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549" r:id="rId2"/>
    <p:sldId id="725" r:id="rId3"/>
    <p:sldId id="672" r:id="rId4"/>
    <p:sldId id="733" r:id="rId5"/>
    <p:sldId id="693" r:id="rId6"/>
    <p:sldId id="753" r:id="rId7"/>
    <p:sldId id="734" r:id="rId8"/>
    <p:sldId id="736" r:id="rId9"/>
    <p:sldId id="737" r:id="rId10"/>
    <p:sldId id="738" r:id="rId11"/>
    <p:sldId id="739" r:id="rId12"/>
    <p:sldId id="740" r:id="rId13"/>
    <p:sldId id="741" r:id="rId14"/>
    <p:sldId id="742" r:id="rId15"/>
    <p:sldId id="743" r:id="rId16"/>
    <p:sldId id="744" r:id="rId17"/>
    <p:sldId id="735" r:id="rId18"/>
    <p:sldId id="571" r:id="rId19"/>
    <p:sldId id="572" r:id="rId20"/>
    <p:sldId id="573" r:id="rId21"/>
    <p:sldId id="574" r:id="rId22"/>
    <p:sldId id="670" r:id="rId23"/>
    <p:sldId id="745" r:id="rId24"/>
    <p:sldId id="575" r:id="rId25"/>
    <p:sldId id="576" r:id="rId26"/>
    <p:sldId id="657" r:id="rId27"/>
    <p:sldId id="682" r:id="rId28"/>
    <p:sldId id="683" r:id="rId29"/>
    <p:sldId id="750" r:id="rId30"/>
    <p:sldId id="751" r:id="rId31"/>
    <p:sldId id="752" r:id="rId32"/>
    <p:sldId id="756" r:id="rId33"/>
    <p:sldId id="757" r:id="rId34"/>
    <p:sldId id="746" r:id="rId35"/>
    <p:sldId id="637" r:id="rId36"/>
    <p:sldId id="659" r:id="rId37"/>
    <p:sldId id="754" r:id="rId38"/>
    <p:sldId id="755" r:id="rId39"/>
    <p:sldId id="731" r:id="rId40"/>
    <p:sldId id="664" r:id="rId41"/>
    <p:sldId id="706" r:id="rId42"/>
    <p:sldId id="749" r:id="rId43"/>
    <p:sldId id="718" r:id="rId44"/>
    <p:sldId id="719" r:id="rId45"/>
    <p:sldId id="720" r:id="rId46"/>
    <p:sldId id="721" r:id="rId47"/>
    <p:sldId id="722" r:id="rId48"/>
    <p:sldId id="724" r:id="rId4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00"/>
    <a:srgbClr val="A50021"/>
    <a:srgbClr val="66FF66"/>
    <a:srgbClr val="000000"/>
    <a:srgbClr val="006600"/>
    <a:srgbClr val="99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98" autoAdjust="0"/>
  </p:normalViewPr>
  <p:slideViewPr>
    <p:cSldViewPr>
      <p:cViewPr varScale="1">
        <p:scale>
          <a:sx n="72" d="100"/>
          <a:sy n="72" d="100"/>
        </p:scale>
        <p:origin x="36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2A6393B4-B9F0-46AC-B0D1-C12B991B2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87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8024FC5C-145E-484E-9F7B-24C7571A26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87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A051E8-0A8C-4CDD-83DA-F1D2CE75195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0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46CC9EB-2056-4E8F-956F-A508E0BB0E31}" type="slidenum">
              <a:rPr lang="en-US" sz="1200" b="0"/>
              <a:pPr algn="r"/>
              <a:t>12</a:t>
            </a:fld>
            <a:endParaRPr lang="en-US" sz="1200" b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08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5AE0D5E-020F-41E8-80DC-7C5DACB4D0EF}" type="slidenum">
              <a:rPr lang="en-US" sz="1200" b="0"/>
              <a:pPr algn="r"/>
              <a:t>13</a:t>
            </a:fld>
            <a:endParaRPr lang="en-US" sz="1200" b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w="12700" cap="flat">
            <a:solidFill>
              <a:schemeClr val="tx1"/>
            </a:solidFill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2" tIns="46036" rIns="92072" bIns="4603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41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086B681-6EAB-4913-A353-6DAB9DA15478}" type="slidenum">
              <a:rPr lang="en-US" sz="1200" b="0"/>
              <a:pPr algn="r"/>
              <a:t>14</a:t>
            </a:fld>
            <a:endParaRPr lang="en-US" sz="1200" b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w="12700" cap="flat">
            <a:solidFill>
              <a:schemeClr val="tx1"/>
            </a:solidFill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2" tIns="46036" rIns="92072" bIns="4603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318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FEFAE82-7E75-45C6-AA9E-ABF003C8C9EB}" type="slidenum">
              <a:rPr lang="en-US" sz="1200" b="0"/>
              <a:pPr algn="r"/>
              <a:t>16</a:t>
            </a:fld>
            <a:endParaRPr lang="en-US" sz="1200" b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w="12700" cap="flat">
            <a:solidFill>
              <a:schemeClr val="tx1"/>
            </a:solidFill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2" tIns="46036" rIns="92072" bIns="4603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01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76298F4-12A3-48A8-9A65-6CCDE3C850C0}" type="slidenum">
              <a:rPr lang="en-US" sz="1200" b="0"/>
              <a:pPr algn="r"/>
              <a:t>21</a:t>
            </a:fld>
            <a:endParaRPr lang="en-US" sz="1200" b="0"/>
          </a:p>
        </p:txBody>
      </p:sp>
      <p:sp>
        <p:nvSpPr>
          <p:cNvPr id="39939" name="Rectangle 102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6" tIns="44448" rIns="90486" bIns="44448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39940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504070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0C5ED39-B367-43CD-93DD-4803B56604CD}" type="slidenum">
              <a:rPr lang="en-US" sz="1200" b="0"/>
              <a:pPr algn="r"/>
              <a:t>25</a:t>
            </a:fld>
            <a:endParaRPr lang="en-US" sz="1200" b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6" tIns="44448" rIns="90486" bIns="44448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4096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351525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86834" y="6583364"/>
            <a:ext cx="7553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/>
              <a:t>Slide </a:t>
            </a:r>
            <a:fld id="{F3CAB373-60AC-4D7B-AB8D-8BE011C69FC6}" type="slidenum">
              <a:rPr lang="en-US" sz="1200" b="0"/>
              <a:pPr>
                <a:defRPr/>
              </a:pPr>
              <a:t>‹#›</a:t>
            </a:fld>
            <a:endParaRPr lang="en-US" sz="1200" b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66800" y="685800"/>
            <a:ext cx="100584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00CC"/>
                </a:solidFill>
              </a:rPr>
              <a:t>Transportation &amp;</a:t>
            </a:r>
          </a:p>
          <a:p>
            <a:pPr algn="ctr"/>
            <a:r>
              <a:rPr lang="en-US" sz="4000" dirty="0">
                <a:solidFill>
                  <a:srgbClr val="0000CC"/>
                </a:solidFill>
              </a:rPr>
              <a:t>Logistics Systems</a:t>
            </a:r>
          </a:p>
          <a:p>
            <a:pPr algn="ctr"/>
            <a:r>
              <a:rPr lang="en-US" sz="4000" dirty="0">
                <a:solidFill>
                  <a:srgbClr val="0000CC"/>
                </a:solidFill>
              </a:rPr>
              <a:t>Session 5 </a:t>
            </a:r>
          </a:p>
          <a:p>
            <a:pPr algn="ctr"/>
            <a:endParaRPr lang="en-US" sz="3200" dirty="0">
              <a:solidFill>
                <a:srgbClr val="0000CC"/>
              </a:solidFill>
            </a:endParaRPr>
          </a:p>
          <a:p>
            <a:pPr algn="ctr"/>
            <a:r>
              <a:rPr lang="en-US" sz="4000" dirty="0">
                <a:solidFill>
                  <a:srgbClr val="009900"/>
                </a:solidFill>
              </a:rPr>
              <a:t>Facility Planning,</a:t>
            </a:r>
          </a:p>
          <a:p>
            <a:pPr algn="ctr"/>
            <a:r>
              <a:rPr lang="en-US" sz="4000" dirty="0">
                <a:solidFill>
                  <a:srgbClr val="009900"/>
                </a:solidFill>
              </a:rPr>
              <a:t>Course Wrap-up &amp; Evaluation</a:t>
            </a:r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4000" dirty="0">
                <a:solidFill>
                  <a:srgbClr val="990000"/>
                </a:solidFill>
              </a:rPr>
              <a:t>February 5,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133600" y="762000"/>
            <a:ext cx="7696200" cy="6096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>
              <a:defRPr/>
            </a:pPr>
            <a:r>
              <a:rPr lang="en-US" sz="4400" kern="0" dirty="0">
                <a:solidFill>
                  <a:srgbClr val="0000CC"/>
                </a:solidFill>
                <a:ea typeface="+mj-ea"/>
                <a:cs typeface="+mj-cs"/>
              </a:rPr>
              <a:t>Announcements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38200" y="3056929"/>
            <a:ext cx="100584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3200" dirty="0">
                <a:solidFill>
                  <a:srgbClr val="009900"/>
                </a:solidFill>
              </a:rPr>
              <a:t> HW 4 due now </a:t>
            </a:r>
          </a:p>
          <a:p>
            <a:pPr>
              <a:defRPr/>
            </a:pP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Arial" charset="0"/>
              <a:buChar char="•"/>
              <a:defRPr/>
            </a:pPr>
            <a:r>
              <a:rPr lang="en-US" sz="3200" dirty="0">
                <a:solidFill>
                  <a:srgbClr val="009900"/>
                </a:solidFill>
              </a:rPr>
              <a:t> Final exam to be available 12:01 AM Thursday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421" y="1752600"/>
            <a:ext cx="2694777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u="sng" dirty="0"/>
              <a:t>HW 3 Graded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Average: 146.6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Median: 148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SD: 2.8</a:t>
            </a:r>
          </a:p>
        </p:txBody>
      </p:sp>
    </p:spTree>
    <p:extLst>
      <p:ext uri="{BB962C8B-B14F-4D97-AF65-F5344CB8AC3E}">
        <p14:creationId xmlns:p14="http://schemas.microsoft.com/office/powerpoint/2010/main" val="305797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62000" y="1828800"/>
            <a:ext cx="9753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99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Transportation Wrap-up</a:t>
            </a:r>
          </a:p>
          <a:p>
            <a:pPr>
              <a:buFontTx/>
              <a:buChar char="•"/>
            </a:pPr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Case: </a:t>
            </a:r>
            <a:r>
              <a:rPr lang="en-US" sz="3600" dirty="0" err="1"/>
              <a:t>Applichem</a:t>
            </a:r>
            <a:endParaRPr lang="en-US" sz="3600" dirty="0"/>
          </a:p>
          <a:p>
            <a:pPr>
              <a:buFontTx/>
              <a:buChar char="•"/>
            </a:pPr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Intro to Facility Planning</a:t>
            </a:r>
          </a:p>
          <a:p>
            <a:pPr>
              <a:buFontTx/>
              <a:buChar char="•"/>
            </a:pPr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Facility Design Framework &amp; Models</a:t>
            </a:r>
          </a:p>
          <a:p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Course Summary &amp; Wrap-up</a:t>
            </a:r>
          </a:p>
        </p:txBody>
      </p:sp>
    </p:spTree>
    <p:extLst>
      <p:ext uri="{BB962C8B-B14F-4D97-AF65-F5344CB8AC3E}">
        <p14:creationId xmlns:p14="http://schemas.microsoft.com/office/powerpoint/2010/main" val="305779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52600" y="2438400"/>
          <a:ext cx="7435652" cy="236019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27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66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9065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Plant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Production/Transportation Cost to Market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Capacity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7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Atlanta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Boston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Chicago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Denver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Omaha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Portland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Baltimore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1675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400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685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1630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1160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2800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18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Chayenne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1460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1940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970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495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1200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24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Salt Lake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1925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2400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1425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500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950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800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27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Memphis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380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1355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543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1045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A50021"/>
                          </a:solidFill>
                          <a:effectLst/>
                        </a:rPr>
                        <a:t>665</a:t>
                      </a:r>
                      <a:endParaRPr lang="en-US" sz="1600" b="1" i="0" u="none" strike="noStrike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2321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22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effectLst/>
                        </a:rPr>
                        <a:t>Wichita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922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1646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700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508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311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A50021"/>
                          </a:solidFill>
                          <a:effectLst/>
                        </a:rPr>
                        <a:t>1797</a:t>
                      </a:r>
                      <a:endParaRPr lang="en-US" sz="1600" b="1" i="0" u="none" strike="noStrike" dirty="0">
                        <a:solidFill>
                          <a:srgbClr val="A5002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31</a:t>
                      </a:r>
                      <a:endParaRPr lang="en-US" sz="16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Demand/Mo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10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8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14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6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9900"/>
                          </a:solidFill>
                          <a:effectLst/>
                        </a:rPr>
                        <a:t>7</a:t>
                      </a:r>
                      <a:endParaRPr lang="en-US" sz="1600" b="1" i="0" u="none" strike="noStrike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99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77" name="TextBox 1176"/>
          <p:cNvSpPr txBox="1"/>
          <p:nvPr/>
        </p:nvSpPr>
        <p:spPr>
          <a:xfrm>
            <a:off x="2338461" y="5638800"/>
            <a:ext cx="6692858" cy="523220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FFFF00"/>
                </a:solidFill>
              </a:rPr>
              <a:t>What is the optimal SC configuration?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220200" y="2438401"/>
          <a:ext cx="1257300" cy="209609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Fixed Cost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7650</a:t>
                      </a:r>
                      <a:endParaRPr lang="en-US" sz="1600" b="1" i="0" u="none" strike="noStrike" dirty="0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3500</a:t>
                      </a:r>
                      <a:endParaRPr lang="en-US" sz="1600" b="1" i="0" u="none" strike="noStrike" dirty="0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5000</a:t>
                      </a:r>
                      <a:endParaRPr lang="en-US" sz="1600" b="1" i="0" u="none" strike="noStrike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4100</a:t>
                      </a:r>
                      <a:endParaRPr lang="en-US" sz="1600" b="1" i="0" u="none" strike="noStrike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2200</a:t>
                      </a:r>
                      <a:endParaRPr lang="en-US" sz="1600" b="1" i="0" u="none" strike="noStrike" dirty="0">
                        <a:solidFill>
                          <a:srgbClr val="1D1B1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09800" y="609599"/>
            <a:ext cx="7772400" cy="1463183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Demand Allocation Model with Fixed Costs</a:t>
            </a:r>
            <a:endParaRPr lang="en-US" sz="2800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903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828800" y="762000"/>
            <a:ext cx="7772400" cy="8382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0000CC"/>
                </a:solidFill>
              </a:rPr>
              <a:t>New Concept: 0-1 variable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2057400"/>
            <a:ext cx="11049000" cy="4495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dirty="0">
                <a:solidFill>
                  <a:srgbClr val="009900"/>
                </a:solidFill>
              </a:rPr>
              <a:t>0-1 (binary) variables model “go/no-go” decisions</a:t>
            </a:r>
          </a:p>
          <a:p>
            <a:endParaRPr lang="en-US" sz="900" dirty="0">
              <a:solidFill>
                <a:srgbClr val="009900"/>
              </a:solidFill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A50021"/>
                </a:solidFill>
              </a:rPr>
              <a:t>When does it make sense to use one?</a:t>
            </a:r>
          </a:p>
          <a:p>
            <a:endParaRPr lang="en-US" sz="900" dirty="0">
              <a:solidFill>
                <a:srgbClr val="009900"/>
              </a:solidFill>
            </a:endParaRPr>
          </a:p>
          <a:p>
            <a:r>
              <a:rPr lang="en-US" sz="2800" dirty="0">
                <a:solidFill>
                  <a:srgbClr val="009900"/>
                </a:solidFill>
              </a:rPr>
              <a:t>Need to be specified as “bin” (for binary) in solver</a:t>
            </a:r>
          </a:p>
          <a:p>
            <a:endParaRPr lang="en-US" sz="900" dirty="0">
              <a:solidFill>
                <a:srgbClr val="009900"/>
              </a:solidFill>
            </a:endParaRPr>
          </a:p>
          <a:p>
            <a:r>
              <a:rPr lang="en-US" sz="2800" dirty="0">
                <a:solidFill>
                  <a:srgbClr val="009900"/>
                </a:solidFill>
              </a:rPr>
              <a:t>Need to account for such actions logically</a:t>
            </a:r>
          </a:p>
          <a:p>
            <a:endParaRPr lang="en-US" sz="900" dirty="0">
              <a:solidFill>
                <a:srgbClr val="009900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rgbClr val="A50021"/>
                </a:solidFill>
              </a:rPr>
              <a:t>Whether we incur a fixed cost for a facility</a:t>
            </a:r>
          </a:p>
          <a:p>
            <a:pPr lvl="1">
              <a:buFont typeface="Wingdings" pitchFamily="2" charset="2"/>
              <a:buChar char="v"/>
            </a:pPr>
            <a:endParaRPr lang="en-US" sz="900" dirty="0">
              <a:solidFill>
                <a:srgbClr val="A50021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rgbClr val="A50021"/>
                </a:solidFill>
              </a:rPr>
              <a:t>Cannot have shipment out of a closed facility/plant</a:t>
            </a:r>
          </a:p>
          <a:p>
            <a:pPr lvl="1">
              <a:buFont typeface="Wingdings" pitchFamily="2" charset="2"/>
              <a:buChar char="v"/>
            </a:pPr>
            <a:endParaRPr lang="en-US" sz="900" dirty="0">
              <a:solidFill>
                <a:srgbClr val="A50021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sz="2400" dirty="0">
                <a:solidFill>
                  <a:srgbClr val="A50021"/>
                </a:solidFill>
              </a:rPr>
              <a:t>Whether to select a specific route in a routing problem</a:t>
            </a:r>
          </a:p>
          <a:p>
            <a:pPr lvl="1">
              <a:buFont typeface="Wingdings" pitchFamily="2" charset="2"/>
              <a:buChar char="v"/>
            </a:pP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2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828800"/>
            <a:ext cx="60798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Transportation Modes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3124200"/>
            <a:ext cx="112614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rgbClr val="009900"/>
                </a:solidFill>
              </a:rPr>
              <a:t>Let us look at slides from the last class…</a:t>
            </a:r>
          </a:p>
        </p:txBody>
      </p:sp>
    </p:spTree>
    <p:extLst>
      <p:ext uri="{BB962C8B-B14F-4D97-AF65-F5344CB8AC3E}">
        <p14:creationId xmlns:p14="http://schemas.microsoft.com/office/powerpoint/2010/main" val="3298986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62000" y="1828800"/>
            <a:ext cx="9753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99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Transportation Wrap-up</a:t>
            </a: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Case: </a:t>
            </a:r>
            <a:r>
              <a:rPr lang="en-US" sz="3600" dirty="0" err="1">
                <a:solidFill>
                  <a:srgbClr val="009900"/>
                </a:solidFill>
              </a:rPr>
              <a:t>Applichem</a:t>
            </a:r>
            <a:endParaRPr lang="en-US" sz="3600" dirty="0">
              <a:solidFill>
                <a:srgbClr val="009900"/>
              </a:solidFill>
            </a:endParaRPr>
          </a:p>
          <a:p>
            <a:pPr>
              <a:buFontTx/>
              <a:buChar char="•"/>
            </a:pPr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Intro to Facility Planning</a:t>
            </a:r>
          </a:p>
          <a:p>
            <a:pPr>
              <a:buFontTx/>
              <a:buChar char="•"/>
            </a:pPr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Facility Design Framework &amp; Models</a:t>
            </a:r>
          </a:p>
          <a:p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Course Summary &amp; Wrap-up</a:t>
            </a:r>
          </a:p>
        </p:txBody>
      </p:sp>
    </p:spTree>
    <p:extLst>
      <p:ext uri="{BB962C8B-B14F-4D97-AF65-F5344CB8AC3E}">
        <p14:creationId xmlns:p14="http://schemas.microsoft.com/office/powerpoint/2010/main" val="700799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76601" y="685801"/>
            <a:ext cx="5351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000CC"/>
                </a:solidFill>
              </a:rPr>
              <a:t>Applichem: Overview</a:t>
            </a:r>
          </a:p>
        </p:txBody>
      </p:sp>
      <p:sp>
        <p:nvSpPr>
          <p:cNvPr id="1242115" name="Text Box 3"/>
          <p:cNvSpPr txBox="1">
            <a:spLocks noChangeArrowheads="1"/>
          </p:cNvSpPr>
          <p:nvPr/>
        </p:nvSpPr>
        <p:spPr bwMode="auto">
          <a:xfrm>
            <a:off x="838200" y="1828801"/>
            <a:ext cx="6431569" cy="252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u="sng" dirty="0" err="1">
                <a:solidFill>
                  <a:srgbClr val="FF0000"/>
                </a:solidFill>
              </a:rPr>
              <a:t>Applichem</a:t>
            </a:r>
            <a:endParaRPr lang="en-US" u="sng" dirty="0">
              <a:solidFill>
                <a:srgbClr val="FF0000"/>
              </a:solidFill>
            </a:endParaRP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Four manufacturing plants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Old technology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Release-ease is a commodity product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Thin margin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Potential problems at the Gary plant</a:t>
            </a:r>
          </a:p>
        </p:txBody>
      </p:sp>
      <p:sp>
        <p:nvSpPr>
          <p:cNvPr id="1242116" name="Text Box 4"/>
          <p:cNvSpPr txBox="1">
            <a:spLocks noChangeArrowheads="1"/>
          </p:cNvSpPr>
          <p:nvPr/>
        </p:nvSpPr>
        <p:spPr bwMode="auto">
          <a:xfrm>
            <a:off x="838200" y="4392614"/>
            <a:ext cx="7332457" cy="17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u="sng">
                <a:solidFill>
                  <a:srgbClr val="FF0000"/>
                </a:solidFill>
              </a:rPr>
              <a:t>Competition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>
                <a:solidFill>
                  <a:srgbClr val="008000"/>
                </a:solidFill>
              </a:rPr>
              <a:t>  Leading market shares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>
                <a:solidFill>
                  <a:srgbClr val="008000"/>
                </a:solidFill>
              </a:rPr>
              <a:t>  Sole supplier in Japan</a:t>
            </a:r>
          </a:p>
          <a:p>
            <a:pPr lvl="1">
              <a:lnSpc>
                <a:spcPct val="110000"/>
              </a:lnSpc>
              <a:buFontTx/>
              <a:buChar char="•"/>
            </a:pPr>
            <a:r>
              <a:rPr lang="en-US">
                <a:solidFill>
                  <a:srgbClr val="008000"/>
                </a:solidFill>
              </a:rPr>
              <a:t>  Low technology barrier for competitor entry</a:t>
            </a:r>
          </a:p>
        </p:txBody>
      </p:sp>
    </p:spTree>
    <p:extLst>
      <p:ext uri="{BB962C8B-B14F-4D97-AF65-F5344CB8AC3E}">
        <p14:creationId xmlns:p14="http://schemas.microsoft.com/office/powerpoint/2010/main" val="3202469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2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2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2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2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42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42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42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42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42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42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42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42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42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42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42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42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2115" grpId="0" build="p" bldLvl="2" autoUpdateAnimBg="0"/>
      <p:bldP spid="1242116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38200" y="2438400"/>
            <a:ext cx="8153400" cy="1295400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3437390" y="990601"/>
            <a:ext cx="51732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rgbClr val="0000CC"/>
                </a:solidFill>
              </a:rPr>
              <a:t>Applichem</a:t>
            </a:r>
            <a:r>
              <a:rPr lang="en-US" sz="4400" dirty="0">
                <a:solidFill>
                  <a:srgbClr val="0000CC"/>
                </a:solidFill>
              </a:rPr>
              <a:t>: Issues</a:t>
            </a:r>
          </a:p>
        </p:txBody>
      </p:sp>
      <p:sp>
        <p:nvSpPr>
          <p:cNvPr id="1243139" name="Text Box 3"/>
          <p:cNvSpPr txBox="1">
            <a:spLocks noChangeArrowheads="1"/>
          </p:cNvSpPr>
          <p:nvPr/>
        </p:nvSpPr>
        <p:spPr bwMode="auto">
          <a:xfrm>
            <a:off x="1143000" y="2590801"/>
            <a:ext cx="75168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800" dirty="0"/>
              <a:t>What has Joe </a:t>
            </a:r>
            <a:r>
              <a:rPr lang="en-US" sz="2800" dirty="0" err="1"/>
              <a:t>Spadaro</a:t>
            </a:r>
            <a:r>
              <a:rPr lang="en-US" sz="2800" dirty="0"/>
              <a:t> learned from the </a:t>
            </a:r>
          </a:p>
          <a:p>
            <a:pPr marL="457200" indent="-457200"/>
            <a:r>
              <a:rPr lang="en-US" sz="2800" dirty="0"/>
              <a:t>      multi-plant productivity Study?</a:t>
            </a:r>
          </a:p>
        </p:txBody>
      </p:sp>
      <p:sp>
        <p:nvSpPr>
          <p:cNvPr id="1243140" name="Text Box 4"/>
          <p:cNvSpPr txBox="1">
            <a:spLocks noChangeArrowheads="1"/>
          </p:cNvSpPr>
          <p:nvPr/>
        </p:nvSpPr>
        <p:spPr bwMode="auto">
          <a:xfrm>
            <a:off x="1135063" y="3902075"/>
            <a:ext cx="63946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800" dirty="0"/>
              <a:t>2.  Should the Gary plant be closed?</a:t>
            </a:r>
          </a:p>
        </p:txBody>
      </p:sp>
      <p:sp>
        <p:nvSpPr>
          <p:cNvPr id="1243141" name="Text Box 5"/>
          <p:cNvSpPr txBox="1">
            <a:spLocks noChangeArrowheads="1"/>
          </p:cNvSpPr>
          <p:nvPr/>
        </p:nvSpPr>
        <p:spPr bwMode="auto">
          <a:xfrm>
            <a:off x="1143000" y="4876800"/>
            <a:ext cx="8816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800" dirty="0"/>
              <a:t>3.  Should you have excess capacity in a network?</a:t>
            </a:r>
          </a:p>
        </p:txBody>
      </p:sp>
    </p:spTree>
    <p:extLst>
      <p:ext uri="{BB962C8B-B14F-4D97-AF65-F5344CB8AC3E}">
        <p14:creationId xmlns:p14="http://schemas.microsoft.com/office/powerpoint/2010/main" val="1315022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110"/>
          <p:cNvGraphicFramePr>
            <a:graphicFrameLocks noChangeAspect="1"/>
          </p:cNvGraphicFramePr>
          <p:nvPr/>
        </p:nvGraphicFramePr>
        <p:xfrm>
          <a:off x="2138364" y="1828800"/>
          <a:ext cx="8047037" cy="455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3" name="Document" r:id="rId3" imgW="5886778" imgH="3326661" progId="Word.Document.8">
                  <p:embed/>
                </p:oleObj>
              </mc:Choice>
              <mc:Fallback>
                <p:oleObj name="Document" r:id="rId3" imgW="5886778" imgH="3326661" progId="Word.Document.8">
                  <p:embed/>
                  <p:pic>
                    <p:nvPicPr>
                      <p:cNvPr id="4098" name="Object 1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4" y="1828800"/>
                        <a:ext cx="8047037" cy="455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111"/>
          <p:cNvSpPr txBox="1">
            <a:spLocks noChangeArrowheads="1"/>
          </p:cNvSpPr>
          <p:nvPr/>
        </p:nvSpPr>
        <p:spPr bwMode="auto">
          <a:xfrm>
            <a:off x="2895601" y="669926"/>
            <a:ext cx="633218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The Productivity Study</a:t>
            </a:r>
          </a:p>
        </p:txBody>
      </p:sp>
    </p:spTree>
    <p:extLst>
      <p:ext uri="{BB962C8B-B14F-4D97-AF65-F5344CB8AC3E}">
        <p14:creationId xmlns:p14="http://schemas.microsoft.com/office/powerpoint/2010/main" val="413516376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38200" y="3810000"/>
            <a:ext cx="8153400" cy="762000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3437390" y="990601"/>
            <a:ext cx="51732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rgbClr val="0000CC"/>
                </a:solidFill>
              </a:rPr>
              <a:t>Applichem</a:t>
            </a:r>
            <a:r>
              <a:rPr lang="en-US" sz="4400" dirty="0">
                <a:solidFill>
                  <a:srgbClr val="0000CC"/>
                </a:solidFill>
              </a:rPr>
              <a:t>: Issues</a:t>
            </a:r>
          </a:p>
        </p:txBody>
      </p:sp>
      <p:sp>
        <p:nvSpPr>
          <p:cNvPr id="1243139" name="Text Box 3"/>
          <p:cNvSpPr txBox="1">
            <a:spLocks noChangeArrowheads="1"/>
          </p:cNvSpPr>
          <p:nvPr/>
        </p:nvSpPr>
        <p:spPr bwMode="auto">
          <a:xfrm>
            <a:off x="1143000" y="2590801"/>
            <a:ext cx="75168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800" dirty="0"/>
              <a:t>What has Joe </a:t>
            </a:r>
            <a:r>
              <a:rPr lang="en-US" sz="2800" dirty="0" err="1"/>
              <a:t>Spadaro</a:t>
            </a:r>
            <a:r>
              <a:rPr lang="en-US" sz="2800" dirty="0"/>
              <a:t> learned from the </a:t>
            </a:r>
          </a:p>
          <a:p>
            <a:pPr marL="457200" indent="-457200"/>
            <a:r>
              <a:rPr lang="en-US" sz="2800" dirty="0"/>
              <a:t>      multi-plant productivity Study?</a:t>
            </a:r>
          </a:p>
        </p:txBody>
      </p:sp>
      <p:sp>
        <p:nvSpPr>
          <p:cNvPr id="1243140" name="Text Box 4"/>
          <p:cNvSpPr txBox="1">
            <a:spLocks noChangeArrowheads="1"/>
          </p:cNvSpPr>
          <p:nvPr/>
        </p:nvSpPr>
        <p:spPr bwMode="auto">
          <a:xfrm>
            <a:off x="1135063" y="3902075"/>
            <a:ext cx="63946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800" dirty="0"/>
              <a:t>2.  Should the Gary plant be closed?</a:t>
            </a:r>
          </a:p>
        </p:txBody>
      </p:sp>
      <p:sp>
        <p:nvSpPr>
          <p:cNvPr id="1243141" name="Text Box 5"/>
          <p:cNvSpPr txBox="1">
            <a:spLocks noChangeArrowheads="1"/>
          </p:cNvSpPr>
          <p:nvPr/>
        </p:nvSpPr>
        <p:spPr bwMode="auto">
          <a:xfrm>
            <a:off x="1143000" y="4876800"/>
            <a:ext cx="8816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800" dirty="0"/>
              <a:t>3.  Should you have excess capacity in a network?</a:t>
            </a:r>
          </a:p>
        </p:txBody>
      </p:sp>
    </p:spTree>
    <p:extLst>
      <p:ext uri="{BB962C8B-B14F-4D97-AF65-F5344CB8AC3E}">
        <p14:creationId xmlns:p14="http://schemas.microsoft.com/office/powerpoint/2010/main" val="1372332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762000"/>
            <a:ext cx="7772400" cy="13716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r>
              <a:rPr lang="en-US" b="1" dirty="0" err="1">
                <a:solidFill>
                  <a:srgbClr val="0000CC"/>
                </a:solidFill>
              </a:rPr>
              <a:t>Applichem</a:t>
            </a:r>
            <a:r>
              <a:rPr lang="en-US" b="1" dirty="0">
                <a:solidFill>
                  <a:srgbClr val="0000CC"/>
                </a:solidFill>
              </a:rPr>
              <a:t>: Current SC </a:t>
            </a:r>
            <a:r>
              <a:rPr lang="en-US" sz="3600" b="1" dirty="0">
                <a:solidFill>
                  <a:srgbClr val="0000CC"/>
                </a:solidFill>
              </a:rPr>
              <a:t>(Demand Allocation)</a:t>
            </a: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>
            <p:extLst/>
          </p:nvPr>
        </p:nvGraphicFramePr>
        <p:xfrm>
          <a:off x="2133600" y="2819401"/>
          <a:ext cx="7848600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17" name="Worksheet" r:id="rId4" imgW="4276800" imgH="1483200" progId="Excel.Sheet.8">
                  <p:embed/>
                </p:oleObj>
              </mc:Choice>
              <mc:Fallback>
                <p:oleObj name="Worksheet" r:id="rId4" imgW="4276800" imgH="1483200" progId="Excel.Sheet.8">
                  <p:embed/>
                  <p:pic>
                    <p:nvPicPr>
                      <p:cNvPr id="512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819401"/>
                        <a:ext cx="7848600" cy="270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886200" y="5527675"/>
            <a:ext cx="46394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Derived from p. 3 of Case</a:t>
            </a:r>
          </a:p>
        </p:txBody>
      </p:sp>
    </p:spTree>
    <p:extLst>
      <p:ext uri="{BB962C8B-B14F-4D97-AF65-F5344CB8AC3E}">
        <p14:creationId xmlns:p14="http://schemas.microsoft.com/office/powerpoint/2010/main" val="135753470"/>
      </p:ext>
    </p:extLst>
  </p:cSld>
  <p:clrMapOvr>
    <a:masterClrMapping/>
  </p:clrMapOvr>
  <p:transition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60"/>
          <p:cNvSpPr>
            <a:spLocks noChangeArrowheads="1"/>
          </p:cNvSpPr>
          <p:nvPr/>
        </p:nvSpPr>
        <p:spPr bwMode="auto">
          <a:xfrm>
            <a:off x="4544128" y="6011780"/>
            <a:ext cx="3374322" cy="46230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dirty="0"/>
              <a:t>Annual Cost = $67.7M</a:t>
            </a:r>
          </a:p>
        </p:txBody>
      </p:sp>
      <p:grpSp>
        <p:nvGrpSpPr>
          <p:cNvPr id="22532" name="Group 1072"/>
          <p:cNvGrpSpPr>
            <a:grpSpLocks/>
          </p:cNvGrpSpPr>
          <p:nvPr/>
        </p:nvGrpSpPr>
        <p:grpSpPr bwMode="auto">
          <a:xfrm>
            <a:off x="2590800" y="2574925"/>
            <a:ext cx="6499226" cy="2914650"/>
            <a:chOff x="672" y="1488"/>
            <a:chExt cx="4094" cy="1836"/>
          </a:xfrm>
        </p:grpSpPr>
        <p:sp>
          <p:nvSpPr>
            <p:cNvPr id="22545" name="Rectangle 1028"/>
            <p:cNvSpPr>
              <a:spLocks noChangeArrowheads="1"/>
            </p:cNvSpPr>
            <p:nvPr/>
          </p:nvSpPr>
          <p:spPr bwMode="auto">
            <a:xfrm>
              <a:off x="1599" y="1502"/>
              <a:ext cx="232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6" name="Rectangle 1031"/>
            <p:cNvSpPr>
              <a:spLocks noChangeArrowheads="1"/>
            </p:cNvSpPr>
            <p:nvPr/>
          </p:nvSpPr>
          <p:spPr bwMode="auto">
            <a:xfrm>
              <a:off x="1599" y="2016"/>
              <a:ext cx="232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7" name="Rectangle 1032"/>
            <p:cNvSpPr>
              <a:spLocks noChangeArrowheads="1"/>
            </p:cNvSpPr>
            <p:nvPr/>
          </p:nvSpPr>
          <p:spPr bwMode="auto">
            <a:xfrm>
              <a:off x="1599" y="2504"/>
              <a:ext cx="232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8" name="Rectangle 1033"/>
            <p:cNvSpPr>
              <a:spLocks noChangeArrowheads="1"/>
            </p:cNvSpPr>
            <p:nvPr/>
          </p:nvSpPr>
          <p:spPr bwMode="auto">
            <a:xfrm>
              <a:off x="1599" y="3072"/>
              <a:ext cx="232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9" name="Rectangle 1034"/>
            <p:cNvSpPr>
              <a:spLocks noChangeArrowheads="1"/>
            </p:cNvSpPr>
            <p:nvPr/>
          </p:nvSpPr>
          <p:spPr bwMode="auto">
            <a:xfrm>
              <a:off x="3807" y="1502"/>
              <a:ext cx="232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0" name="Rectangle 1036"/>
            <p:cNvSpPr>
              <a:spLocks noChangeArrowheads="1"/>
            </p:cNvSpPr>
            <p:nvPr/>
          </p:nvSpPr>
          <p:spPr bwMode="auto">
            <a:xfrm>
              <a:off x="3807" y="2016"/>
              <a:ext cx="232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Rectangle 1037"/>
            <p:cNvSpPr>
              <a:spLocks noChangeArrowheads="1"/>
            </p:cNvSpPr>
            <p:nvPr/>
          </p:nvSpPr>
          <p:spPr bwMode="auto">
            <a:xfrm>
              <a:off x="3807" y="2510"/>
              <a:ext cx="232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Rectangle 1039"/>
            <p:cNvSpPr>
              <a:spLocks noChangeArrowheads="1"/>
            </p:cNvSpPr>
            <p:nvPr/>
          </p:nvSpPr>
          <p:spPr bwMode="auto">
            <a:xfrm>
              <a:off x="3807" y="3072"/>
              <a:ext cx="232" cy="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3" name="Rectangle 1040"/>
            <p:cNvSpPr>
              <a:spLocks noChangeArrowheads="1"/>
            </p:cNvSpPr>
            <p:nvPr/>
          </p:nvSpPr>
          <p:spPr bwMode="auto">
            <a:xfrm>
              <a:off x="816" y="1489"/>
              <a:ext cx="66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/>
                <a:t>Mexico</a:t>
              </a:r>
            </a:p>
          </p:txBody>
        </p:sp>
        <p:sp>
          <p:nvSpPr>
            <p:cNvPr id="22554" name="Rectangle 1043"/>
            <p:cNvSpPr>
              <a:spLocks noChangeArrowheads="1"/>
            </p:cNvSpPr>
            <p:nvPr/>
          </p:nvSpPr>
          <p:spPr bwMode="auto">
            <a:xfrm>
              <a:off x="672" y="2016"/>
              <a:ext cx="8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/>
                <a:t>Frankfurt</a:t>
              </a:r>
            </a:p>
          </p:txBody>
        </p:sp>
        <p:sp>
          <p:nvSpPr>
            <p:cNvPr id="22555" name="Rectangle 1044"/>
            <p:cNvSpPr>
              <a:spLocks noChangeArrowheads="1"/>
            </p:cNvSpPr>
            <p:nvPr/>
          </p:nvSpPr>
          <p:spPr bwMode="auto">
            <a:xfrm>
              <a:off x="865" y="2448"/>
              <a:ext cx="48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/>
                <a:t>Gary</a:t>
              </a:r>
            </a:p>
          </p:txBody>
        </p:sp>
        <p:sp>
          <p:nvSpPr>
            <p:cNvPr id="22556" name="Rectangle 1045"/>
            <p:cNvSpPr>
              <a:spLocks noChangeArrowheads="1"/>
            </p:cNvSpPr>
            <p:nvPr/>
          </p:nvSpPr>
          <p:spPr bwMode="auto">
            <a:xfrm>
              <a:off x="721" y="3024"/>
              <a:ext cx="84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/>
                <a:t>Sunchem</a:t>
              </a:r>
            </a:p>
          </p:txBody>
        </p:sp>
        <p:sp>
          <p:nvSpPr>
            <p:cNvPr id="22557" name="Rectangle 1048"/>
            <p:cNvSpPr>
              <a:spLocks noChangeArrowheads="1"/>
            </p:cNvSpPr>
            <p:nvPr/>
          </p:nvSpPr>
          <p:spPr bwMode="auto">
            <a:xfrm>
              <a:off x="4224" y="1488"/>
              <a:ext cx="33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/>
                <a:t>LA</a:t>
              </a:r>
            </a:p>
          </p:txBody>
        </p:sp>
        <p:sp>
          <p:nvSpPr>
            <p:cNvPr id="22558" name="Rectangle 1049"/>
            <p:cNvSpPr>
              <a:spLocks noChangeArrowheads="1"/>
            </p:cNvSpPr>
            <p:nvPr/>
          </p:nvSpPr>
          <p:spPr bwMode="auto">
            <a:xfrm>
              <a:off x="4129" y="2016"/>
              <a:ext cx="49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/>
                <a:t>WEU</a:t>
              </a:r>
            </a:p>
          </p:txBody>
        </p:sp>
        <p:sp>
          <p:nvSpPr>
            <p:cNvPr id="22559" name="Rectangle 1051"/>
            <p:cNvSpPr>
              <a:spLocks noChangeArrowheads="1"/>
            </p:cNvSpPr>
            <p:nvPr/>
          </p:nvSpPr>
          <p:spPr bwMode="auto">
            <a:xfrm>
              <a:off x="4129" y="3072"/>
              <a:ext cx="63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/>
                <a:t>Pacific</a:t>
              </a:r>
            </a:p>
          </p:txBody>
        </p:sp>
        <p:sp>
          <p:nvSpPr>
            <p:cNvPr id="22560" name="Line 1052"/>
            <p:cNvSpPr>
              <a:spLocks noChangeShapeType="1"/>
            </p:cNvSpPr>
            <p:nvPr/>
          </p:nvSpPr>
          <p:spPr bwMode="auto">
            <a:xfrm>
              <a:off x="1835" y="1642"/>
              <a:ext cx="19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1" name="Line 1055"/>
            <p:cNvSpPr>
              <a:spLocks noChangeShapeType="1"/>
            </p:cNvSpPr>
            <p:nvPr/>
          </p:nvSpPr>
          <p:spPr bwMode="auto">
            <a:xfrm>
              <a:off x="1872" y="2160"/>
              <a:ext cx="1776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2" name="Line 1056"/>
            <p:cNvSpPr>
              <a:spLocks noChangeShapeType="1"/>
            </p:cNvSpPr>
            <p:nvPr/>
          </p:nvSpPr>
          <p:spPr bwMode="auto">
            <a:xfrm>
              <a:off x="1835" y="2650"/>
              <a:ext cx="19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3" name="Line 1057"/>
            <p:cNvSpPr>
              <a:spLocks noChangeShapeType="1"/>
            </p:cNvSpPr>
            <p:nvPr/>
          </p:nvSpPr>
          <p:spPr bwMode="auto">
            <a:xfrm>
              <a:off x="1872" y="216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4" name="Line 1058"/>
            <p:cNvSpPr>
              <a:spLocks noChangeShapeType="1"/>
            </p:cNvSpPr>
            <p:nvPr/>
          </p:nvSpPr>
          <p:spPr bwMode="auto">
            <a:xfrm>
              <a:off x="1872" y="2160"/>
              <a:ext cx="1931" cy="11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5" name="Line 1059"/>
            <p:cNvSpPr>
              <a:spLocks noChangeShapeType="1"/>
            </p:cNvSpPr>
            <p:nvPr/>
          </p:nvSpPr>
          <p:spPr bwMode="auto">
            <a:xfrm>
              <a:off x="1872" y="3216"/>
              <a:ext cx="16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6" name="Line 1062"/>
            <p:cNvSpPr>
              <a:spLocks noChangeShapeType="1"/>
            </p:cNvSpPr>
            <p:nvPr/>
          </p:nvSpPr>
          <p:spPr bwMode="auto">
            <a:xfrm>
              <a:off x="1835" y="1642"/>
              <a:ext cx="1909" cy="14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7" name="Rectangle 1063"/>
            <p:cNvSpPr>
              <a:spLocks noChangeArrowheads="1"/>
            </p:cNvSpPr>
            <p:nvPr/>
          </p:nvSpPr>
          <p:spPr bwMode="auto">
            <a:xfrm>
              <a:off x="4176" y="2496"/>
              <a:ext cx="35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/>
                <a:t>NA</a:t>
              </a:r>
            </a:p>
          </p:txBody>
        </p:sp>
      </p:grpSp>
      <p:sp>
        <p:nvSpPr>
          <p:cNvPr id="22533" name="Rectangle 1064"/>
          <p:cNvSpPr>
            <a:spLocks noChangeArrowheads="1"/>
          </p:cNvSpPr>
          <p:nvPr/>
        </p:nvSpPr>
        <p:spPr bwMode="auto">
          <a:xfrm>
            <a:off x="1905001" y="2590800"/>
            <a:ext cx="471283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27</a:t>
            </a:r>
          </a:p>
        </p:txBody>
      </p:sp>
      <p:sp>
        <p:nvSpPr>
          <p:cNvPr id="22534" name="Rectangle 1065"/>
          <p:cNvSpPr>
            <a:spLocks noChangeArrowheads="1"/>
          </p:cNvSpPr>
          <p:nvPr/>
        </p:nvSpPr>
        <p:spPr bwMode="auto">
          <a:xfrm>
            <a:off x="1895476" y="3427413"/>
            <a:ext cx="471283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47</a:t>
            </a:r>
          </a:p>
        </p:txBody>
      </p:sp>
      <p:sp>
        <p:nvSpPr>
          <p:cNvPr id="22535" name="Rectangle 1066"/>
          <p:cNvSpPr>
            <a:spLocks noChangeArrowheads="1"/>
          </p:cNvSpPr>
          <p:nvPr/>
        </p:nvSpPr>
        <p:spPr bwMode="auto">
          <a:xfrm>
            <a:off x="1905001" y="4113213"/>
            <a:ext cx="471283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26</a:t>
            </a:r>
          </a:p>
        </p:txBody>
      </p:sp>
      <p:sp>
        <p:nvSpPr>
          <p:cNvPr id="22536" name="Rectangle 1067"/>
          <p:cNvSpPr>
            <a:spLocks noChangeArrowheads="1"/>
          </p:cNvSpPr>
          <p:nvPr/>
        </p:nvSpPr>
        <p:spPr bwMode="auto">
          <a:xfrm>
            <a:off x="1884363" y="5027613"/>
            <a:ext cx="328616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5</a:t>
            </a:r>
          </a:p>
        </p:txBody>
      </p:sp>
      <p:sp>
        <p:nvSpPr>
          <p:cNvPr id="22537" name="Rectangle 1068"/>
          <p:cNvSpPr>
            <a:spLocks noChangeArrowheads="1"/>
          </p:cNvSpPr>
          <p:nvPr/>
        </p:nvSpPr>
        <p:spPr bwMode="auto">
          <a:xfrm>
            <a:off x="9351964" y="2574925"/>
            <a:ext cx="684483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12.3</a:t>
            </a:r>
          </a:p>
        </p:txBody>
      </p:sp>
      <p:sp>
        <p:nvSpPr>
          <p:cNvPr id="22538" name="Rectangle 1069"/>
          <p:cNvSpPr>
            <a:spLocks noChangeArrowheads="1"/>
          </p:cNvSpPr>
          <p:nvPr/>
        </p:nvSpPr>
        <p:spPr bwMode="auto">
          <a:xfrm>
            <a:off x="9439276" y="3413125"/>
            <a:ext cx="471283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20</a:t>
            </a:r>
          </a:p>
        </p:txBody>
      </p:sp>
      <p:sp>
        <p:nvSpPr>
          <p:cNvPr id="22539" name="Rectangle 1070"/>
          <p:cNvSpPr>
            <a:spLocks noChangeArrowheads="1"/>
          </p:cNvSpPr>
          <p:nvPr/>
        </p:nvSpPr>
        <p:spPr bwMode="auto">
          <a:xfrm>
            <a:off x="9372601" y="5089525"/>
            <a:ext cx="665439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11.9</a:t>
            </a:r>
          </a:p>
        </p:txBody>
      </p:sp>
      <p:sp>
        <p:nvSpPr>
          <p:cNvPr id="22540" name="Rectangle 1071"/>
          <p:cNvSpPr>
            <a:spLocks noChangeArrowheads="1"/>
          </p:cNvSpPr>
          <p:nvPr/>
        </p:nvSpPr>
        <p:spPr bwMode="auto">
          <a:xfrm>
            <a:off x="9439276" y="4175125"/>
            <a:ext cx="471283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/>
              <a:t>29</a:t>
            </a:r>
          </a:p>
        </p:txBody>
      </p:sp>
      <p:sp>
        <p:nvSpPr>
          <p:cNvPr id="22541" name="Text Box 1073"/>
          <p:cNvSpPr txBox="1">
            <a:spLocks noChangeArrowheads="1"/>
          </p:cNvSpPr>
          <p:nvPr/>
        </p:nvSpPr>
        <p:spPr bwMode="auto">
          <a:xfrm>
            <a:off x="1752600" y="1981200"/>
            <a:ext cx="844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FF0000"/>
                </a:solidFill>
              </a:rPr>
              <a:t>Cap.</a:t>
            </a:r>
          </a:p>
        </p:txBody>
      </p:sp>
      <p:sp>
        <p:nvSpPr>
          <p:cNvPr id="22542" name="Text Box 1074"/>
          <p:cNvSpPr txBox="1">
            <a:spLocks noChangeArrowheads="1"/>
          </p:cNvSpPr>
          <p:nvPr/>
        </p:nvSpPr>
        <p:spPr bwMode="auto">
          <a:xfrm>
            <a:off x="2813051" y="1981201"/>
            <a:ext cx="936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FF0000"/>
                </a:solidFill>
              </a:rPr>
              <a:t>Plant</a:t>
            </a:r>
          </a:p>
        </p:txBody>
      </p:sp>
      <p:sp>
        <p:nvSpPr>
          <p:cNvPr id="22543" name="Text Box 1075"/>
          <p:cNvSpPr txBox="1">
            <a:spLocks noChangeArrowheads="1"/>
          </p:cNvSpPr>
          <p:nvPr/>
        </p:nvSpPr>
        <p:spPr bwMode="auto">
          <a:xfrm>
            <a:off x="7918450" y="1981201"/>
            <a:ext cx="7152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FF0000"/>
                </a:solidFill>
              </a:rPr>
              <a:t>Mkt</a:t>
            </a:r>
          </a:p>
        </p:txBody>
      </p:sp>
      <p:sp>
        <p:nvSpPr>
          <p:cNvPr id="22544" name="Text Box 1076"/>
          <p:cNvSpPr txBox="1">
            <a:spLocks noChangeArrowheads="1"/>
          </p:cNvSpPr>
          <p:nvPr/>
        </p:nvSpPr>
        <p:spPr bwMode="auto">
          <a:xfrm>
            <a:off x="9067801" y="1981200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FF0000"/>
                </a:solidFill>
              </a:rPr>
              <a:t>Demand</a:t>
            </a:r>
          </a:p>
        </p:txBody>
      </p:sp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2209800" y="533400"/>
            <a:ext cx="7772400" cy="13716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dirty="0" err="1">
                <a:solidFill>
                  <a:srgbClr val="0000CC"/>
                </a:solidFill>
              </a:rPr>
              <a:t>Applichem</a:t>
            </a:r>
            <a:r>
              <a:rPr lang="en-US" dirty="0">
                <a:solidFill>
                  <a:srgbClr val="0000CC"/>
                </a:solidFill>
              </a:rPr>
              <a:t>: Current SC </a:t>
            </a:r>
            <a:r>
              <a:rPr lang="en-US" sz="3600" dirty="0">
                <a:solidFill>
                  <a:srgbClr val="0000CC"/>
                </a:solidFill>
              </a:rPr>
              <a:t>(Demand Allocation)</a:t>
            </a:r>
          </a:p>
        </p:txBody>
      </p:sp>
    </p:spTree>
    <p:extLst>
      <p:ext uri="{BB962C8B-B14F-4D97-AF65-F5344CB8AC3E}">
        <p14:creationId xmlns:p14="http://schemas.microsoft.com/office/powerpoint/2010/main" val="250320899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05000" y="685800"/>
            <a:ext cx="83058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b="1" dirty="0" err="1">
                <a:solidFill>
                  <a:srgbClr val="0000CC"/>
                </a:solidFill>
              </a:rPr>
              <a:t>Applichem</a:t>
            </a:r>
            <a:r>
              <a:rPr lang="en-US" b="1" dirty="0">
                <a:solidFill>
                  <a:srgbClr val="0000CC"/>
                </a:solidFill>
              </a:rPr>
              <a:t>: Best SC Network</a:t>
            </a:r>
          </a:p>
        </p:txBody>
      </p:sp>
      <p:sp>
        <p:nvSpPr>
          <p:cNvPr id="1245187" name="Rectangle 3"/>
          <p:cNvSpPr>
            <a:spLocks noChangeArrowheads="1"/>
          </p:cNvSpPr>
          <p:nvPr/>
        </p:nvSpPr>
        <p:spPr bwMode="auto">
          <a:xfrm>
            <a:off x="7010400" y="2636362"/>
            <a:ext cx="3428999" cy="70852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/>
            <a:r>
              <a:rPr lang="en-US" sz="2000" dirty="0"/>
              <a:t>Gary, Sunchem closed! </a:t>
            </a:r>
          </a:p>
          <a:p>
            <a:pPr eaLnBrk="0" hangingPunct="0"/>
            <a:r>
              <a:rPr lang="en-US" sz="2000" dirty="0"/>
              <a:t>Cost = $63.86M</a:t>
            </a:r>
          </a:p>
        </p:txBody>
      </p:sp>
      <p:sp>
        <p:nvSpPr>
          <p:cNvPr id="1245225" name="Text Box 41"/>
          <p:cNvSpPr txBox="1">
            <a:spLocks noChangeArrowheads="1"/>
          </p:cNvSpPr>
          <p:nvPr/>
        </p:nvSpPr>
        <p:spPr bwMode="auto">
          <a:xfrm>
            <a:off x="990600" y="4627245"/>
            <a:ext cx="699262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u="sng" dirty="0">
                <a:solidFill>
                  <a:srgbClr val="FF0000"/>
                </a:solidFill>
              </a:rPr>
              <a:t>Additional Issues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2200" dirty="0">
                <a:solidFill>
                  <a:srgbClr val="008000"/>
                </a:solidFill>
              </a:rPr>
              <a:t>  More strategic issues can over-ride this decision</a:t>
            </a: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2200" dirty="0">
                <a:solidFill>
                  <a:srgbClr val="008000"/>
                </a:solidFill>
              </a:rPr>
              <a:t>  Frankfurt plant has 100% utilization</a:t>
            </a:r>
          </a:p>
          <a:p>
            <a:pPr>
              <a:lnSpc>
                <a:spcPct val="130000"/>
              </a:lnSpc>
            </a:pPr>
            <a:endParaRPr lang="en-US" sz="2000" dirty="0">
              <a:solidFill>
                <a:srgbClr val="00B0F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90600" y="2188845"/>
          <a:ext cx="5814484" cy="177355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30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9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1925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Market/</a:t>
                      </a:r>
                    </a:p>
                    <a:p>
                      <a:pPr algn="l" fontAlgn="b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Plant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Shipment from Plant</a:t>
                      </a:r>
                      <a:endParaRPr lang="en-US" sz="14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/>
                        </a:rPr>
                        <a:t>Capacity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 vMerge="1"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LA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WEU</a:t>
                      </a:r>
                      <a:endParaRPr lang="en-US" sz="1400" b="1" i="0" u="none" strike="noStrike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NA</a:t>
                      </a:r>
                      <a:endParaRPr lang="en-US" sz="1400" b="1" i="0" u="none" strike="noStrike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Pacific</a:t>
                      </a:r>
                      <a:endParaRPr lang="en-US" sz="1400" b="1" i="0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Mexico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12.3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13.9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26.2</a:t>
                      </a:r>
                      <a:endParaRPr lang="en-US" sz="14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Frankfurt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20.0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15.1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11.9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47.0</a:t>
                      </a:r>
                      <a:endParaRPr lang="en-US" sz="14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Gary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0.0</a:t>
                      </a:r>
                      <a:endParaRPr lang="en-US" sz="14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Sunchem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0.0</a:t>
                      </a:r>
                      <a:endParaRPr lang="en-US" sz="1400" b="1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0.0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0.0</a:t>
                      </a:r>
                      <a:endParaRPr lang="en-US" sz="1400" b="1" i="1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1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Shipment  to Market</a:t>
                      </a:r>
                      <a:endParaRPr lang="en-US" sz="1400" b="1" i="1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12.3</a:t>
                      </a:r>
                      <a:endParaRPr lang="en-US" sz="1400" b="1" i="1" u="none" strike="noStrike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20.0</a:t>
                      </a:r>
                      <a:endParaRPr lang="en-US" sz="1400" b="1" i="1" u="none" strike="noStrike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29.0</a:t>
                      </a:r>
                      <a:endParaRPr lang="en-US" sz="1400" b="1" i="1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11.9</a:t>
                      </a:r>
                      <a:endParaRPr lang="en-US" sz="1400" b="1" i="1" u="none" strike="noStrike" dirty="0">
                        <a:solidFill>
                          <a:srgbClr val="FFFF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506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5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5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5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5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5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5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5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5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5187" grpId="0" animBg="1" autoUpdateAnimBg="0"/>
      <p:bldP spid="1245225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38200" y="4572000"/>
            <a:ext cx="10210800" cy="1295400"/>
          </a:xfrm>
          <a:prstGeom prst="rect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3437390" y="990601"/>
            <a:ext cx="51732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rgbClr val="0000CC"/>
                </a:solidFill>
              </a:rPr>
              <a:t>Applichem</a:t>
            </a:r>
            <a:r>
              <a:rPr lang="en-US" sz="4400" dirty="0">
                <a:solidFill>
                  <a:srgbClr val="0000CC"/>
                </a:solidFill>
              </a:rPr>
              <a:t>: Issues</a:t>
            </a:r>
          </a:p>
        </p:txBody>
      </p:sp>
      <p:sp>
        <p:nvSpPr>
          <p:cNvPr id="1243139" name="Text Box 3"/>
          <p:cNvSpPr txBox="1">
            <a:spLocks noChangeArrowheads="1"/>
          </p:cNvSpPr>
          <p:nvPr/>
        </p:nvSpPr>
        <p:spPr bwMode="auto">
          <a:xfrm>
            <a:off x="1143000" y="2590801"/>
            <a:ext cx="75168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800" dirty="0"/>
              <a:t>What has Joe </a:t>
            </a:r>
            <a:r>
              <a:rPr lang="en-US" sz="2800" dirty="0" err="1"/>
              <a:t>Spadaro</a:t>
            </a:r>
            <a:r>
              <a:rPr lang="en-US" sz="2800" dirty="0"/>
              <a:t> learned from the </a:t>
            </a:r>
          </a:p>
          <a:p>
            <a:pPr marL="457200" indent="-457200"/>
            <a:r>
              <a:rPr lang="en-US" sz="2800" dirty="0"/>
              <a:t>      multi-plant productivity Study?</a:t>
            </a:r>
          </a:p>
        </p:txBody>
      </p:sp>
      <p:sp>
        <p:nvSpPr>
          <p:cNvPr id="1243140" name="Text Box 4"/>
          <p:cNvSpPr txBox="1">
            <a:spLocks noChangeArrowheads="1"/>
          </p:cNvSpPr>
          <p:nvPr/>
        </p:nvSpPr>
        <p:spPr bwMode="auto">
          <a:xfrm>
            <a:off x="1135063" y="3902075"/>
            <a:ext cx="63946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800" dirty="0"/>
              <a:t>2.  Should the Gary plant be closed?</a:t>
            </a:r>
          </a:p>
        </p:txBody>
      </p:sp>
      <p:sp>
        <p:nvSpPr>
          <p:cNvPr id="1243141" name="Text Box 5"/>
          <p:cNvSpPr txBox="1">
            <a:spLocks noChangeArrowheads="1"/>
          </p:cNvSpPr>
          <p:nvPr/>
        </p:nvSpPr>
        <p:spPr bwMode="auto">
          <a:xfrm>
            <a:off x="1143000" y="4876800"/>
            <a:ext cx="8816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US" sz="2800" dirty="0"/>
              <a:t>3.  Should you have excess capacity in a network?</a:t>
            </a:r>
          </a:p>
        </p:txBody>
      </p:sp>
    </p:spTree>
    <p:extLst>
      <p:ext uri="{BB962C8B-B14F-4D97-AF65-F5344CB8AC3E}">
        <p14:creationId xmlns:p14="http://schemas.microsoft.com/office/powerpoint/2010/main" val="2019046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609600"/>
            <a:ext cx="83058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b="1" dirty="0">
                <a:solidFill>
                  <a:srgbClr val="0000CC"/>
                </a:solidFill>
              </a:rPr>
              <a:t>Excess Capacity Issues</a:t>
            </a:r>
          </a:p>
        </p:txBody>
      </p:sp>
      <p:sp>
        <p:nvSpPr>
          <p:cNvPr id="1248260" name="Text Box 4"/>
          <p:cNvSpPr txBox="1">
            <a:spLocks noChangeArrowheads="1"/>
          </p:cNvSpPr>
          <p:nvPr/>
        </p:nvSpPr>
        <p:spPr bwMode="auto">
          <a:xfrm>
            <a:off x="914400" y="2133600"/>
            <a:ext cx="7723589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Tx/>
              <a:buChar char="•"/>
            </a:pPr>
            <a:r>
              <a:rPr lang="en-US" sz="2800" dirty="0"/>
              <a:t>  Some amount of excess capacity is useful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009900"/>
                </a:solidFill>
              </a:rPr>
              <a:t>  Hedge against macro-economic risks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009900"/>
                </a:solidFill>
              </a:rPr>
              <a:t>  Hedge against disruption</a:t>
            </a:r>
          </a:p>
          <a:p>
            <a:pPr lvl="1">
              <a:buFontTx/>
              <a:buChar char="•"/>
            </a:pPr>
            <a:endParaRPr lang="en-US" sz="1600" dirty="0">
              <a:solidFill>
                <a:srgbClr val="990033"/>
              </a:solidFill>
            </a:endParaRPr>
          </a:p>
          <a:p>
            <a:pPr>
              <a:buFontTx/>
              <a:buChar char="•"/>
            </a:pPr>
            <a:r>
              <a:rPr lang="en-US" sz="2800" dirty="0"/>
              <a:t>  Potential problems if utilization is 100%</a:t>
            </a:r>
          </a:p>
          <a:p>
            <a:pPr>
              <a:buFontTx/>
              <a:buChar char="•"/>
            </a:pPr>
            <a:endParaRPr lang="en-US" sz="1600" dirty="0">
              <a:solidFill>
                <a:srgbClr val="990033"/>
              </a:solidFill>
            </a:endParaRP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2800" dirty="0"/>
              <a:t>  How much excess capacity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v"/>
            </a:pPr>
            <a:r>
              <a:rPr lang="en-US" sz="2800" dirty="0">
                <a:solidFill>
                  <a:srgbClr val="009900"/>
                </a:solidFill>
              </a:rPr>
              <a:t>  Well, hard to say…</a:t>
            </a:r>
          </a:p>
        </p:txBody>
      </p:sp>
    </p:spTree>
    <p:extLst>
      <p:ext uri="{BB962C8B-B14F-4D97-AF65-F5344CB8AC3E}">
        <p14:creationId xmlns:p14="http://schemas.microsoft.com/office/powerpoint/2010/main" val="3434759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8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8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8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8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8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8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8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8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48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482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48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482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8260" grpId="0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62000" y="1828800"/>
            <a:ext cx="9753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99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Transportation Wrap-up</a:t>
            </a: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Case: </a:t>
            </a:r>
            <a:r>
              <a:rPr lang="en-US" sz="3600" dirty="0" err="1">
                <a:solidFill>
                  <a:schemeClr val="bg1">
                    <a:lumMod val="65000"/>
                  </a:schemeClr>
                </a:solidFill>
              </a:rPr>
              <a:t>Applichem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Intro to Facility Planning</a:t>
            </a:r>
          </a:p>
          <a:p>
            <a:pPr>
              <a:buFontTx/>
              <a:buChar char="•"/>
            </a:pPr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Facility Design Framework &amp; Models</a:t>
            </a:r>
          </a:p>
          <a:p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Course Summary &amp; Wrap-up</a:t>
            </a:r>
          </a:p>
        </p:txBody>
      </p:sp>
    </p:spTree>
    <p:extLst>
      <p:ext uri="{BB962C8B-B14F-4D97-AF65-F5344CB8AC3E}">
        <p14:creationId xmlns:p14="http://schemas.microsoft.com/office/powerpoint/2010/main" val="1492388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838200"/>
            <a:ext cx="7772400" cy="7620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solidFill>
                  <a:srgbClr val="0000CC"/>
                </a:solidFill>
              </a:rPr>
              <a:t>The SC Network</a:t>
            </a:r>
            <a:endParaRPr lang="en-US" sz="5400">
              <a:solidFill>
                <a:srgbClr val="0000CC"/>
              </a:solidFill>
            </a:endParaRPr>
          </a:p>
        </p:txBody>
      </p:sp>
      <p:sp>
        <p:nvSpPr>
          <p:cNvPr id="10373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5800" y="2133600"/>
            <a:ext cx="10744200" cy="44196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None/>
              <a:defRPr/>
            </a:pPr>
            <a:r>
              <a:rPr lang="en-US" sz="2800" b="1" dirty="0">
                <a:solidFill>
                  <a:srgbClr val="008000"/>
                </a:solidFill>
              </a:rPr>
              <a:t>The Supply Chain Network consists of:</a:t>
            </a:r>
          </a:p>
          <a:p>
            <a:pPr>
              <a:spcBef>
                <a:spcPts val="0"/>
              </a:spcBef>
              <a:buNone/>
              <a:defRPr/>
            </a:pPr>
            <a:endParaRPr lang="en-US" sz="1200" b="1" dirty="0"/>
          </a:p>
          <a:p>
            <a:pPr>
              <a:spcBef>
                <a:spcPts val="0"/>
              </a:spcBef>
              <a:defRPr/>
            </a:pPr>
            <a:r>
              <a:rPr lang="en-US" sz="2400" b="1" dirty="0">
                <a:solidFill>
                  <a:srgbClr val="C00000"/>
                </a:solidFill>
              </a:rPr>
              <a:t>Facilities</a:t>
            </a:r>
          </a:p>
          <a:p>
            <a:pPr lvl="1">
              <a:spcBef>
                <a:spcPts val="0"/>
              </a:spcBef>
              <a:defRPr/>
            </a:pPr>
            <a:r>
              <a:rPr lang="en-US" sz="2000" b="1" dirty="0">
                <a:solidFill>
                  <a:schemeClr val="bg2"/>
                </a:solidFill>
              </a:rPr>
              <a:t>Vendors, </a:t>
            </a:r>
          </a:p>
          <a:p>
            <a:pPr lvl="1">
              <a:spcBef>
                <a:spcPts val="0"/>
              </a:spcBef>
              <a:defRPr/>
            </a:pPr>
            <a:r>
              <a:rPr lang="en-US" sz="2000" b="1" dirty="0">
                <a:solidFill>
                  <a:schemeClr val="bg2"/>
                </a:solidFill>
              </a:rPr>
              <a:t>Manufacturing Centers, </a:t>
            </a:r>
          </a:p>
          <a:p>
            <a:pPr lvl="1">
              <a:spcBef>
                <a:spcPts val="0"/>
              </a:spcBef>
              <a:defRPr/>
            </a:pPr>
            <a:r>
              <a:rPr lang="en-US" sz="2000" b="1" dirty="0">
                <a:solidFill>
                  <a:schemeClr val="bg2"/>
                </a:solidFill>
              </a:rPr>
              <a:t>Warehouse/ Distribution Centers, and </a:t>
            </a:r>
          </a:p>
          <a:p>
            <a:pPr lvl="1">
              <a:spcBef>
                <a:spcPts val="0"/>
              </a:spcBef>
              <a:defRPr/>
            </a:pPr>
            <a:r>
              <a:rPr lang="en-US" sz="2000" b="1" dirty="0">
                <a:solidFill>
                  <a:schemeClr val="bg2"/>
                </a:solidFill>
              </a:rPr>
              <a:t>Customers</a:t>
            </a:r>
          </a:p>
          <a:p>
            <a:pPr lvl="1">
              <a:spcBef>
                <a:spcPts val="0"/>
              </a:spcBef>
              <a:defRPr/>
            </a:pP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en-US" sz="2400" b="1" dirty="0">
                <a:solidFill>
                  <a:srgbClr val="C00000"/>
                </a:solidFill>
              </a:rPr>
              <a:t>Raw materials and finished products that flow between the facilities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73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73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7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7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7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7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315" grpId="0" build="p" bldLvl="5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838200"/>
            <a:ext cx="7772400" cy="7620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r>
              <a:rPr lang="en-US" b="1" dirty="0">
                <a:solidFill>
                  <a:srgbClr val="0000CC"/>
                </a:solidFill>
              </a:rPr>
              <a:t>Network Design</a:t>
            </a:r>
            <a:endParaRPr lang="en-US" sz="5400" dirty="0">
              <a:solidFill>
                <a:srgbClr val="0000CC"/>
              </a:solidFill>
            </a:endParaRPr>
          </a:p>
        </p:txBody>
      </p:sp>
      <p:sp>
        <p:nvSpPr>
          <p:cNvPr id="103936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2057400"/>
            <a:ext cx="7772400" cy="43815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0000"/>
              </a:lnSpc>
              <a:buFontTx/>
              <a:buNone/>
            </a:pPr>
            <a:r>
              <a:rPr lang="en-US" sz="2800" b="1" dirty="0">
                <a:solidFill>
                  <a:srgbClr val="A50021"/>
                </a:solidFill>
              </a:rPr>
              <a:t>The Key Issues:</a:t>
            </a:r>
            <a:endParaRPr lang="en-US" sz="2400" b="1" dirty="0">
              <a:solidFill>
                <a:srgbClr val="A50021"/>
              </a:solidFill>
            </a:endParaRPr>
          </a:p>
          <a:p>
            <a:pPr>
              <a:lnSpc>
                <a:spcPct val="80000"/>
              </a:lnSpc>
              <a:spcBef>
                <a:spcPct val="95000"/>
              </a:spcBef>
              <a:buFontTx/>
              <a:buNone/>
            </a:pPr>
            <a:r>
              <a:rPr lang="en-US" sz="2400" b="1" dirty="0">
                <a:solidFill>
                  <a:srgbClr val="009900"/>
                </a:solidFill>
              </a:rPr>
              <a:t>1. Number of plants, warehouses</a:t>
            </a:r>
          </a:p>
          <a:p>
            <a:pPr>
              <a:lnSpc>
                <a:spcPct val="80000"/>
              </a:lnSpc>
              <a:spcBef>
                <a:spcPct val="95000"/>
              </a:spcBef>
              <a:buFontTx/>
              <a:buNone/>
            </a:pPr>
            <a:r>
              <a:rPr lang="en-US" sz="2400" b="1" dirty="0">
                <a:solidFill>
                  <a:srgbClr val="009900"/>
                </a:solidFill>
              </a:rPr>
              <a:t>2. Location of each plant and warehouse</a:t>
            </a:r>
          </a:p>
          <a:p>
            <a:pPr>
              <a:lnSpc>
                <a:spcPct val="80000"/>
              </a:lnSpc>
              <a:spcBef>
                <a:spcPct val="95000"/>
              </a:spcBef>
              <a:buFontTx/>
              <a:buNone/>
            </a:pPr>
            <a:r>
              <a:rPr lang="en-US" sz="2400" b="1" dirty="0">
                <a:solidFill>
                  <a:srgbClr val="009900"/>
                </a:solidFill>
              </a:rPr>
              <a:t>3. Capacity of each plant, warehouse</a:t>
            </a:r>
          </a:p>
          <a:p>
            <a:pPr>
              <a:lnSpc>
                <a:spcPct val="80000"/>
              </a:lnSpc>
              <a:spcBef>
                <a:spcPct val="95000"/>
              </a:spcBef>
              <a:buFontTx/>
              <a:buNone/>
            </a:pPr>
            <a:r>
              <a:rPr lang="en-US" sz="2400" b="1" dirty="0">
                <a:solidFill>
                  <a:srgbClr val="009900"/>
                </a:solidFill>
              </a:rPr>
              <a:t>4. Allocation of products to plants and warehouses</a:t>
            </a:r>
          </a:p>
          <a:p>
            <a:pPr>
              <a:lnSpc>
                <a:spcPct val="80000"/>
              </a:lnSpc>
              <a:spcBef>
                <a:spcPct val="95000"/>
              </a:spcBef>
              <a:buFontTx/>
              <a:buNone/>
            </a:pPr>
            <a:r>
              <a:rPr lang="en-US" sz="2400" b="1" dirty="0">
                <a:solidFill>
                  <a:srgbClr val="009900"/>
                </a:solidFill>
              </a:rPr>
              <a:t>5. Allocation of customers to each warehouse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93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93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9363" grpId="0" build="p" bldLvl="5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33600" y="838200"/>
            <a:ext cx="7848600" cy="838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solidFill>
                  <a:srgbClr val="0000CC"/>
                </a:solidFill>
              </a:rPr>
              <a:t>Network Design</a:t>
            </a:r>
            <a:endParaRPr lang="en-US" b="1" u="sng">
              <a:solidFill>
                <a:srgbClr val="0000CC"/>
              </a:solidFill>
            </a:endParaRPr>
          </a:p>
        </p:txBody>
      </p:sp>
      <p:sp>
        <p:nvSpPr>
          <p:cNvPr id="104038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3400" y="2209800"/>
            <a:ext cx="9906000" cy="41148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z="2800" b="1" dirty="0">
                <a:solidFill>
                  <a:srgbClr val="A50021"/>
                </a:solidFill>
              </a:rPr>
              <a:t>The </a:t>
            </a:r>
            <a:r>
              <a:rPr lang="en-US" sz="2800" b="1" dirty="0">
                <a:solidFill>
                  <a:srgbClr val="00B0F0"/>
                </a:solidFill>
              </a:rPr>
              <a:t>objective</a:t>
            </a:r>
            <a:r>
              <a:rPr lang="en-US" sz="2800" b="1" dirty="0">
                <a:solidFill>
                  <a:srgbClr val="A50021"/>
                </a:solidFill>
              </a:rPr>
              <a:t> is to balance </a:t>
            </a:r>
            <a:r>
              <a:rPr lang="en-US" sz="2800" b="1" dirty="0">
                <a:solidFill>
                  <a:srgbClr val="00B0F0"/>
                </a:solidFill>
              </a:rPr>
              <a:t>service level </a:t>
            </a:r>
            <a:r>
              <a:rPr lang="en-US" sz="2800" b="1" dirty="0">
                <a:solidFill>
                  <a:srgbClr val="A50021"/>
                </a:solidFill>
              </a:rPr>
              <a:t>against 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9900"/>
                </a:solidFill>
              </a:rPr>
              <a:t>Production/ purchasing costs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9900"/>
                </a:solidFill>
              </a:rPr>
              <a:t>Inventory carrying costs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9900"/>
                </a:solidFill>
              </a:rPr>
              <a:t>Facility costs (storage, handling and fixed costs)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9900"/>
                </a:solidFill>
              </a:rPr>
              <a:t>Transportation costs</a:t>
            </a:r>
            <a:endParaRPr lang="en-US" sz="3600" b="1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03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03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0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0387" grpId="0" build="p" bldLvl="5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228600"/>
            <a:ext cx="7772400" cy="1447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r>
              <a:rPr lang="en-US" b="1">
                <a:solidFill>
                  <a:srgbClr val="0000CC"/>
                </a:solidFill>
              </a:rPr>
              <a:t>Costs and Number of Facilities</a:t>
            </a:r>
          </a:p>
        </p:txBody>
      </p:sp>
      <p:sp>
        <p:nvSpPr>
          <p:cNvPr id="14339" name="Line 4"/>
          <p:cNvSpPr>
            <a:spLocks noChangeShapeType="1"/>
          </p:cNvSpPr>
          <p:nvPr/>
        </p:nvSpPr>
        <p:spPr bwMode="auto">
          <a:xfrm flipV="1">
            <a:off x="2554288" y="6324601"/>
            <a:ext cx="7092950" cy="3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752600" y="1905001"/>
            <a:ext cx="772648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800" b="0"/>
              <a:t>Costs</a:t>
            </a: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6324601" y="6403976"/>
            <a:ext cx="2144819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800" b="0"/>
              <a:t>Number of facilities</a:t>
            </a:r>
          </a:p>
        </p:txBody>
      </p:sp>
      <p:sp>
        <p:nvSpPr>
          <p:cNvPr id="1102856" name="Arc 8"/>
          <p:cNvSpPr>
            <a:spLocks/>
          </p:cNvSpPr>
          <p:nvPr/>
        </p:nvSpPr>
        <p:spPr bwMode="auto">
          <a:xfrm rot="10800000">
            <a:off x="2852738" y="3511550"/>
            <a:ext cx="4946650" cy="174625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28575" cap="rnd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2857" name="Rectangle 9"/>
          <p:cNvSpPr>
            <a:spLocks noChangeArrowheads="1"/>
          </p:cNvSpPr>
          <p:nvPr/>
        </p:nvSpPr>
        <p:spPr bwMode="auto">
          <a:xfrm>
            <a:off x="8132764" y="3294064"/>
            <a:ext cx="1221489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solidFill>
                  <a:srgbClr val="FF0000"/>
                </a:solidFill>
              </a:rPr>
              <a:t>Inventory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852738" y="3668713"/>
            <a:ext cx="5480050" cy="1593850"/>
            <a:chOff x="1296" y="1829"/>
            <a:chExt cx="3452" cy="1004"/>
          </a:xfrm>
        </p:grpSpPr>
        <p:sp>
          <p:nvSpPr>
            <p:cNvPr id="14368" name="Arc 12"/>
            <p:cNvSpPr>
              <a:spLocks/>
            </p:cNvSpPr>
            <p:nvPr/>
          </p:nvSpPr>
          <p:spPr bwMode="auto">
            <a:xfrm rot="10800000">
              <a:off x="1296" y="1829"/>
              <a:ext cx="2636" cy="10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 cap="rnd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9" name="Arc 13"/>
            <p:cNvSpPr>
              <a:spLocks/>
            </p:cNvSpPr>
            <p:nvPr/>
          </p:nvSpPr>
          <p:spPr bwMode="auto">
            <a:xfrm>
              <a:off x="3936" y="2352"/>
              <a:ext cx="812" cy="4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8575" cap="rnd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02862" name="Rectangle 14"/>
          <p:cNvSpPr>
            <a:spLocks noChangeArrowheads="1"/>
          </p:cNvSpPr>
          <p:nvPr/>
        </p:nvSpPr>
        <p:spPr bwMode="auto">
          <a:xfrm>
            <a:off x="8310564" y="4495800"/>
            <a:ext cx="17938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solidFill>
                  <a:srgbClr val="008000"/>
                </a:solidFill>
              </a:rPr>
              <a:t>Transportation</a:t>
            </a:r>
          </a:p>
        </p:txBody>
      </p:sp>
      <p:sp>
        <p:nvSpPr>
          <p:cNvPr id="1102864" name="Rectangle 16"/>
          <p:cNvSpPr>
            <a:spLocks noChangeArrowheads="1"/>
          </p:cNvSpPr>
          <p:nvPr/>
        </p:nvSpPr>
        <p:spPr bwMode="auto">
          <a:xfrm>
            <a:off x="8018463" y="3751264"/>
            <a:ext cx="1644682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solidFill>
                  <a:srgbClr val="0000CC"/>
                </a:solidFill>
              </a:rPr>
              <a:t>Facility costs</a:t>
            </a:r>
          </a:p>
        </p:txBody>
      </p:sp>
      <p:sp>
        <p:nvSpPr>
          <p:cNvPr id="1102865" name="Freeform 17"/>
          <p:cNvSpPr>
            <a:spLocks/>
          </p:cNvSpPr>
          <p:nvPr/>
        </p:nvSpPr>
        <p:spPr bwMode="auto">
          <a:xfrm>
            <a:off x="2852738" y="3965575"/>
            <a:ext cx="5181600" cy="1905000"/>
          </a:xfrm>
          <a:custGeom>
            <a:avLst/>
            <a:gdLst>
              <a:gd name="T0" fmla="*/ 0 w 3264"/>
              <a:gd name="T1" fmla="*/ 2147483647 h 1200"/>
              <a:gd name="T2" fmla="*/ 2147483647 w 3264"/>
              <a:gd name="T3" fmla="*/ 2147483647 h 1200"/>
              <a:gd name="T4" fmla="*/ 2147483647 w 3264"/>
              <a:gd name="T5" fmla="*/ 0 h 1200"/>
              <a:gd name="T6" fmla="*/ 0 60000 65536"/>
              <a:gd name="T7" fmla="*/ 0 60000 65536"/>
              <a:gd name="T8" fmla="*/ 0 60000 65536"/>
              <a:gd name="T9" fmla="*/ 0 w 3264"/>
              <a:gd name="T10" fmla="*/ 0 h 1200"/>
              <a:gd name="T11" fmla="*/ 3264 w 3264"/>
              <a:gd name="T12" fmla="*/ 1200 h 1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64" h="1200">
                <a:moveTo>
                  <a:pt x="0" y="1200"/>
                </a:moveTo>
                <a:cubicBezTo>
                  <a:pt x="1000" y="1036"/>
                  <a:pt x="2000" y="872"/>
                  <a:pt x="2544" y="672"/>
                </a:cubicBezTo>
                <a:cubicBezTo>
                  <a:pt x="3088" y="472"/>
                  <a:pt x="3176" y="236"/>
                  <a:pt x="3264" y="0"/>
                </a:cubicBezTo>
              </a:path>
            </a:pathLst>
          </a:custGeom>
          <a:noFill/>
          <a:ln w="28575">
            <a:solidFill>
              <a:srgbClr val="0000CC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681288" y="5257800"/>
            <a:ext cx="6280150" cy="941388"/>
            <a:chOff x="764" y="3043"/>
            <a:chExt cx="3956" cy="593"/>
          </a:xfrm>
        </p:grpSpPr>
        <p:sp>
          <p:nvSpPr>
            <p:cNvPr id="14357" name="Line 19"/>
            <p:cNvSpPr>
              <a:spLocks noChangeShapeType="1"/>
            </p:cNvSpPr>
            <p:nvPr/>
          </p:nvSpPr>
          <p:spPr bwMode="auto">
            <a:xfrm flipV="1">
              <a:off x="1388" y="3466"/>
              <a:ext cx="659" cy="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8" name="Line 20"/>
            <p:cNvSpPr>
              <a:spLocks noChangeShapeType="1"/>
            </p:cNvSpPr>
            <p:nvPr/>
          </p:nvSpPr>
          <p:spPr bwMode="auto">
            <a:xfrm flipV="1">
              <a:off x="3404" y="3151"/>
              <a:ext cx="656" cy="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9" name="Line 21"/>
            <p:cNvSpPr>
              <a:spLocks noChangeShapeType="1"/>
            </p:cNvSpPr>
            <p:nvPr/>
          </p:nvSpPr>
          <p:spPr bwMode="auto">
            <a:xfrm flipV="1">
              <a:off x="764" y="3556"/>
              <a:ext cx="605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0" name="Line 22"/>
            <p:cNvSpPr>
              <a:spLocks noChangeShapeType="1"/>
            </p:cNvSpPr>
            <p:nvPr/>
          </p:nvSpPr>
          <p:spPr bwMode="auto">
            <a:xfrm flipV="1">
              <a:off x="1380" y="3500"/>
              <a:ext cx="0" cy="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1" name="Line 23"/>
            <p:cNvSpPr>
              <a:spLocks noChangeShapeType="1"/>
            </p:cNvSpPr>
            <p:nvPr/>
          </p:nvSpPr>
          <p:spPr bwMode="auto">
            <a:xfrm flipV="1">
              <a:off x="2060" y="3355"/>
              <a:ext cx="656" cy="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2" name="Line 24"/>
            <p:cNvSpPr>
              <a:spLocks noChangeShapeType="1"/>
            </p:cNvSpPr>
            <p:nvPr/>
          </p:nvSpPr>
          <p:spPr bwMode="auto">
            <a:xfrm flipV="1">
              <a:off x="4068" y="3097"/>
              <a:ext cx="0" cy="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3" name="Line 25"/>
            <p:cNvSpPr>
              <a:spLocks noChangeShapeType="1"/>
            </p:cNvSpPr>
            <p:nvPr/>
          </p:nvSpPr>
          <p:spPr bwMode="auto">
            <a:xfrm flipV="1">
              <a:off x="3396" y="3184"/>
              <a:ext cx="0" cy="7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4" name="Line 26"/>
            <p:cNvSpPr>
              <a:spLocks noChangeShapeType="1"/>
            </p:cNvSpPr>
            <p:nvPr/>
          </p:nvSpPr>
          <p:spPr bwMode="auto">
            <a:xfrm flipV="1">
              <a:off x="4073" y="3043"/>
              <a:ext cx="647" cy="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5" name="Line 27"/>
            <p:cNvSpPr>
              <a:spLocks noChangeShapeType="1"/>
            </p:cNvSpPr>
            <p:nvPr/>
          </p:nvSpPr>
          <p:spPr bwMode="auto">
            <a:xfrm flipV="1">
              <a:off x="2732" y="3235"/>
              <a:ext cx="653" cy="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6" name="Line 28"/>
            <p:cNvSpPr>
              <a:spLocks noChangeShapeType="1"/>
            </p:cNvSpPr>
            <p:nvPr/>
          </p:nvSpPr>
          <p:spPr bwMode="auto">
            <a:xfrm flipV="1">
              <a:off x="2724" y="3301"/>
              <a:ext cx="0" cy="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7" name="Line 29"/>
            <p:cNvSpPr>
              <a:spLocks noChangeShapeType="1"/>
            </p:cNvSpPr>
            <p:nvPr/>
          </p:nvSpPr>
          <p:spPr bwMode="auto">
            <a:xfrm flipV="1">
              <a:off x="2052" y="3397"/>
              <a:ext cx="0" cy="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02878" name="Rectangle 30"/>
          <p:cNvSpPr>
            <a:spLocks noChangeArrowheads="1"/>
          </p:cNvSpPr>
          <p:nvPr/>
        </p:nvSpPr>
        <p:spPr bwMode="auto">
          <a:xfrm>
            <a:off x="8462964" y="5275264"/>
            <a:ext cx="823945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Labor</a:t>
            </a:r>
          </a:p>
        </p:txBody>
      </p:sp>
      <p:sp>
        <p:nvSpPr>
          <p:cNvPr id="1102879" name="Arc 31"/>
          <p:cNvSpPr>
            <a:spLocks/>
          </p:cNvSpPr>
          <p:nvPr/>
        </p:nvSpPr>
        <p:spPr bwMode="auto">
          <a:xfrm rot="-5400000">
            <a:off x="4633913" y="1171575"/>
            <a:ext cx="2374900" cy="62801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 cap="rnd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2880" name="Rectangle 32"/>
          <p:cNvSpPr>
            <a:spLocks noChangeArrowheads="1"/>
          </p:cNvSpPr>
          <p:nvPr/>
        </p:nvSpPr>
        <p:spPr bwMode="auto">
          <a:xfrm>
            <a:off x="8081964" y="2562226"/>
            <a:ext cx="20986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1800" b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% Serviced Within Promised Time</a:t>
            </a:r>
          </a:p>
        </p:txBody>
      </p: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940050" y="1631950"/>
            <a:ext cx="6326188" cy="1320800"/>
            <a:chOff x="744" y="933"/>
            <a:chExt cx="3985" cy="832"/>
          </a:xfrm>
        </p:grpSpPr>
        <p:sp>
          <p:nvSpPr>
            <p:cNvPr id="14355" name="Arc 34"/>
            <p:cNvSpPr>
              <a:spLocks/>
            </p:cNvSpPr>
            <p:nvPr/>
          </p:nvSpPr>
          <p:spPr bwMode="auto">
            <a:xfrm rot="10800000">
              <a:off x="2745" y="933"/>
              <a:ext cx="1984" cy="8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600"/>
                  </a:moveTo>
                  <a:cubicBezTo>
                    <a:pt x="0" y="9674"/>
                    <a:pt x="9663" y="6"/>
                    <a:pt x="2158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4"/>
                    <a:pt x="9663" y="6"/>
                    <a:pt x="2158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rgbClr val="FF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6" name="Arc 35"/>
            <p:cNvSpPr>
              <a:spLocks/>
            </p:cNvSpPr>
            <p:nvPr/>
          </p:nvSpPr>
          <p:spPr bwMode="auto">
            <a:xfrm rot="10800000">
              <a:off x="744" y="933"/>
              <a:ext cx="1984" cy="8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rgbClr val="FF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53" name="Line 36"/>
          <p:cNvSpPr>
            <a:spLocks noChangeShapeType="1"/>
          </p:cNvSpPr>
          <p:nvPr/>
        </p:nvSpPr>
        <p:spPr bwMode="auto">
          <a:xfrm flipV="1">
            <a:off x="2560638" y="1447800"/>
            <a:ext cx="0" cy="487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2885" name="Rectangle 37"/>
          <p:cNvSpPr>
            <a:spLocks noChangeArrowheads="1"/>
          </p:cNvSpPr>
          <p:nvPr/>
        </p:nvSpPr>
        <p:spPr bwMode="auto">
          <a:xfrm>
            <a:off x="3657601" y="2057400"/>
            <a:ext cx="12985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solidFill>
                  <a:srgbClr val="FF3399"/>
                </a:solidFill>
              </a:rPr>
              <a:t>Total Cost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2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2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02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02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2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2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2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02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02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02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02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02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02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02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02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02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0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0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856" grpId="0" animBg="1"/>
      <p:bldP spid="1102857" grpId="0" autoUpdateAnimBg="0"/>
      <p:bldP spid="1102862" grpId="0" autoUpdateAnimBg="0"/>
      <p:bldP spid="1102864" grpId="0" autoUpdateAnimBg="0"/>
      <p:bldP spid="1102865" grpId="0" animBg="1"/>
      <p:bldP spid="1102878" grpId="0" autoUpdateAnimBg="0"/>
      <p:bldP spid="1102879" grpId="0" animBg="1"/>
      <p:bldP spid="1102880" grpId="0" autoUpdateAnimBg="0"/>
      <p:bldP spid="1102885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"/>
            <a:ext cx="6400800" cy="639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5400000">
            <a:off x="6919034" y="3041081"/>
            <a:ext cx="5875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chemeClr val="tx2"/>
                </a:solidFill>
              </a:rPr>
              <a:t>The Wall Street Journal</a:t>
            </a:r>
          </a:p>
        </p:txBody>
      </p:sp>
      <p:sp>
        <p:nvSpPr>
          <p:cNvPr id="3" name="TextBox 2"/>
          <p:cNvSpPr txBox="1"/>
          <p:nvPr/>
        </p:nvSpPr>
        <p:spPr>
          <a:xfrm rot="5400000">
            <a:off x="8138377" y="3348713"/>
            <a:ext cx="2220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9900"/>
                </a:solidFill>
              </a:rPr>
              <a:t>October 29, 2011</a:t>
            </a:r>
          </a:p>
        </p:txBody>
      </p:sp>
    </p:spTree>
    <p:extLst>
      <p:ext uri="{BB962C8B-B14F-4D97-AF65-F5344CB8AC3E}">
        <p14:creationId xmlns:p14="http://schemas.microsoft.com/office/powerpoint/2010/main" val="1895669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62000" y="1828800"/>
            <a:ext cx="9753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99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Transportation Wrap-up</a:t>
            </a: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Case: </a:t>
            </a:r>
            <a:r>
              <a:rPr lang="en-US" sz="3600" dirty="0" err="1">
                <a:solidFill>
                  <a:schemeClr val="bg1">
                    <a:lumMod val="65000"/>
                  </a:schemeClr>
                </a:solidFill>
              </a:rPr>
              <a:t>Applichem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 to Facility Planning</a:t>
            </a: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Facility Design </a:t>
            </a:r>
            <a:r>
              <a:rPr lang="en-US" sz="3600" u="sng" dirty="0">
                <a:solidFill>
                  <a:srgbClr val="009900"/>
                </a:solidFill>
              </a:rPr>
              <a:t>Framework</a:t>
            </a:r>
            <a:r>
              <a:rPr lang="en-US" sz="3600" dirty="0">
                <a:solidFill>
                  <a:srgbClr val="009900"/>
                </a:solidFill>
              </a:rPr>
              <a:t> </a:t>
            </a:r>
            <a:r>
              <a:rPr lang="en-US" sz="3600" dirty="0"/>
              <a:t>&amp; Models</a:t>
            </a:r>
          </a:p>
          <a:p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Course Summary &amp; Wrap-up</a:t>
            </a:r>
          </a:p>
        </p:txBody>
      </p:sp>
    </p:spTree>
    <p:extLst>
      <p:ext uri="{BB962C8B-B14F-4D97-AF65-F5344CB8AC3E}">
        <p14:creationId xmlns:p14="http://schemas.microsoft.com/office/powerpoint/2010/main" val="3033637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762000"/>
            <a:ext cx="7772400" cy="13716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>
                <a:solidFill>
                  <a:srgbClr val="0000CC"/>
                </a:solidFill>
              </a:rPr>
              <a:t>Factors Influencing Network Design Decisions</a:t>
            </a:r>
          </a:p>
        </p:txBody>
      </p:sp>
      <p:sp>
        <p:nvSpPr>
          <p:cNvPr id="108749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066800" y="2362200"/>
            <a:ext cx="7772400" cy="3886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>
                <a:solidFill>
                  <a:srgbClr val="009900"/>
                </a:solidFill>
              </a:rPr>
              <a:t>Strategic </a:t>
            </a:r>
          </a:p>
          <a:p>
            <a:r>
              <a:rPr lang="en-US" sz="2800" b="1" dirty="0">
                <a:solidFill>
                  <a:srgbClr val="009900"/>
                </a:solidFill>
              </a:rPr>
              <a:t>Technological</a:t>
            </a:r>
          </a:p>
          <a:p>
            <a:r>
              <a:rPr lang="en-US" sz="2800" b="1" dirty="0">
                <a:solidFill>
                  <a:srgbClr val="009900"/>
                </a:solidFill>
              </a:rPr>
              <a:t>Macroeconomic</a:t>
            </a:r>
          </a:p>
          <a:p>
            <a:r>
              <a:rPr lang="en-US" sz="2800" b="1" dirty="0">
                <a:solidFill>
                  <a:srgbClr val="009900"/>
                </a:solidFill>
              </a:rPr>
              <a:t>Political</a:t>
            </a:r>
          </a:p>
          <a:p>
            <a:r>
              <a:rPr lang="en-US" sz="2800" b="1" dirty="0">
                <a:solidFill>
                  <a:srgbClr val="009900"/>
                </a:solidFill>
              </a:rPr>
              <a:t>Infrastructure</a:t>
            </a:r>
          </a:p>
          <a:p>
            <a:r>
              <a:rPr lang="en-US" sz="2800" b="1" dirty="0">
                <a:solidFill>
                  <a:srgbClr val="009900"/>
                </a:solidFill>
              </a:rPr>
              <a:t>Competitive</a:t>
            </a:r>
          </a:p>
          <a:p>
            <a:r>
              <a:rPr lang="en-US" sz="2800" b="1" dirty="0">
                <a:solidFill>
                  <a:srgbClr val="009900"/>
                </a:solidFill>
              </a:rPr>
              <a:t>Logistics and facility costs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74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74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8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8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8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8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8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8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8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8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87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7491" grpId="0" build="p" bldLvl="5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8600" y="457200"/>
            <a:ext cx="11658600" cy="8382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r>
              <a:rPr lang="en-US" b="1" dirty="0">
                <a:solidFill>
                  <a:srgbClr val="0000CC"/>
                </a:solidFill>
              </a:rPr>
              <a:t>A Framework for Site Location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5213350" y="1911350"/>
            <a:ext cx="1358900" cy="9779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213350" y="3282950"/>
            <a:ext cx="1358900" cy="9779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207000" y="4648200"/>
            <a:ext cx="1441450" cy="6032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400" dirty="0"/>
          </a:p>
          <a:p>
            <a:pPr algn="ctr"/>
            <a:r>
              <a:rPr lang="en-US" sz="1400" dirty="0"/>
              <a:t>PHASE III</a:t>
            </a:r>
          </a:p>
          <a:p>
            <a:pPr algn="ctr"/>
            <a:r>
              <a:rPr lang="en-US" sz="1400" dirty="0"/>
              <a:t>Desirable Sites</a:t>
            </a:r>
          </a:p>
          <a:p>
            <a:endParaRPr lang="en-US" sz="1400" dirty="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213350" y="5721350"/>
            <a:ext cx="1441450" cy="60325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5221228" y="2005014"/>
            <a:ext cx="1325685" cy="7360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400"/>
              <a:t>PHASE I</a:t>
            </a:r>
          </a:p>
          <a:p>
            <a:pPr algn="ctr"/>
            <a:r>
              <a:rPr lang="en-US" sz="1400"/>
              <a:t>Supply Chain</a:t>
            </a:r>
          </a:p>
          <a:p>
            <a:pPr algn="ctr"/>
            <a:r>
              <a:rPr lang="en-US" sz="1400"/>
              <a:t>Strategy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084155" y="3376614"/>
            <a:ext cx="1603004" cy="7360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400"/>
              <a:t>PHASE II</a:t>
            </a:r>
          </a:p>
          <a:p>
            <a:pPr algn="ctr"/>
            <a:r>
              <a:rPr lang="en-US" sz="1400"/>
              <a:t>Regional Facility</a:t>
            </a:r>
          </a:p>
          <a:p>
            <a:pPr algn="ctr"/>
            <a:r>
              <a:rPr lang="en-US" sz="1400"/>
              <a:t>Configuration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5103665" y="5815014"/>
            <a:ext cx="1671934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400"/>
              <a:t>PHASE IV</a:t>
            </a:r>
          </a:p>
          <a:p>
            <a:pPr algn="ctr"/>
            <a:r>
              <a:rPr lang="en-US" sz="1400"/>
              <a:t>Location Choices</a:t>
            </a:r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5892800" y="2921000"/>
            <a:ext cx="0" cy="33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5892800" y="4292600"/>
            <a:ext cx="0" cy="33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5892800" y="5283200"/>
            <a:ext cx="0" cy="406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2089150" y="1758950"/>
            <a:ext cx="3092450" cy="444500"/>
            <a:chOff x="484" y="964"/>
            <a:chExt cx="1948" cy="280"/>
          </a:xfrm>
        </p:grpSpPr>
        <p:sp>
          <p:nvSpPr>
            <p:cNvPr id="18502" name="Rectangle 14"/>
            <p:cNvSpPr>
              <a:spLocks noChangeArrowheads="1"/>
            </p:cNvSpPr>
            <p:nvPr/>
          </p:nvSpPr>
          <p:spPr bwMode="auto">
            <a:xfrm>
              <a:off x="484" y="964"/>
              <a:ext cx="1336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3" name="Rectangle 15"/>
            <p:cNvSpPr>
              <a:spLocks noChangeArrowheads="1"/>
            </p:cNvSpPr>
            <p:nvPr/>
          </p:nvSpPr>
          <p:spPr bwMode="auto">
            <a:xfrm>
              <a:off x="519" y="1038"/>
              <a:ext cx="1218" cy="1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/>
                <a:t>Competitive STRATEGY</a:t>
              </a:r>
            </a:p>
          </p:txBody>
        </p:sp>
        <p:sp>
          <p:nvSpPr>
            <p:cNvPr id="18504" name="Line 32"/>
            <p:cNvSpPr>
              <a:spLocks noChangeShapeType="1"/>
            </p:cNvSpPr>
            <p:nvPr/>
          </p:nvSpPr>
          <p:spPr bwMode="auto">
            <a:xfrm>
              <a:off x="1840" y="1120"/>
              <a:ext cx="592" cy="11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2068514" y="2368553"/>
            <a:ext cx="3113087" cy="685801"/>
            <a:chOff x="471" y="1348"/>
            <a:chExt cx="1961" cy="432"/>
          </a:xfrm>
        </p:grpSpPr>
        <p:sp>
          <p:nvSpPr>
            <p:cNvPr id="18499" name="Rectangle 19"/>
            <p:cNvSpPr>
              <a:spLocks noChangeArrowheads="1"/>
            </p:cNvSpPr>
            <p:nvPr/>
          </p:nvSpPr>
          <p:spPr bwMode="auto">
            <a:xfrm>
              <a:off x="484" y="1348"/>
              <a:ext cx="1336" cy="42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0" name="Rectangle 27"/>
            <p:cNvSpPr>
              <a:spLocks noChangeArrowheads="1"/>
            </p:cNvSpPr>
            <p:nvPr/>
          </p:nvSpPr>
          <p:spPr bwMode="auto">
            <a:xfrm>
              <a:off x="471" y="1374"/>
              <a:ext cx="1330" cy="4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/>
                <a:t>INTERNAL CONSTRAINTS</a:t>
              </a:r>
            </a:p>
            <a:p>
              <a:r>
                <a:rPr lang="en-US" sz="1200"/>
                <a:t>Capital, growth strategy,</a:t>
              </a:r>
            </a:p>
            <a:p>
              <a:r>
                <a:rPr lang="en-US" sz="1200"/>
                <a:t>existing network</a:t>
              </a:r>
            </a:p>
          </p:txBody>
        </p:sp>
        <p:sp>
          <p:nvSpPr>
            <p:cNvPr id="18501" name="Line 33"/>
            <p:cNvSpPr>
              <a:spLocks noChangeShapeType="1"/>
            </p:cNvSpPr>
            <p:nvPr/>
          </p:nvSpPr>
          <p:spPr bwMode="auto">
            <a:xfrm>
              <a:off x="1840" y="1536"/>
              <a:ext cx="592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62"/>
          <p:cNvGrpSpPr>
            <a:grpSpLocks/>
          </p:cNvGrpSpPr>
          <p:nvPr/>
        </p:nvGrpSpPr>
        <p:grpSpPr bwMode="auto">
          <a:xfrm>
            <a:off x="2068514" y="3171826"/>
            <a:ext cx="3113087" cy="644525"/>
            <a:chOff x="471" y="1854"/>
            <a:chExt cx="1961" cy="406"/>
          </a:xfrm>
        </p:grpSpPr>
        <p:sp>
          <p:nvSpPr>
            <p:cNvPr id="18496" name="Rectangle 17"/>
            <p:cNvSpPr>
              <a:spLocks noChangeArrowheads="1"/>
            </p:cNvSpPr>
            <p:nvPr/>
          </p:nvSpPr>
          <p:spPr bwMode="auto">
            <a:xfrm>
              <a:off x="484" y="1876"/>
              <a:ext cx="1532" cy="3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97" name="Rectangle 28"/>
            <p:cNvSpPr>
              <a:spLocks noChangeArrowheads="1"/>
            </p:cNvSpPr>
            <p:nvPr/>
          </p:nvSpPr>
          <p:spPr bwMode="auto">
            <a:xfrm>
              <a:off x="471" y="1854"/>
              <a:ext cx="1570" cy="4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 dirty="0"/>
                <a:t>PRODUCTION TECHNOLOGIES</a:t>
              </a:r>
            </a:p>
            <a:p>
              <a:r>
                <a:rPr lang="en-US" sz="1200" dirty="0"/>
                <a:t>Cost, Scale/Scope impact, </a:t>
              </a:r>
            </a:p>
            <a:p>
              <a:r>
                <a:rPr lang="en-US" sz="1200" dirty="0"/>
                <a:t>Support required, flexibility</a:t>
              </a:r>
            </a:p>
          </p:txBody>
        </p:sp>
        <p:sp>
          <p:nvSpPr>
            <p:cNvPr id="18498" name="Line 34"/>
            <p:cNvSpPr>
              <a:spLocks noChangeShapeType="1"/>
            </p:cNvSpPr>
            <p:nvPr/>
          </p:nvSpPr>
          <p:spPr bwMode="auto">
            <a:xfrm>
              <a:off x="2016" y="2064"/>
              <a:ext cx="416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63"/>
          <p:cNvGrpSpPr>
            <a:grpSpLocks/>
          </p:cNvGrpSpPr>
          <p:nvPr/>
        </p:nvGrpSpPr>
        <p:grpSpPr bwMode="auto">
          <a:xfrm>
            <a:off x="2082800" y="3860800"/>
            <a:ext cx="3098800" cy="546100"/>
            <a:chOff x="480" y="2288"/>
            <a:chExt cx="1952" cy="344"/>
          </a:xfrm>
        </p:grpSpPr>
        <p:sp>
          <p:nvSpPr>
            <p:cNvPr id="18493" name="Rectangle 18"/>
            <p:cNvSpPr>
              <a:spLocks noChangeArrowheads="1"/>
            </p:cNvSpPr>
            <p:nvPr/>
          </p:nvSpPr>
          <p:spPr bwMode="auto">
            <a:xfrm>
              <a:off x="480" y="2304"/>
              <a:ext cx="1336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94" name="Rectangle 29"/>
            <p:cNvSpPr>
              <a:spLocks noChangeArrowheads="1"/>
            </p:cNvSpPr>
            <p:nvPr/>
          </p:nvSpPr>
          <p:spPr bwMode="auto">
            <a:xfrm>
              <a:off x="761" y="2304"/>
              <a:ext cx="831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1200" dirty="0"/>
                <a:t>COMPETITIVE</a:t>
              </a:r>
            </a:p>
            <a:p>
              <a:pPr algn="ctr"/>
              <a:r>
                <a:rPr lang="en-US" sz="1200" dirty="0"/>
                <a:t>ENVIRONMENT</a:t>
              </a:r>
            </a:p>
          </p:txBody>
        </p:sp>
        <p:sp>
          <p:nvSpPr>
            <p:cNvPr id="18495" name="Line 35"/>
            <p:cNvSpPr>
              <a:spLocks noChangeShapeType="1"/>
            </p:cNvSpPr>
            <p:nvPr/>
          </p:nvSpPr>
          <p:spPr bwMode="auto">
            <a:xfrm flipV="1">
              <a:off x="1824" y="2288"/>
              <a:ext cx="608" cy="208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66"/>
          <p:cNvGrpSpPr>
            <a:grpSpLocks/>
          </p:cNvGrpSpPr>
          <p:nvPr/>
        </p:nvGrpSpPr>
        <p:grpSpPr bwMode="auto">
          <a:xfrm>
            <a:off x="2159000" y="5105405"/>
            <a:ext cx="3022600" cy="534988"/>
            <a:chOff x="528" y="3072"/>
            <a:chExt cx="1904" cy="337"/>
          </a:xfrm>
        </p:grpSpPr>
        <p:sp>
          <p:nvSpPr>
            <p:cNvPr id="18490" name="Rectangle 16"/>
            <p:cNvSpPr>
              <a:spLocks noChangeArrowheads="1"/>
            </p:cNvSpPr>
            <p:nvPr/>
          </p:nvSpPr>
          <p:spPr bwMode="auto">
            <a:xfrm>
              <a:off x="528" y="3072"/>
              <a:ext cx="1336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91" name="Rectangle 30"/>
            <p:cNvSpPr>
              <a:spLocks noChangeArrowheads="1"/>
            </p:cNvSpPr>
            <p:nvPr/>
          </p:nvSpPr>
          <p:spPr bwMode="auto">
            <a:xfrm>
              <a:off x="528" y="3120"/>
              <a:ext cx="1333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/>
                <a:t>PRODUCTION METHODS</a:t>
              </a:r>
            </a:p>
            <a:p>
              <a:r>
                <a:rPr lang="en-US" sz="1200"/>
                <a:t>Skill needs, response time</a:t>
              </a:r>
            </a:p>
          </p:txBody>
        </p:sp>
        <p:sp>
          <p:nvSpPr>
            <p:cNvPr id="18492" name="Line 36"/>
            <p:cNvSpPr>
              <a:spLocks noChangeShapeType="1"/>
            </p:cNvSpPr>
            <p:nvPr/>
          </p:nvSpPr>
          <p:spPr bwMode="auto">
            <a:xfrm flipV="1">
              <a:off x="1872" y="3120"/>
              <a:ext cx="560" cy="96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68"/>
          <p:cNvGrpSpPr>
            <a:grpSpLocks/>
          </p:cNvGrpSpPr>
          <p:nvPr/>
        </p:nvGrpSpPr>
        <p:grpSpPr bwMode="auto">
          <a:xfrm>
            <a:off x="2068514" y="5797550"/>
            <a:ext cx="3113087" cy="520700"/>
            <a:chOff x="471" y="3508"/>
            <a:chExt cx="1961" cy="328"/>
          </a:xfrm>
        </p:grpSpPr>
        <p:sp>
          <p:nvSpPr>
            <p:cNvPr id="18487" name="Rectangle 20"/>
            <p:cNvSpPr>
              <a:spLocks noChangeArrowheads="1"/>
            </p:cNvSpPr>
            <p:nvPr/>
          </p:nvSpPr>
          <p:spPr bwMode="auto">
            <a:xfrm>
              <a:off x="484" y="3508"/>
              <a:ext cx="1336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8" name="Rectangle 31"/>
            <p:cNvSpPr>
              <a:spLocks noChangeArrowheads="1"/>
            </p:cNvSpPr>
            <p:nvPr/>
          </p:nvSpPr>
          <p:spPr bwMode="auto">
            <a:xfrm>
              <a:off x="471" y="3534"/>
              <a:ext cx="1467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/>
                <a:t>FACTOR COSTS</a:t>
              </a:r>
            </a:p>
            <a:p>
              <a:r>
                <a:rPr lang="en-US" sz="1200"/>
                <a:t>Labor, materials, site specific</a:t>
              </a:r>
            </a:p>
          </p:txBody>
        </p:sp>
        <p:sp>
          <p:nvSpPr>
            <p:cNvPr id="18489" name="Line 37"/>
            <p:cNvSpPr>
              <a:spLocks noChangeShapeType="1"/>
            </p:cNvSpPr>
            <p:nvPr/>
          </p:nvSpPr>
          <p:spPr bwMode="auto">
            <a:xfrm>
              <a:off x="1840" y="3696"/>
              <a:ext cx="592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6604000" y="1758950"/>
            <a:ext cx="3016250" cy="520700"/>
            <a:chOff x="3328" y="964"/>
            <a:chExt cx="1900" cy="328"/>
          </a:xfrm>
        </p:grpSpPr>
        <p:sp>
          <p:nvSpPr>
            <p:cNvPr id="18484" name="Rectangle 21"/>
            <p:cNvSpPr>
              <a:spLocks noChangeArrowheads="1"/>
            </p:cNvSpPr>
            <p:nvPr/>
          </p:nvSpPr>
          <p:spPr bwMode="auto">
            <a:xfrm>
              <a:off x="3892" y="964"/>
              <a:ext cx="1336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5" name="Rectangle 38"/>
            <p:cNvSpPr>
              <a:spLocks noChangeArrowheads="1"/>
            </p:cNvSpPr>
            <p:nvPr/>
          </p:nvSpPr>
          <p:spPr bwMode="auto">
            <a:xfrm>
              <a:off x="3984" y="1008"/>
              <a:ext cx="1225" cy="1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/>
                <a:t>GLOBAL COMPETITION</a:t>
              </a:r>
            </a:p>
          </p:txBody>
        </p:sp>
        <p:sp>
          <p:nvSpPr>
            <p:cNvPr id="18486" name="Line 39"/>
            <p:cNvSpPr>
              <a:spLocks noChangeShapeType="1"/>
            </p:cNvSpPr>
            <p:nvPr/>
          </p:nvSpPr>
          <p:spPr bwMode="auto">
            <a:xfrm>
              <a:off x="3328" y="1152"/>
              <a:ext cx="544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81"/>
          <p:cNvGrpSpPr>
            <a:grpSpLocks/>
          </p:cNvGrpSpPr>
          <p:nvPr/>
        </p:nvGrpSpPr>
        <p:grpSpPr bwMode="auto">
          <a:xfrm>
            <a:off x="6553200" y="2368550"/>
            <a:ext cx="3067050" cy="1111250"/>
            <a:chOff x="3296" y="1348"/>
            <a:chExt cx="1932" cy="700"/>
          </a:xfrm>
        </p:grpSpPr>
        <p:sp>
          <p:nvSpPr>
            <p:cNvPr id="18481" name="Rectangle 25"/>
            <p:cNvSpPr>
              <a:spLocks noChangeArrowheads="1"/>
            </p:cNvSpPr>
            <p:nvPr/>
          </p:nvSpPr>
          <p:spPr bwMode="auto">
            <a:xfrm>
              <a:off x="3892" y="1348"/>
              <a:ext cx="1336" cy="42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2" name="Rectangle 40"/>
            <p:cNvSpPr>
              <a:spLocks noChangeArrowheads="1"/>
            </p:cNvSpPr>
            <p:nvPr/>
          </p:nvSpPr>
          <p:spPr bwMode="auto">
            <a:xfrm>
              <a:off x="4128" y="1392"/>
              <a:ext cx="965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/>
                <a:t>TARIFFS AND TAX</a:t>
              </a:r>
            </a:p>
            <a:p>
              <a:r>
                <a:rPr lang="en-US" sz="1200"/>
                <a:t>INCENTIVES</a:t>
              </a:r>
            </a:p>
          </p:txBody>
        </p:sp>
        <p:sp>
          <p:nvSpPr>
            <p:cNvPr id="18483" name="Line 41"/>
            <p:cNvSpPr>
              <a:spLocks noChangeShapeType="1"/>
            </p:cNvSpPr>
            <p:nvPr/>
          </p:nvSpPr>
          <p:spPr bwMode="auto">
            <a:xfrm flipH="1">
              <a:off x="3296" y="1552"/>
              <a:ext cx="608" cy="496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4"/>
          <p:cNvGrpSpPr>
            <a:grpSpLocks/>
          </p:cNvGrpSpPr>
          <p:nvPr/>
        </p:nvGrpSpPr>
        <p:grpSpPr bwMode="auto">
          <a:xfrm>
            <a:off x="6604001" y="3206753"/>
            <a:ext cx="3119438" cy="685801"/>
            <a:chOff x="3328" y="1876"/>
            <a:chExt cx="1965" cy="432"/>
          </a:xfrm>
        </p:grpSpPr>
        <p:sp>
          <p:nvSpPr>
            <p:cNvPr id="18478" name="Rectangle 23"/>
            <p:cNvSpPr>
              <a:spLocks noChangeArrowheads="1"/>
            </p:cNvSpPr>
            <p:nvPr/>
          </p:nvSpPr>
          <p:spPr bwMode="auto">
            <a:xfrm>
              <a:off x="3892" y="1876"/>
              <a:ext cx="1336" cy="42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9" name="Rectangle 42"/>
            <p:cNvSpPr>
              <a:spLocks noChangeArrowheads="1"/>
            </p:cNvSpPr>
            <p:nvPr/>
          </p:nvSpPr>
          <p:spPr bwMode="auto">
            <a:xfrm>
              <a:off x="3927" y="1902"/>
              <a:ext cx="1366" cy="4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/>
                <a:t>REGIONAL DEMAND</a:t>
              </a:r>
            </a:p>
            <a:p>
              <a:r>
                <a:rPr lang="en-US" sz="1200"/>
                <a:t>Size, growth, homogeneity,</a:t>
              </a:r>
            </a:p>
            <a:p>
              <a:r>
                <a:rPr lang="en-US" sz="1200"/>
                <a:t>local specifications</a:t>
              </a:r>
            </a:p>
          </p:txBody>
        </p:sp>
        <p:sp>
          <p:nvSpPr>
            <p:cNvPr id="18480" name="Line 44"/>
            <p:cNvSpPr>
              <a:spLocks noChangeShapeType="1"/>
            </p:cNvSpPr>
            <p:nvPr/>
          </p:nvSpPr>
          <p:spPr bwMode="auto">
            <a:xfrm>
              <a:off x="3328" y="2160"/>
              <a:ext cx="544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5"/>
          <p:cNvGrpSpPr>
            <a:grpSpLocks/>
          </p:cNvGrpSpPr>
          <p:nvPr/>
        </p:nvGrpSpPr>
        <p:grpSpPr bwMode="auto">
          <a:xfrm>
            <a:off x="6604000" y="4044950"/>
            <a:ext cx="3016250" cy="520700"/>
            <a:chOff x="3328" y="2404"/>
            <a:chExt cx="1900" cy="328"/>
          </a:xfrm>
        </p:grpSpPr>
        <p:sp>
          <p:nvSpPr>
            <p:cNvPr id="18475" name="Rectangle 24"/>
            <p:cNvSpPr>
              <a:spLocks noChangeArrowheads="1"/>
            </p:cNvSpPr>
            <p:nvPr/>
          </p:nvSpPr>
          <p:spPr bwMode="auto">
            <a:xfrm>
              <a:off x="3892" y="2404"/>
              <a:ext cx="1336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6" name="Rectangle 43"/>
            <p:cNvSpPr>
              <a:spLocks noChangeArrowheads="1"/>
            </p:cNvSpPr>
            <p:nvPr/>
          </p:nvSpPr>
          <p:spPr bwMode="auto">
            <a:xfrm>
              <a:off x="3879" y="2430"/>
              <a:ext cx="1314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/>
                <a:t>POLITICAL, EXCHANGE</a:t>
              </a:r>
            </a:p>
            <a:p>
              <a:r>
                <a:rPr lang="en-US" sz="1200"/>
                <a:t>RATE AND DEMAND RISK</a:t>
              </a:r>
            </a:p>
          </p:txBody>
        </p:sp>
        <p:sp>
          <p:nvSpPr>
            <p:cNvPr id="18477" name="Line 45"/>
            <p:cNvSpPr>
              <a:spLocks noChangeShapeType="1"/>
            </p:cNvSpPr>
            <p:nvPr/>
          </p:nvSpPr>
          <p:spPr bwMode="auto">
            <a:xfrm>
              <a:off x="3328" y="2448"/>
              <a:ext cx="544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67"/>
          <p:cNvGrpSpPr>
            <a:grpSpLocks/>
          </p:cNvGrpSpPr>
          <p:nvPr/>
        </p:nvGrpSpPr>
        <p:grpSpPr bwMode="auto">
          <a:xfrm>
            <a:off x="6604000" y="4800604"/>
            <a:ext cx="3009900" cy="534988"/>
            <a:chOff x="3328" y="2880"/>
            <a:chExt cx="1896" cy="337"/>
          </a:xfrm>
        </p:grpSpPr>
        <p:sp>
          <p:nvSpPr>
            <p:cNvPr id="18472" name="Rectangle 22"/>
            <p:cNvSpPr>
              <a:spLocks noChangeArrowheads="1"/>
            </p:cNvSpPr>
            <p:nvPr/>
          </p:nvSpPr>
          <p:spPr bwMode="auto">
            <a:xfrm>
              <a:off x="3888" y="2880"/>
              <a:ext cx="1336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3" name="Rectangle 46"/>
            <p:cNvSpPr>
              <a:spLocks noChangeArrowheads="1"/>
            </p:cNvSpPr>
            <p:nvPr/>
          </p:nvSpPr>
          <p:spPr bwMode="auto">
            <a:xfrm>
              <a:off x="4059" y="2928"/>
              <a:ext cx="1003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1200"/>
                <a:t>AVAILABLE</a:t>
              </a:r>
            </a:p>
            <a:p>
              <a:pPr algn="ctr"/>
              <a:r>
                <a:rPr lang="en-US" sz="1200"/>
                <a:t>INFRASTRUCTURE</a:t>
              </a:r>
            </a:p>
          </p:txBody>
        </p:sp>
        <p:sp>
          <p:nvSpPr>
            <p:cNvPr id="18474" name="Line 47"/>
            <p:cNvSpPr>
              <a:spLocks noChangeShapeType="1"/>
            </p:cNvSpPr>
            <p:nvPr/>
          </p:nvSpPr>
          <p:spPr bwMode="auto">
            <a:xfrm>
              <a:off x="3328" y="2992"/>
              <a:ext cx="560" cy="3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69"/>
          <p:cNvGrpSpPr>
            <a:grpSpLocks/>
          </p:cNvGrpSpPr>
          <p:nvPr/>
        </p:nvGrpSpPr>
        <p:grpSpPr bwMode="auto">
          <a:xfrm>
            <a:off x="6731003" y="5797550"/>
            <a:ext cx="3429001" cy="527050"/>
            <a:chOff x="3408" y="3508"/>
            <a:chExt cx="2160" cy="332"/>
          </a:xfrm>
        </p:grpSpPr>
        <p:sp>
          <p:nvSpPr>
            <p:cNvPr id="18469" name="Rectangle 26"/>
            <p:cNvSpPr>
              <a:spLocks noChangeArrowheads="1"/>
            </p:cNvSpPr>
            <p:nvPr/>
          </p:nvSpPr>
          <p:spPr bwMode="auto">
            <a:xfrm>
              <a:off x="3892" y="3508"/>
              <a:ext cx="1484" cy="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0" name="Rectangle 48"/>
            <p:cNvSpPr>
              <a:spLocks noChangeArrowheads="1"/>
            </p:cNvSpPr>
            <p:nvPr/>
          </p:nvSpPr>
          <p:spPr bwMode="auto">
            <a:xfrm>
              <a:off x="3879" y="3534"/>
              <a:ext cx="1689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200" dirty="0"/>
                <a:t>LOGISTICS   COSTS</a:t>
              </a:r>
            </a:p>
            <a:p>
              <a:r>
                <a:rPr lang="en-US" sz="1200" dirty="0"/>
                <a:t>Transport, inventory, coordination</a:t>
              </a:r>
            </a:p>
          </p:txBody>
        </p:sp>
        <p:sp>
          <p:nvSpPr>
            <p:cNvPr id="18471" name="Line 49"/>
            <p:cNvSpPr>
              <a:spLocks noChangeShapeType="1"/>
            </p:cNvSpPr>
            <p:nvPr/>
          </p:nvSpPr>
          <p:spPr bwMode="auto">
            <a:xfrm>
              <a:off x="3408" y="3696"/>
              <a:ext cx="464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" name="Group 70"/>
          <p:cNvGrpSpPr>
            <a:grpSpLocks/>
          </p:cNvGrpSpPr>
          <p:nvPr/>
        </p:nvGrpSpPr>
        <p:grpSpPr bwMode="auto">
          <a:xfrm>
            <a:off x="1676400" y="3505200"/>
            <a:ext cx="3429000" cy="3124200"/>
            <a:chOff x="224" y="2064"/>
            <a:chExt cx="2160" cy="1968"/>
          </a:xfrm>
        </p:grpSpPr>
        <p:sp>
          <p:nvSpPr>
            <p:cNvPr id="18465" name="Line 71"/>
            <p:cNvSpPr>
              <a:spLocks noChangeShapeType="1"/>
            </p:cNvSpPr>
            <p:nvPr/>
          </p:nvSpPr>
          <p:spPr bwMode="auto">
            <a:xfrm flipH="1">
              <a:off x="224" y="2064"/>
              <a:ext cx="272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6" name="Line 72"/>
            <p:cNvSpPr>
              <a:spLocks noChangeShapeType="1"/>
            </p:cNvSpPr>
            <p:nvPr/>
          </p:nvSpPr>
          <p:spPr bwMode="auto">
            <a:xfrm>
              <a:off x="240" y="2080"/>
              <a:ext cx="0" cy="195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7" name="Line 73"/>
            <p:cNvSpPr>
              <a:spLocks noChangeShapeType="1"/>
            </p:cNvSpPr>
            <p:nvPr/>
          </p:nvSpPr>
          <p:spPr bwMode="auto">
            <a:xfrm>
              <a:off x="256" y="3984"/>
              <a:ext cx="1792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8" name="Line 74"/>
            <p:cNvSpPr>
              <a:spLocks noChangeShapeType="1"/>
            </p:cNvSpPr>
            <p:nvPr/>
          </p:nvSpPr>
          <p:spPr bwMode="auto">
            <a:xfrm flipV="1">
              <a:off x="2016" y="3824"/>
              <a:ext cx="368" cy="16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5"/>
          <p:cNvGrpSpPr>
            <a:grpSpLocks/>
          </p:cNvGrpSpPr>
          <p:nvPr/>
        </p:nvGrpSpPr>
        <p:grpSpPr bwMode="auto">
          <a:xfrm>
            <a:off x="6731000" y="3505200"/>
            <a:ext cx="3302000" cy="3073400"/>
            <a:chOff x="3408" y="2064"/>
            <a:chExt cx="2080" cy="1936"/>
          </a:xfrm>
        </p:grpSpPr>
        <p:sp>
          <p:nvSpPr>
            <p:cNvPr id="18460" name="Line 76"/>
            <p:cNvSpPr>
              <a:spLocks noChangeShapeType="1"/>
            </p:cNvSpPr>
            <p:nvPr/>
          </p:nvSpPr>
          <p:spPr bwMode="auto">
            <a:xfrm>
              <a:off x="5248" y="2064"/>
              <a:ext cx="208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Line 77"/>
            <p:cNvSpPr>
              <a:spLocks noChangeShapeType="1"/>
            </p:cNvSpPr>
            <p:nvPr/>
          </p:nvSpPr>
          <p:spPr bwMode="auto">
            <a:xfrm>
              <a:off x="5472" y="2080"/>
              <a:ext cx="0" cy="1888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2" name="Line 78"/>
            <p:cNvSpPr>
              <a:spLocks noChangeShapeType="1"/>
            </p:cNvSpPr>
            <p:nvPr/>
          </p:nvSpPr>
          <p:spPr bwMode="auto">
            <a:xfrm flipH="1">
              <a:off x="3584" y="3984"/>
              <a:ext cx="1904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3" name="Line 79"/>
            <p:cNvSpPr>
              <a:spLocks noChangeShapeType="1"/>
            </p:cNvSpPr>
            <p:nvPr/>
          </p:nvSpPr>
          <p:spPr bwMode="auto">
            <a:xfrm flipH="1" flipV="1">
              <a:off x="3408" y="3840"/>
              <a:ext cx="208" cy="16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4" name="Line 80"/>
            <p:cNvSpPr>
              <a:spLocks noChangeShapeType="1"/>
            </p:cNvSpPr>
            <p:nvPr/>
          </p:nvSpPr>
          <p:spPr bwMode="auto">
            <a:xfrm>
              <a:off x="5248" y="2544"/>
              <a:ext cx="208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C:\Documents and Settings\SMallik\Desktop\~max000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154114"/>
            <a:ext cx="8991600" cy="532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4438650" y="6519864"/>
            <a:ext cx="29527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i="1">
                <a:solidFill>
                  <a:srgbClr val="FF0000"/>
                </a:solidFill>
              </a:rPr>
              <a:t>The Wall Street Journal</a:t>
            </a:r>
            <a:r>
              <a:rPr lang="en-US" sz="1100">
                <a:solidFill>
                  <a:srgbClr val="FF0000"/>
                </a:solidFill>
              </a:rPr>
              <a:t>, October 29, 2009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209800" y="228600"/>
            <a:ext cx="7772400" cy="8382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Example…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C:\Documents and Settings\SMallik\Desktop\~max000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403383"/>
            <a:ext cx="4191000" cy="248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209800" y="228600"/>
            <a:ext cx="7772400" cy="8382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Example…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 rot="19746374">
            <a:off x="4255177" y="2294221"/>
            <a:ext cx="368164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The Wall Street Journal</a:t>
            </a:r>
            <a:r>
              <a:rPr lang="en-US" dirty="0"/>
              <a:t> </a:t>
            </a:r>
          </a:p>
          <a:p>
            <a:r>
              <a:rPr lang="en-US" dirty="0"/>
              <a:t>October 29, 2009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67000" y="6289134"/>
            <a:ext cx="662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Source: PBS News Hour, October 30, 2016.</a:t>
            </a:r>
          </a:p>
          <a:p>
            <a:r>
              <a:rPr lang="en-US" sz="1100" i="1" dirty="0">
                <a:solidFill>
                  <a:srgbClr val="FF0000"/>
                </a:solidFill>
              </a:rPr>
              <a:t>http://www.pbs.org/newshour/episode/pbs-newshour-weekend-full-episode-oct-30-2016/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4348018"/>
            <a:ext cx="11391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Hourly wage for assembler mechanics after six years on the job: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9900"/>
                </a:solidFill>
              </a:rPr>
              <a:t>$39 in WA (unionized)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9900"/>
                </a:solidFill>
              </a:rPr>
              <a:t>$23 in SC (non-union)</a:t>
            </a:r>
          </a:p>
        </p:txBody>
      </p:sp>
    </p:spTree>
    <p:extLst>
      <p:ext uri="{BB962C8B-B14F-4D97-AF65-F5344CB8AC3E}">
        <p14:creationId xmlns:p14="http://schemas.microsoft.com/office/powerpoint/2010/main" val="40635888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99" y="457200"/>
            <a:ext cx="7709919" cy="3962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4648200"/>
            <a:ext cx="11056232" cy="18158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200" dirty="0"/>
              <a:t>In soliciting bids for the project, which Amazon calls HQ2, the company is </a:t>
            </a:r>
          </a:p>
          <a:p>
            <a:r>
              <a:rPr lang="en-US" sz="2200" dirty="0"/>
              <a:t>prioritizing metropolitan areas with more than a million people that are </a:t>
            </a:r>
          </a:p>
          <a:p>
            <a:r>
              <a:rPr lang="en-US" sz="2200" dirty="0"/>
              <a:t>within 45 minutes of an international airport and near a strong university system.</a:t>
            </a:r>
          </a:p>
          <a:p>
            <a:r>
              <a:rPr lang="en-US" sz="2200" dirty="0"/>
              <a:t>Incentives from state and local governments will be “significant factors” </a:t>
            </a:r>
          </a:p>
          <a:p>
            <a:r>
              <a:rPr lang="en-US" sz="2200" dirty="0"/>
              <a:t>in its decision, Amazon said</a:t>
            </a:r>
            <a:r>
              <a:rPr lang="en-US" dirty="0"/>
              <a:t>. 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3124200" y="1828800"/>
            <a:ext cx="4419600" cy="1066800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32661" y="6553200"/>
            <a:ext cx="44683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</a:rPr>
              <a:t>Source: </a:t>
            </a:r>
            <a:r>
              <a:rPr lang="en-US" sz="1200" i="1" dirty="0">
                <a:solidFill>
                  <a:schemeClr val="accent2"/>
                </a:solidFill>
              </a:rPr>
              <a:t>The Wall Street Journal Online</a:t>
            </a:r>
            <a:r>
              <a:rPr lang="en-US" sz="1200" dirty="0">
                <a:solidFill>
                  <a:schemeClr val="accent2"/>
                </a:solidFill>
              </a:rPr>
              <a:t>, September 7, 2017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8001000" y="5701553"/>
            <a:ext cx="3411071" cy="1344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133600" y="5334000"/>
            <a:ext cx="67056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1524000" y="5692588"/>
            <a:ext cx="4953000" cy="896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647700" y="6060140"/>
            <a:ext cx="1257299" cy="923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8402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>
            <a:spLocks noChangeArrowheads="1"/>
          </p:cNvSpPr>
          <p:nvPr/>
        </p:nvSpPr>
        <p:spPr bwMode="auto">
          <a:xfrm>
            <a:off x="927476" y="228600"/>
            <a:ext cx="10439400" cy="990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>
                <a:solidFill>
                  <a:srgbClr val="0000CC"/>
                </a:solidFill>
              </a:rPr>
              <a:t>Auto Manufacturing in Mexico (1 of 3)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219200"/>
            <a:ext cx="6655552" cy="53524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1800" y="6571618"/>
            <a:ext cx="53174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2"/>
                </a:solidFill>
              </a:rPr>
              <a:t>Source: https://www.bloomberg.com/graphics/2017-trump-mexico-auto-jobs/</a:t>
            </a:r>
          </a:p>
        </p:txBody>
      </p:sp>
    </p:spTree>
    <p:extLst>
      <p:ext uri="{BB962C8B-B14F-4D97-AF65-F5344CB8AC3E}">
        <p14:creationId xmlns:p14="http://schemas.microsoft.com/office/powerpoint/2010/main" val="3261694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176262"/>
            <a:ext cx="5907249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886200"/>
            <a:ext cx="7067296" cy="2819400"/>
          </a:xfrm>
          <a:prstGeom prst="rect">
            <a:avLst/>
          </a:prstGeom>
        </p:spPr>
      </p:pic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762000" y="467380"/>
            <a:ext cx="10439400" cy="990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>
                <a:solidFill>
                  <a:srgbClr val="0000CC"/>
                </a:solidFill>
              </a:rPr>
              <a:t>Auto Manufacturing in Mexico (2 of 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9969" y="1457980"/>
            <a:ext cx="9363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Mid-size sedan, made in Mexico vs USA, sold in EU for $25,000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95600" y="6574795"/>
            <a:ext cx="53174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tx2"/>
                </a:solidFill>
              </a:rPr>
              <a:t>Source: https://www.bloomberg.com/graphics/2017-trump-mexico-auto-jobs/</a:t>
            </a:r>
          </a:p>
        </p:txBody>
      </p:sp>
    </p:spTree>
    <p:extLst>
      <p:ext uri="{BB962C8B-B14F-4D97-AF65-F5344CB8AC3E}">
        <p14:creationId xmlns:p14="http://schemas.microsoft.com/office/powerpoint/2010/main" val="164504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426168"/>
            <a:ext cx="6619909" cy="4352925"/>
          </a:xfrm>
          <a:prstGeom prst="rect">
            <a:avLst/>
          </a:prstGeom>
        </p:spPr>
      </p:pic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762000" y="467380"/>
            <a:ext cx="10439400" cy="990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>
                <a:solidFill>
                  <a:srgbClr val="0000CC"/>
                </a:solidFill>
              </a:rPr>
              <a:t>Auto Manufacturing in Mexico (3 of 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8650" y="1457980"/>
            <a:ext cx="10548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</a:rPr>
              <a:t>Mid-size sedan, made in Mexico, sold elsewhere in the world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0" y="2971800"/>
            <a:ext cx="4254691" cy="11079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200" dirty="0"/>
              <a:t>Tariffs avoided by automakers</a:t>
            </a:r>
          </a:p>
          <a:p>
            <a:r>
              <a:rPr lang="en-US" sz="2200" dirty="0"/>
              <a:t>by manufacturing in Mexico in</a:t>
            </a:r>
          </a:p>
          <a:p>
            <a:r>
              <a:rPr lang="en-US" sz="2200" dirty="0"/>
              <a:t>2014: $770M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4226004"/>
            <a:ext cx="4254691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$2500 savings per car sold in</a:t>
            </a:r>
          </a:p>
          <a:p>
            <a:r>
              <a:rPr lang="en-US" sz="2200" dirty="0"/>
              <a:t>the EU, made in Mexico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5105400"/>
            <a:ext cx="4254691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28% of Mexican auto exports</a:t>
            </a:r>
          </a:p>
          <a:p>
            <a:r>
              <a:rPr lang="en-US" sz="2200" dirty="0"/>
              <a:t>will be outside N. America in</a:t>
            </a:r>
          </a:p>
          <a:p>
            <a:r>
              <a:rPr lang="en-US" sz="2200" dirty="0"/>
              <a:t>2018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0" y="6544420"/>
            <a:ext cx="6699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Source: https://www.bloomberg.com/graphics/2017-trump-mexico-auto-jobs/</a:t>
            </a:r>
          </a:p>
        </p:txBody>
      </p:sp>
    </p:spTree>
    <p:extLst>
      <p:ext uri="{BB962C8B-B14F-4D97-AF65-F5344CB8AC3E}">
        <p14:creationId xmlns:p14="http://schemas.microsoft.com/office/powerpoint/2010/main" val="77694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543258"/>
            <a:ext cx="1768157" cy="2785334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7608717" y="3322278"/>
            <a:ext cx="2514600" cy="32272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417" y="1524000"/>
            <a:ext cx="6324600" cy="18439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6200" y="6485965"/>
            <a:ext cx="3635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Source: The Wall Street Journal, June 26, 2018</a:t>
            </a:r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 bwMode="auto">
          <a:xfrm>
            <a:off x="762000" y="467380"/>
            <a:ext cx="10439400" cy="990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>
                <a:solidFill>
                  <a:srgbClr val="0000CC"/>
                </a:solidFill>
              </a:rPr>
              <a:t>Harley-Davidson (1 of 2)</a:t>
            </a:r>
          </a:p>
        </p:txBody>
      </p:sp>
    </p:spTree>
    <p:extLst>
      <p:ext uri="{BB962C8B-B14F-4D97-AF65-F5344CB8AC3E}">
        <p14:creationId xmlns:p14="http://schemas.microsoft.com/office/powerpoint/2010/main" val="4000980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671918"/>
            <a:ext cx="8293574" cy="4800600"/>
          </a:xfrm>
          <a:prstGeom prst="rect">
            <a:avLst/>
          </a:prstGeom>
        </p:spPr>
      </p:pic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762000" y="467380"/>
            <a:ext cx="10439400" cy="990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>
                <a:solidFill>
                  <a:srgbClr val="0000CC"/>
                </a:solidFill>
              </a:rPr>
              <a:t>Harley-Davidson (2 of 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86200" y="6485965"/>
            <a:ext cx="3635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Source: The Wall Street Journal, June 26, 2018</a:t>
            </a:r>
          </a:p>
        </p:txBody>
      </p:sp>
    </p:spTree>
    <p:extLst>
      <p:ext uri="{BB962C8B-B14F-4D97-AF65-F5344CB8AC3E}">
        <p14:creationId xmlns:p14="http://schemas.microsoft.com/office/powerpoint/2010/main" val="1980616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62000" y="1828800"/>
            <a:ext cx="9753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99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Transportation Wrap-up</a:t>
            </a: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Case: </a:t>
            </a:r>
            <a:r>
              <a:rPr lang="en-US" sz="3600" dirty="0" err="1">
                <a:solidFill>
                  <a:schemeClr val="bg1">
                    <a:lumMod val="65000"/>
                  </a:schemeClr>
                </a:solidFill>
              </a:rPr>
              <a:t>Applichem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 to Facility Planning</a:t>
            </a: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Facility Design </a:t>
            </a: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Framework</a:t>
            </a:r>
            <a:r>
              <a:rPr lang="en-US" sz="3600" dirty="0">
                <a:solidFill>
                  <a:srgbClr val="009900"/>
                </a:solidFill>
              </a:rPr>
              <a:t> </a:t>
            </a:r>
            <a:r>
              <a:rPr lang="en-US" sz="3600" dirty="0"/>
              <a:t>&amp; </a:t>
            </a:r>
            <a:r>
              <a:rPr lang="en-US" sz="3600" u="sng" dirty="0">
                <a:solidFill>
                  <a:srgbClr val="009900"/>
                </a:solidFill>
              </a:rPr>
              <a:t>Models</a:t>
            </a:r>
          </a:p>
          <a:p>
            <a:endParaRPr lang="en-US" sz="1600" dirty="0"/>
          </a:p>
          <a:p>
            <a:pPr>
              <a:buFontTx/>
              <a:buChar char="•"/>
            </a:pPr>
            <a:r>
              <a:rPr lang="en-US" sz="3600" dirty="0"/>
              <a:t>   Course Summary &amp; Wrap-up</a:t>
            </a:r>
          </a:p>
        </p:txBody>
      </p:sp>
    </p:spTree>
    <p:extLst>
      <p:ext uri="{BB962C8B-B14F-4D97-AF65-F5344CB8AC3E}">
        <p14:creationId xmlns:p14="http://schemas.microsoft.com/office/powerpoint/2010/main" val="8261032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838200"/>
            <a:ext cx="7772400" cy="685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>
                <a:solidFill>
                  <a:srgbClr val="0000CC"/>
                </a:solidFill>
              </a:rPr>
              <a:t>Data Aggregation</a:t>
            </a:r>
            <a:endParaRPr lang="en-US" sz="4800" dirty="0">
              <a:solidFill>
                <a:srgbClr val="0000CC"/>
              </a:solidFill>
            </a:endParaRPr>
          </a:p>
        </p:txBody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2209800"/>
            <a:ext cx="9982200" cy="3733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Customers located in close proximity are aggregated</a:t>
            </a:r>
          </a:p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Products are aggregated into groups </a:t>
            </a:r>
            <a:endParaRPr lang="en-US" sz="1400" b="1" dirty="0">
              <a:solidFill>
                <a:srgbClr val="009900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Why Aggregate?</a:t>
            </a:r>
          </a:p>
          <a:p>
            <a:pPr lvl="1">
              <a:lnSpc>
                <a:spcPct val="110000"/>
              </a:lnSpc>
            </a:pPr>
            <a:r>
              <a:rPr lang="en-US" sz="2400" b="1" dirty="0"/>
              <a:t>Cost of obtaining and processing data</a:t>
            </a:r>
          </a:p>
          <a:p>
            <a:pPr lvl="1">
              <a:lnSpc>
                <a:spcPct val="110000"/>
              </a:lnSpc>
            </a:pPr>
            <a:r>
              <a:rPr lang="en-US" sz="2400" b="1" dirty="0"/>
              <a:t>The size of the resulting model</a:t>
            </a:r>
          </a:p>
          <a:p>
            <a:pPr lvl="1">
              <a:lnSpc>
                <a:spcPct val="110000"/>
              </a:lnSpc>
            </a:pPr>
            <a:r>
              <a:rPr lang="en-US" sz="2400" b="1" dirty="0"/>
              <a:t>Accuracy of forecasts</a:t>
            </a:r>
          </a:p>
          <a:p>
            <a:pPr lvl="1">
              <a:lnSpc>
                <a:spcPct val="110000"/>
              </a:lnSpc>
            </a:pPr>
            <a:endParaRPr lang="en-US" sz="2400" b="1" dirty="0"/>
          </a:p>
          <a:p>
            <a:endParaRPr lang="en-US" sz="3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34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34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3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3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3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3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3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3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3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3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3459" grpId="0" build="p" bldLvl="5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57400" y="2895600"/>
            <a:ext cx="8229600" cy="990600"/>
          </a:xfrm>
          <a:prstGeom prst="rect">
            <a:avLst/>
          </a:prstGeom>
          <a:solidFill>
            <a:srgbClr val="66FF66"/>
          </a:solidFill>
          <a:ln w="9525" algn="ctr">
            <a:solidFill>
              <a:srgbClr val="0099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/>
          <a:lstStyle/>
          <a:p>
            <a:endParaRPr lang="en-US"/>
          </a:p>
        </p:txBody>
      </p:sp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2286000" y="1676401"/>
            <a:ext cx="70238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A50021"/>
                </a:solidFill>
              </a:rPr>
              <a:t>Two types of models …</a:t>
            </a:r>
          </a:p>
        </p:txBody>
      </p:sp>
      <p:sp>
        <p:nvSpPr>
          <p:cNvPr id="30724" name="TextBox 2"/>
          <p:cNvSpPr txBox="1">
            <a:spLocks noChangeArrowheads="1"/>
          </p:cNvSpPr>
          <p:nvPr/>
        </p:nvSpPr>
        <p:spPr bwMode="auto">
          <a:xfrm>
            <a:off x="2362201" y="3078163"/>
            <a:ext cx="57887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3200" dirty="0"/>
              <a:t>Locating a single facility</a:t>
            </a:r>
          </a:p>
          <a:p>
            <a:pPr marL="457200" indent="-457200">
              <a:buFont typeface="Arial" charset="0"/>
              <a:buAutoNum type="arabicPeriod"/>
            </a:pPr>
            <a:endParaRPr lang="en-US" sz="3200" dirty="0"/>
          </a:p>
          <a:p>
            <a:pPr marL="457200" indent="-457200">
              <a:buFont typeface="Arial" charset="0"/>
              <a:buAutoNum type="arabicPeriod"/>
            </a:pPr>
            <a:r>
              <a:rPr lang="en-US" sz="3200" dirty="0"/>
              <a:t>Locating multiple facilities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599"/>
            <a:ext cx="5334000" cy="35052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5638800" y="3276600"/>
          <a:ext cx="6477000" cy="278553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45319401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25662382"/>
                    </a:ext>
                  </a:extLst>
                </a:gridCol>
                <a:gridCol w="1400702">
                  <a:extLst>
                    <a:ext uri="{9D8B030D-6E8A-4147-A177-3AD203B41FA5}">
                      <a16:colId xmlns:a16="http://schemas.microsoft.com/office/drawing/2014/main" val="127204892"/>
                    </a:ext>
                  </a:extLst>
                </a:gridCol>
                <a:gridCol w="779942">
                  <a:extLst>
                    <a:ext uri="{9D8B030D-6E8A-4147-A177-3AD203B41FA5}">
                      <a16:colId xmlns:a16="http://schemas.microsoft.com/office/drawing/2014/main" val="943173959"/>
                    </a:ext>
                  </a:extLst>
                </a:gridCol>
                <a:gridCol w="1095956">
                  <a:extLst>
                    <a:ext uri="{9D8B030D-6E8A-4147-A177-3AD203B41FA5}">
                      <a16:colId xmlns:a16="http://schemas.microsoft.com/office/drawing/2014/main" val="4220767392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Store</a:t>
                      </a:r>
                      <a:endParaRPr lang="en-US" sz="18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Locations</a:t>
                      </a:r>
                      <a:endParaRPr lang="en-US" sz="18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Transport rate ($/ton/mile)</a:t>
                      </a:r>
                      <a:endParaRPr lang="en-US" sz="18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Ship </a:t>
                      </a:r>
                      <a:r>
                        <a:rPr lang="en-US" sz="1800" b="1" u="none" strike="noStrike" dirty="0" err="1">
                          <a:solidFill>
                            <a:srgbClr val="009900"/>
                          </a:solidFill>
                          <a:effectLst/>
                        </a:rPr>
                        <a:t>wt</a:t>
                      </a:r>
                      <a:r>
                        <a:rPr lang="en-US" sz="18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/Year</a:t>
                      </a:r>
                    </a:p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(tons)</a:t>
                      </a:r>
                      <a:endParaRPr lang="en-US" sz="18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9900"/>
                          </a:solidFill>
                          <a:effectLst/>
                        </a:rPr>
                        <a:t>Coordinates</a:t>
                      </a:r>
                      <a:endParaRPr lang="en-US" sz="18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40707"/>
                  </a:ext>
                </a:extLst>
              </a:tr>
              <a:tr h="237490"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1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x</a:t>
                      </a:r>
                      <a:r>
                        <a:rPr lang="en-US" sz="1800" b="1" u="none" strike="noStrike" baseline="-25000" dirty="0" err="1">
                          <a:effectLst/>
                        </a:rPr>
                        <a:t>n</a:t>
                      </a:r>
                      <a:endParaRPr lang="en-US" sz="1800" b="1" i="1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err="1">
                          <a:effectLst/>
                        </a:rPr>
                        <a:t>y</a:t>
                      </a:r>
                      <a:r>
                        <a:rPr lang="en-US" sz="1800" b="1" u="none" strike="noStrike" baseline="-25000" dirty="0" err="1">
                          <a:effectLst/>
                        </a:rPr>
                        <a:t>n</a:t>
                      </a:r>
                      <a:endParaRPr lang="en-US" sz="1800" b="1" i="1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180737100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Buffalo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0.90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500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700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1200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256281897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Memphis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0.95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300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250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600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1788978149"/>
                  </a:ext>
                </a:extLst>
              </a:tr>
              <a:tr h="19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St. Louis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0.85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700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225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825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197404238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Atlanta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1.50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225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600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500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4013966323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Boston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1.50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150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1050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1200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1573224660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Jacksonville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1.50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250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800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300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344023543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Philadelphia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1.50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175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925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975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669778160"/>
                  </a:ext>
                </a:extLst>
              </a:tr>
              <a:tr h="19939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New York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1.50 </a:t>
                      </a:r>
                      <a:endParaRPr lang="en-US" sz="1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300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1000 </a:t>
                      </a:r>
                      <a:endParaRPr lang="en-US" sz="1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1080 </a:t>
                      </a:r>
                      <a:endParaRPr lang="en-US" sz="1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33" marR="4233" marT="4233" marB="0" anchor="b"/>
                </a:tc>
                <a:extLst>
                  <a:ext uri="{0D108BD9-81ED-4DB2-BD59-A6C34878D82A}">
                    <a16:rowId xmlns:a16="http://schemas.microsoft.com/office/drawing/2014/main" val="3852454215"/>
                  </a:ext>
                </a:extLst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7200" y="685800"/>
            <a:ext cx="110490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ctr" eaLnBrk="0" hangingPunct="0"/>
            <a:r>
              <a:rPr lang="en-US" sz="4400" dirty="0">
                <a:solidFill>
                  <a:srgbClr val="0000CC"/>
                </a:solidFill>
              </a:rPr>
              <a:t>Example: Gravity Location Model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24000" y="1756201"/>
            <a:ext cx="8943474" cy="83099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dirty="0"/>
              <a:t>  Small grocery store chain, currently rents a third party DC</a:t>
            </a:r>
          </a:p>
          <a:p>
            <a:pPr>
              <a:buFontTx/>
              <a:buChar char="•"/>
            </a:pPr>
            <a:r>
              <a:rPr lang="en-US" dirty="0"/>
              <a:t>  Where to construct a company owned DC?</a:t>
            </a:r>
          </a:p>
        </p:txBody>
      </p:sp>
    </p:spTree>
    <p:extLst>
      <p:ext uri="{BB962C8B-B14F-4D97-AF65-F5344CB8AC3E}">
        <p14:creationId xmlns:p14="http://schemas.microsoft.com/office/powerpoint/2010/main" val="3241629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3427413" y="1547814"/>
            <a:ext cx="641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b="0">
                <a:solidFill>
                  <a:srgbClr val="000000"/>
                </a:solidFill>
              </a:rPr>
              <a:t> </a:t>
            </a:r>
            <a:endParaRPr lang="en-US" b="0"/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762000" y="2107903"/>
            <a:ext cx="10896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r>
              <a:rPr lang="en-US" dirty="0">
                <a:solidFill>
                  <a:srgbClr val="009900"/>
                </a:solidFill>
              </a:rPr>
              <a:t>  Location of truck maintenance terminals</a:t>
            </a:r>
          </a:p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endParaRPr lang="en-US" sz="1200" dirty="0">
              <a:solidFill>
                <a:srgbClr val="009900"/>
              </a:solidFill>
            </a:endParaRPr>
          </a:p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r>
              <a:rPr lang="en-US" dirty="0">
                <a:solidFill>
                  <a:srgbClr val="009900"/>
                </a:solidFill>
              </a:rPr>
              <a:t>  Location of public facilities such as offices, police and, fire stations</a:t>
            </a:r>
          </a:p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endParaRPr lang="en-US" sz="1200" dirty="0">
              <a:solidFill>
                <a:srgbClr val="009900"/>
              </a:solidFill>
            </a:endParaRPr>
          </a:p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r>
              <a:rPr lang="en-US" dirty="0">
                <a:solidFill>
                  <a:srgbClr val="009900"/>
                </a:solidFill>
              </a:rPr>
              <a:t>  Location of medical facilities</a:t>
            </a:r>
          </a:p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endParaRPr lang="en-US" sz="1200" dirty="0">
              <a:solidFill>
                <a:srgbClr val="009900"/>
              </a:solidFill>
            </a:endParaRPr>
          </a:p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r>
              <a:rPr lang="en-US" dirty="0">
                <a:solidFill>
                  <a:srgbClr val="009900"/>
                </a:solidFill>
              </a:rPr>
              <a:t>  Location of most any facility where transportation cost (rather than inventory carrying cost and facility fixed cost) is the driving factor in location</a:t>
            </a:r>
          </a:p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endParaRPr lang="en-US" sz="1200" dirty="0">
              <a:solidFill>
                <a:srgbClr val="009900"/>
              </a:solidFill>
            </a:endParaRPr>
          </a:p>
          <a:p>
            <a:pPr eaLnBrk="0" hangingPunct="0">
              <a:buSzPct val="91000"/>
              <a:buFont typeface="Symbol" pitchFamily="18" charset="2"/>
              <a:buChar char="·"/>
              <a:tabLst>
                <a:tab pos="166688" algn="l"/>
              </a:tabLst>
            </a:pPr>
            <a:r>
              <a:rPr lang="en-US" dirty="0">
                <a:solidFill>
                  <a:srgbClr val="009900"/>
                </a:solidFill>
              </a:rPr>
              <a:t>  As a </a:t>
            </a:r>
            <a:r>
              <a:rPr lang="en-US" dirty="0" err="1">
                <a:solidFill>
                  <a:srgbClr val="009900"/>
                </a:solidFill>
              </a:rPr>
              <a:t>suggestor</a:t>
            </a:r>
            <a:r>
              <a:rPr lang="en-US" dirty="0">
                <a:solidFill>
                  <a:srgbClr val="009900"/>
                </a:solidFill>
              </a:rPr>
              <a:t> of sites for further evaluation</a:t>
            </a:r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3427413" y="2279651"/>
            <a:ext cx="641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b="0">
                <a:solidFill>
                  <a:srgbClr val="000000"/>
                </a:solidFill>
              </a:rPr>
              <a:t> </a:t>
            </a:r>
            <a:endParaRPr lang="en-US" b="0"/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3427413" y="3376614"/>
            <a:ext cx="641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b="0">
                <a:solidFill>
                  <a:srgbClr val="000000"/>
                </a:solidFill>
              </a:rPr>
              <a:t> </a:t>
            </a:r>
            <a:endParaRPr lang="en-US" b="0"/>
          </a:p>
        </p:txBody>
      </p:sp>
      <p:sp>
        <p:nvSpPr>
          <p:cNvPr id="26630" name="Rectangle 7"/>
          <p:cNvSpPr>
            <a:spLocks noChangeArrowheads="1"/>
          </p:cNvSpPr>
          <p:nvPr/>
        </p:nvSpPr>
        <p:spPr bwMode="auto">
          <a:xfrm>
            <a:off x="3427413" y="4108451"/>
            <a:ext cx="641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b="0">
                <a:solidFill>
                  <a:srgbClr val="000000"/>
                </a:solidFill>
              </a:rPr>
              <a:t> </a:t>
            </a:r>
            <a:endParaRPr lang="en-US" b="0"/>
          </a:p>
        </p:txBody>
      </p:sp>
      <p:sp>
        <p:nvSpPr>
          <p:cNvPr id="26631" name="Text Box 8"/>
          <p:cNvSpPr txBox="1">
            <a:spLocks noChangeArrowheads="1"/>
          </p:cNvSpPr>
          <p:nvPr/>
        </p:nvSpPr>
        <p:spPr bwMode="auto">
          <a:xfrm>
            <a:off x="2514600" y="892176"/>
            <a:ext cx="7107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solidFill>
                  <a:schemeClr val="tx2"/>
                </a:solidFill>
              </a:rPr>
              <a:t>Practical Use of COG Model</a:t>
            </a:r>
          </a:p>
        </p:txBody>
      </p:sp>
    </p:spTree>
    <p:extLst>
      <p:ext uri="{BB962C8B-B14F-4D97-AF65-F5344CB8AC3E}">
        <p14:creationId xmlns:p14="http://schemas.microsoft.com/office/powerpoint/2010/main" val="305253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5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57400" y="3886200"/>
            <a:ext cx="8229600" cy="990600"/>
          </a:xfrm>
          <a:prstGeom prst="rect">
            <a:avLst/>
          </a:prstGeom>
          <a:solidFill>
            <a:srgbClr val="66FF66"/>
          </a:solidFill>
          <a:ln w="9525" algn="ctr">
            <a:solidFill>
              <a:srgbClr val="0099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/>
          <a:lstStyle/>
          <a:p>
            <a:endParaRPr lang="en-US"/>
          </a:p>
        </p:txBody>
      </p:sp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2286000" y="1676401"/>
            <a:ext cx="70238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A50021"/>
                </a:solidFill>
              </a:rPr>
              <a:t>Two types of models …</a:t>
            </a:r>
          </a:p>
        </p:txBody>
      </p:sp>
      <p:sp>
        <p:nvSpPr>
          <p:cNvPr id="30724" name="TextBox 2"/>
          <p:cNvSpPr txBox="1">
            <a:spLocks noChangeArrowheads="1"/>
          </p:cNvSpPr>
          <p:nvPr/>
        </p:nvSpPr>
        <p:spPr bwMode="auto">
          <a:xfrm>
            <a:off x="2362201" y="3078163"/>
            <a:ext cx="57887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3200" dirty="0"/>
              <a:t>Locating a single facility</a:t>
            </a:r>
          </a:p>
          <a:p>
            <a:pPr marL="457200" indent="-457200">
              <a:buFont typeface="Arial" charset="0"/>
              <a:buAutoNum type="arabicPeriod"/>
            </a:pPr>
            <a:endParaRPr lang="en-US" sz="3200" dirty="0"/>
          </a:p>
          <a:p>
            <a:pPr marL="457200" indent="-457200">
              <a:buFont typeface="Arial" charset="0"/>
              <a:buAutoNum type="arabicPeriod"/>
            </a:pPr>
            <a:r>
              <a:rPr lang="en-US" sz="3200" dirty="0"/>
              <a:t>Locating multiple facilities</a:t>
            </a:r>
          </a:p>
        </p:txBody>
      </p:sp>
    </p:spTree>
    <p:extLst>
      <p:ext uri="{BB962C8B-B14F-4D97-AF65-F5344CB8AC3E}">
        <p14:creationId xmlns:p14="http://schemas.microsoft.com/office/powerpoint/2010/main" val="271828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90600" y="2514600"/>
            <a:ext cx="5105400" cy="3810000"/>
            <a:chOff x="962" y="1066"/>
            <a:chExt cx="3935" cy="2977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824" y="1303"/>
              <a:ext cx="676" cy="199"/>
              <a:chOff x="2824" y="1303"/>
              <a:chExt cx="676" cy="199"/>
            </a:xfrm>
          </p:grpSpPr>
          <p:sp>
            <p:nvSpPr>
              <p:cNvPr id="23672" name="Freeform 4"/>
              <p:cNvSpPr>
                <a:spLocks/>
              </p:cNvSpPr>
              <p:nvPr/>
            </p:nvSpPr>
            <p:spPr bwMode="auto">
              <a:xfrm>
                <a:off x="2824" y="1303"/>
                <a:ext cx="491" cy="133"/>
              </a:xfrm>
              <a:custGeom>
                <a:avLst/>
                <a:gdLst>
                  <a:gd name="T0" fmla="*/ 1 w 981"/>
                  <a:gd name="T1" fmla="*/ 0 h 267"/>
                  <a:gd name="T2" fmla="*/ 1 w 981"/>
                  <a:gd name="T3" fmla="*/ 0 h 267"/>
                  <a:gd name="T4" fmla="*/ 1 w 981"/>
                  <a:gd name="T5" fmla="*/ 0 h 267"/>
                  <a:gd name="T6" fmla="*/ 0 w 981"/>
                  <a:gd name="T7" fmla="*/ 0 h 267"/>
                  <a:gd name="T8" fmla="*/ 0 w 981"/>
                  <a:gd name="T9" fmla="*/ 0 h 267"/>
                  <a:gd name="T10" fmla="*/ 1 w 981"/>
                  <a:gd name="T11" fmla="*/ 0 h 2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81"/>
                  <a:gd name="T19" fmla="*/ 0 h 267"/>
                  <a:gd name="T20" fmla="*/ 981 w 981"/>
                  <a:gd name="T21" fmla="*/ 267 h 2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81" h="267">
                    <a:moveTo>
                      <a:pt x="908" y="267"/>
                    </a:moveTo>
                    <a:lnTo>
                      <a:pt x="981" y="267"/>
                    </a:lnTo>
                    <a:lnTo>
                      <a:pt x="981" y="0"/>
                    </a:lnTo>
                    <a:lnTo>
                      <a:pt x="0" y="0"/>
                    </a:lnTo>
                    <a:lnTo>
                      <a:pt x="0" y="267"/>
                    </a:lnTo>
                    <a:lnTo>
                      <a:pt x="908" y="267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3" name="Freeform 5"/>
              <p:cNvSpPr>
                <a:spLocks/>
              </p:cNvSpPr>
              <p:nvPr/>
            </p:nvSpPr>
            <p:spPr bwMode="auto">
              <a:xfrm>
                <a:off x="3249" y="1436"/>
                <a:ext cx="29" cy="8"/>
              </a:xfrm>
              <a:custGeom>
                <a:avLst/>
                <a:gdLst>
                  <a:gd name="T0" fmla="*/ 0 w 57"/>
                  <a:gd name="T1" fmla="*/ 1 h 16"/>
                  <a:gd name="T2" fmla="*/ 0 w 57"/>
                  <a:gd name="T3" fmla="*/ 0 h 16"/>
                  <a:gd name="T4" fmla="*/ 1 w 57"/>
                  <a:gd name="T5" fmla="*/ 0 h 16"/>
                  <a:gd name="T6" fmla="*/ 1 w 57"/>
                  <a:gd name="T7" fmla="*/ 1 h 16"/>
                  <a:gd name="T8" fmla="*/ 0 w 57"/>
                  <a:gd name="T9" fmla="*/ 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16"/>
                  <a:gd name="T17" fmla="*/ 57 w 57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16">
                    <a:moveTo>
                      <a:pt x="0" y="16"/>
                    </a:moveTo>
                    <a:lnTo>
                      <a:pt x="0" y="0"/>
                    </a:lnTo>
                    <a:lnTo>
                      <a:pt x="57" y="0"/>
                    </a:lnTo>
                    <a:lnTo>
                      <a:pt x="57" y="9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4" name="Freeform 6"/>
              <p:cNvSpPr>
                <a:spLocks/>
              </p:cNvSpPr>
              <p:nvPr/>
            </p:nvSpPr>
            <p:spPr bwMode="auto">
              <a:xfrm>
                <a:off x="2830" y="1436"/>
                <a:ext cx="239" cy="55"/>
              </a:xfrm>
              <a:custGeom>
                <a:avLst/>
                <a:gdLst>
                  <a:gd name="T0" fmla="*/ 1 w 478"/>
                  <a:gd name="T1" fmla="*/ 1 h 109"/>
                  <a:gd name="T2" fmla="*/ 1 w 478"/>
                  <a:gd name="T3" fmla="*/ 1 h 109"/>
                  <a:gd name="T4" fmla="*/ 1 w 478"/>
                  <a:gd name="T5" fmla="*/ 1 h 109"/>
                  <a:gd name="T6" fmla="*/ 1 w 478"/>
                  <a:gd name="T7" fmla="*/ 1 h 109"/>
                  <a:gd name="T8" fmla="*/ 1 w 478"/>
                  <a:gd name="T9" fmla="*/ 1 h 109"/>
                  <a:gd name="T10" fmla="*/ 1 w 478"/>
                  <a:gd name="T11" fmla="*/ 1 h 109"/>
                  <a:gd name="T12" fmla="*/ 1 w 478"/>
                  <a:gd name="T13" fmla="*/ 1 h 109"/>
                  <a:gd name="T14" fmla="*/ 1 w 478"/>
                  <a:gd name="T15" fmla="*/ 1 h 109"/>
                  <a:gd name="T16" fmla="*/ 1 w 478"/>
                  <a:gd name="T17" fmla="*/ 1 h 109"/>
                  <a:gd name="T18" fmla="*/ 1 w 478"/>
                  <a:gd name="T19" fmla="*/ 1 h 109"/>
                  <a:gd name="T20" fmla="*/ 1 w 478"/>
                  <a:gd name="T21" fmla="*/ 1 h 109"/>
                  <a:gd name="T22" fmla="*/ 1 w 478"/>
                  <a:gd name="T23" fmla="*/ 1 h 109"/>
                  <a:gd name="T24" fmla="*/ 1 w 478"/>
                  <a:gd name="T25" fmla="*/ 1 h 109"/>
                  <a:gd name="T26" fmla="*/ 1 w 478"/>
                  <a:gd name="T27" fmla="*/ 1 h 109"/>
                  <a:gd name="T28" fmla="*/ 1 w 478"/>
                  <a:gd name="T29" fmla="*/ 1 h 109"/>
                  <a:gd name="T30" fmla="*/ 1 w 478"/>
                  <a:gd name="T31" fmla="*/ 1 h 109"/>
                  <a:gd name="T32" fmla="*/ 1 w 478"/>
                  <a:gd name="T33" fmla="*/ 1 h 109"/>
                  <a:gd name="T34" fmla="*/ 1 w 478"/>
                  <a:gd name="T35" fmla="*/ 1 h 109"/>
                  <a:gd name="T36" fmla="*/ 1 w 478"/>
                  <a:gd name="T37" fmla="*/ 1 h 109"/>
                  <a:gd name="T38" fmla="*/ 1 w 478"/>
                  <a:gd name="T39" fmla="*/ 1 h 109"/>
                  <a:gd name="T40" fmla="*/ 1 w 478"/>
                  <a:gd name="T41" fmla="*/ 1 h 109"/>
                  <a:gd name="T42" fmla="*/ 1 w 478"/>
                  <a:gd name="T43" fmla="*/ 1 h 109"/>
                  <a:gd name="T44" fmla="*/ 1 w 478"/>
                  <a:gd name="T45" fmla="*/ 1 h 109"/>
                  <a:gd name="T46" fmla="*/ 1 w 478"/>
                  <a:gd name="T47" fmla="*/ 1 h 109"/>
                  <a:gd name="T48" fmla="*/ 1 w 478"/>
                  <a:gd name="T49" fmla="*/ 1 h 109"/>
                  <a:gd name="T50" fmla="*/ 1 w 478"/>
                  <a:gd name="T51" fmla="*/ 1 h 109"/>
                  <a:gd name="T52" fmla="*/ 1 w 478"/>
                  <a:gd name="T53" fmla="*/ 1 h 109"/>
                  <a:gd name="T54" fmla="*/ 1 w 478"/>
                  <a:gd name="T55" fmla="*/ 1 h 109"/>
                  <a:gd name="T56" fmla="*/ 1 w 478"/>
                  <a:gd name="T57" fmla="*/ 1 h 109"/>
                  <a:gd name="T58" fmla="*/ 1 w 478"/>
                  <a:gd name="T59" fmla="*/ 1 h 109"/>
                  <a:gd name="T60" fmla="*/ 1 w 478"/>
                  <a:gd name="T61" fmla="*/ 1 h 109"/>
                  <a:gd name="T62" fmla="*/ 1 w 478"/>
                  <a:gd name="T63" fmla="*/ 1 h 109"/>
                  <a:gd name="T64" fmla="*/ 1 w 478"/>
                  <a:gd name="T65" fmla="*/ 1 h 109"/>
                  <a:gd name="T66" fmla="*/ 1 w 478"/>
                  <a:gd name="T67" fmla="*/ 1 h 109"/>
                  <a:gd name="T68" fmla="*/ 1 w 478"/>
                  <a:gd name="T69" fmla="*/ 1 h 109"/>
                  <a:gd name="T70" fmla="*/ 1 w 478"/>
                  <a:gd name="T71" fmla="*/ 1 h 109"/>
                  <a:gd name="T72" fmla="*/ 1 w 478"/>
                  <a:gd name="T73" fmla="*/ 1 h 109"/>
                  <a:gd name="T74" fmla="*/ 1 w 478"/>
                  <a:gd name="T75" fmla="*/ 1 h 109"/>
                  <a:gd name="T76" fmla="*/ 1 w 478"/>
                  <a:gd name="T77" fmla="*/ 1 h 109"/>
                  <a:gd name="T78" fmla="*/ 1 w 478"/>
                  <a:gd name="T79" fmla="*/ 1 h 109"/>
                  <a:gd name="T80" fmla="*/ 1 w 478"/>
                  <a:gd name="T81" fmla="*/ 1 h 109"/>
                  <a:gd name="T82" fmla="*/ 1 w 478"/>
                  <a:gd name="T83" fmla="*/ 1 h 109"/>
                  <a:gd name="T84" fmla="*/ 1 w 478"/>
                  <a:gd name="T85" fmla="*/ 1 h 109"/>
                  <a:gd name="T86" fmla="*/ 1 w 478"/>
                  <a:gd name="T87" fmla="*/ 1 h 109"/>
                  <a:gd name="T88" fmla="*/ 1 w 478"/>
                  <a:gd name="T89" fmla="*/ 1 h 109"/>
                  <a:gd name="T90" fmla="*/ 1 w 478"/>
                  <a:gd name="T91" fmla="*/ 1 h 109"/>
                  <a:gd name="T92" fmla="*/ 0 w 478"/>
                  <a:gd name="T93" fmla="*/ 1 h 109"/>
                  <a:gd name="T94" fmla="*/ 0 w 478"/>
                  <a:gd name="T95" fmla="*/ 0 h 109"/>
                  <a:gd name="T96" fmla="*/ 1 w 478"/>
                  <a:gd name="T97" fmla="*/ 0 h 109"/>
                  <a:gd name="T98" fmla="*/ 1 w 478"/>
                  <a:gd name="T99" fmla="*/ 1 h 10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78"/>
                  <a:gd name="T151" fmla="*/ 0 h 109"/>
                  <a:gd name="T152" fmla="*/ 478 w 478"/>
                  <a:gd name="T153" fmla="*/ 109 h 10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78" h="109">
                    <a:moveTo>
                      <a:pt x="478" y="33"/>
                    </a:moveTo>
                    <a:lnTo>
                      <a:pt x="315" y="33"/>
                    </a:lnTo>
                    <a:lnTo>
                      <a:pt x="309" y="30"/>
                    </a:lnTo>
                    <a:lnTo>
                      <a:pt x="303" y="24"/>
                    </a:lnTo>
                    <a:lnTo>
                      <a:pt x="299" y="20"/>
                    </a:lnTo>
                    <a:lnTo>
                      <a:pt x="293" y="19"/>
                    </a:lnTo>
                    <a:lnTo>
                      <a:pt x="287" y="19"/>
                    </a:lnTo>
                    <a:lnTo>
                      <a:pt x="279" y="16"/>
                    </a:lnTo>
                    <a:lnTo>
                      <a:pt x="272" y="16"/>
                    </a:lnTo>
                    <a:lnTo>
                      <a:pt x="266" y="16"/>
                    </a:lnTo>
                    <a:lnTo>
                      <a:pt x="260" y="16"/>
                    </a:lnTo>
                    <a:lnTo>
                      <a:pt x="253" y="19"/>
                    </a:lnTo>
                    <a:lnTo>
                      <a:pt x="247" y="19"/>
                    </a:lnTo>
                    <a:lnTo>
                      <a:pt x="242" y="20"/>
                    </a:lnTo>
                    <a:lnTo>
                      <a:pt x="233" y="24"/>
                    </a:lnTo>
                    <a:lnTo>
                      <a:pt x="229" y="30"/>
                    </a:lnTo>
                    <a:lnTo>
                      <a:pt x="223" y="33"/>
                    </a:lnTo>
                    <a:lnTo>
                      <a:pt x="220" y="39"/>
                    </a:lnTo>
                    <a:lnTo>
                      <a:pt x="214" y="46"/>
                    </a:lnTo>
                    <a:lnTo>
                      <a:pt x="210" y="49"/>
                    </a:lnTo>
                    <a:lnTo>
                      <a:pt x="210" y="52"/>
                    </a:lnTo>
                    <a:lnTo>
                      <a:pt x="206" y="46"/>
                    </a:lnTo>
                    <a:lnTo>
                      <a:pt x="202" y="39"/>
                    </a:lnTo>
                    <a:lnTo>
                      <a:pt x="199" y="33"/>
                    </a:lnTo>
                    <a:lnTo>
                      <a:pt x="193" y="30"/>
                    </a:lnTo>
                    <a:lnTo>
                      <a:pt x="187" y="24"/>
                    </a:lnTo>
                    <a:lnTo>
                      <a:pt x="183" y="20"/>
                    </a:lnTo>
                    <a:lnTo>
                      <a:pt x="177" y="19"/>
                    </a:lnTo>
                    <a:lnTo>
                      <a:pt x="167" y="19"/>
                    </a:lnTo>
                    <a:lnTo>
                      <a:pt x="163" y="16"/>
                    </a:lnTo>
                    <a:lnTo>
                      <a:pt x="156" y="16"/>
                    </a:lnTo>
                    <a:lnTo>
                      <a:pt x="150" y="16"/>
                    </a:lnTo>
                    <a:lnTo>
                      <a:pt x="140" y="16"/>
                    </a:lnTo>
                    <a:lnTo>
                      <a:pt x="134" y="19"/>
                    </a:lnTo>
                    <a:lnTo>
                      <a:pt x="131" y="19"/>
                    </a:lnTo>
                    <a:lnTo>
                      <a:pt x="123" y="20"/>
                    </a:lnTo>
                    <a:lnTo>
                      <a:pt x="116" y="24"/>
                    </a:lnTo>
                    <a:lnTo>
                      <a:pt x="113" y="30"/>
                    </a:lnTo>
                    <a:lnTo>
                      <a:pt x="107" y="33"/>
                    </a:lnTo>
                    <a:lnTo>
                      <a:pt x="88" y="33"/>
                    </a:lnTo>
                    <a:lnTo>
                      <a:pt x="88" y="109"/>
                    </a:lnTo>
                    <a:lnTo>
                      <a:pt x="86" y="109"/>
                    </a:lnTo>
                    <a:lnTo>
                      <a:pt x="86" y="33"/>
                    </a:lnTo>
                    <a:lnTo>
                      <a:pt x="8" y="33"/>
                    </a:lnTo>
                    <a:lnTo>
                      <a:pt x="8" y="76"/>
                    </a:lnTo>
                    <a:lnTo>
                      <a:pt x="0" y="76"/>
                    </a:lnTo>
                    <a:lnTo>
                      <a:pt x="0" y="0"/>
                    </a:lnTo>
                    <a:lnTo>
                      <a:pt x="478" y="0"/>
                    </a:lnTo>
                    <a:lnTo>
                      <a:pt x="478" y="33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5" name="Freeform 7"/>
              <p:cNvSpPr>
                <a:spLocks/>
              </p:cNvSpPr>
              <p:nvPr/>
            </p:nvSpPr>
            <p:spPr bwMode="auto">
              <a:xfrm>
                <a:off x="3195" y="1455"/>
                <a:ext cx="10" cy="38"/>
              </a:xfrm>
              <a:custGeom>
                <a:avLst/>
                <a:gdLst>
                  <a:gd name="T0" fmla="*/ 1 w 19"/>
                  <a:gd name="T1" fmla="*/ 1 h 76"/>
                  <a:gd name="T2" fmla="*/ 0 w 19"/>
                  <a:gd name="T3" fmla="*/ 1 h 76"/>
                  <a:gd name="T4" fmla="*/ 0 w 19"/>
                  <a:gd name="T5" fmla="*/ 0 h 76"/>
                  <a:gd name="T6" fmla="*/ 1 w 19"/>
                  <a:gd name="T7" fmla="*/ 0 h 76"/>
                  <a:gd name="T8" fmla="*/ 1 w 19"/>
                  <a:gd name="T9" fmla="*/ 1 h 76"/>
                  <a:gd name="T10" fmla="*/ 1 w 19"/>
                  <a:gd name="T11" fmla="*/ 1 h 76"/>
                  <a:gd name="T12" fmla="*/ 1 w 19"/>
                  <a:gd name="T13" fmla="*/ 1 h 76"/>
                  <a:gd name="T14" fmla="*/ 1 w 19"/>
                  <a:gd name="T15" fmla="*/ 1 h 76"/>
                  <a:gd name="T16" fmla="*/ 1 w 19"/>
                  <a:gd name="T17" fmla="*/ 1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"/>
                  <a:gd name="T28" fmla="*/ 0 h 76"/>
                  <a:gd name="T29" fmla="*/ 19 w 19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" h="76">
                    <a:moveTo>
                      <a:pt x="3" y="76"/>
                    </a:moveTo>
                    <a:lnTo>
                      <a:pt x="0" y="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2" y="7"/>
                    </a:lnTo>
                    <a:lnTo>
                      <a:pt x="9" y="10"/>
                    </a:lnTo>
                    <a:lnTo>
                      <a:pt x="6" y="16"/>
                    </a:lnTo>
                    <a:lnTo>
                      <a:pt x="3" y="22"/>
                    </a:lnTo>
                    <a:lnTo>
                      <a:pt x="3" y="76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6" name="Freeform 8"/>
              <p:cNvSpPr>
                <a:spLocks/>
              </p:cNvSpPr>
              <p:nvPr/>
            </p:nvSpPr>
            <p:spPr bwMode="auto">
              <a:xfrm>
                <a:off x="3241" y="1441"/>
                <a:ext cx="47" cy="25"/>
              </a:xfrm>
              <a:custGeom>
                <a:avLst/>
                <a:gdLst>
                  <a:gd name="T0" fmla="*/ 1 w 92"/>
                  <a:gd name="T1" fmla="*/ 1 h 49"/>
                  <a:gd name="T2" fmla="*/ 0 w 92"/>
                  <a:gd name="T3" fmla="*/ 1 h 49"/>
                  <a:gd name="T4" fmla="*/ 1 w 92"/>
                  <a:gd name="T5" fmla="*/ 1 h 49"/>
                  <a:gd name="T6" fmla="*/ 1 w 92"/>
                  <a:gd name="T7" fmla="*/ 1 h 49"/>
                  <a:gd name="T8" fmla="*/ 1 w 92"/>
                  <a:gd name="T9" fmla="*/ 1 h 49"/>
                  <a:gd name="T10" fmla="*/ 1 w 92"/>
                  <a:gd name="T11" fmla="*/ 1 h 49"/>
                  <a:gd name="T12" fmla="*/ 1 w 92"/>
                  <a:gd name="T13" fmla="*/ 1 h 49"/>
                  <a:gd name="T14" fmla="*/ 1 w 92"/>
                  <a:gd name="T15" fmla="*/ 1 h 49"/>
                  <a:gd name="T16" fmla="*/ 1 w 92"/>
                  <a:gd name="T17" fmla="*/ 1 h 49"/>
                  <a:gd name="T18" fmla="*/ 1 w 92"/>
                  <a:gd name="T19" fmla="*/ 1 h 49"/>
                  <a:gd name="T20" fmla="*/ 1 w 92"/>
                  <a:gd name="T21" fmla="*/ 1 h 49"/>
                  <a:gd name="T22" fmla="*/ 1 w 92"/>
                  <a:gd name="T23" fmla="*/ 1 h 49"/>
                  <a:gd name="T24" fmla="*/ 1 w 92"/>
                  <a:gd name="T25" fmla="*/ 1 h 49"/>
                  <a:gd name="T26" fmla="*/ 1 w 92"/>
                  <a:gd name="T27" fmla="*/ 1 h 49"/>
                  <a:gd name="T28" fmla="*/ 1 w 92"/>
                  <a:gd name="T29" fmla="*/ 1 h 49"/>
                  <a:gd name="T30" fmla="*/ 1 w 92"/>
                  <a:gd name="T31" fmla="*/ 1 h 49"/>
                  <a:gd name="T32" fmla="*/ 1 w 92"/>
                  <a:gd name="T33" fmla="*/ 1 h 49"/>
                  <a:gd name="T34" fmla="*/ 1 w 92"/>
                  <a:gd name="T35" fmla="*/ 1 h 49"/>
                  <a:gd name="T36" fmla="*/ 1 w 92"/>
                  <a:gd name="T37" fmla="*/ 1 h 49"/>
                  <a:gd name="T38" fmla="*/ 1 w 92"/>
                  <a:gd name="T39" fmla="*/ 1 h 49"/>
                  <a:gd name="T40" fmla="*/ 1 w 92"/>
                  <a:gd name="T41" fmla="*/ 1 h 49"/>
                  <a:gd name="T42" fmla="*/ 1 w 92"/>
                  <a:gd name="T43" fmla="*/ 0 h 49"/>
                  <a:gd name="T44" fmla="*/ 1 w 92"/>
                  <a:gd name="T45" fmla="*/ 1 h 4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92"/>
                  <a:gd name="T70" fmla="*/ 0 h 49"/>
                  <a:gd name="T71" fmla="*/ 92 w 92"/>
                  <a:gd name="T72" fmla="*/ 49 h 4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92" h="49">
                    <a:moveTo>
                      <a:pt x="3" y="7"/>
                    </a:moveTo>
                    <a:lnTo>
                      <a:pt x="0" y="11"/>
                    </a:lnTo>
                    <a:lnTo>
                      <a:pt x="6" y="15"/>
                    </a:lnTo>
                    <a:lnTo>
                      <a:pt x="13" y="21"/>
                    </a:lnTo>
                    <a:lnTo>
                      <a:pt x="19" y="27"/>
                    </a:lnTo>
                    <a:lnTo>
                      <a:pt x="21" y="34"/>
                    </a:lnTo>
                    <a:lnTo>
                      <a:pt x="24" y="37"/>
                    </a:lnTo>
                    <a:lnTo>
                      <a:pt x="27" y="43"/>
                    </a:lnTo>
                    <a:lnTo>
                      <a:pt x="30" y="49"/>
                    </a:lnTo>
                    <a:lnTo>
                      <a:pt x="30" y="43"/>
                    </a:lnTo>
                    <a:lnTo>
                      <a:pt x="33" y="40"/>
                    </a:lnTo>
                    <a:lnTo>
                      <a:pt x="40" y="34"/>
                    </a:lnTo>
                    <a:lnTo>
                      <a:pt x="46" y="27"/>
                    </a:lnTo>
                    <a:lnTo>
                      <a:pt x="49" y="21"/>
                    </a:lnTo>
                    <a:lnTo>
                      <a:pt x="56" y="18"/>
                    </a:lnTo>
                    <a:lnTo>
                      <a:pt x="60" y="15"/>
                    </a:lnTo>
                    <a:lnTo>
                      <a:pt x="67" y="11"/>
                    </a:lnTo>
                    <a:lnTo>
                      <a:pt x="70" y="10"/>
                    </a:lnTo>
                    <a:lnTo>
                      <a:pt x="79" y="7"/>
                    </a:lnTo>
                    <a:lnTo>
                      <a:pt x="86" y="7"/>
                    </a:lnTo>
                    <a:lnTo>
                      <a:pt x="92" y="7"/>
                    </a:lnTo>
                    <a:lnTo>
                      <a:pt x="92" y="0"/>
                    </a:ln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7" name="Freeform 9"/>
              <p:cNvSpPr>
                <a:spLocks/>
              </p:cNvSpPr>
              <p:nvPr/>
            </p:nvSpPr>
            <p:spPr bwMode="auto">
              <a:xfrm>
                <a:off x="3427" y="1463"/>
                <a:ext cx="27" cy="26"/>
              </a:xfrm>
              <a:custGeom>
                <a:avLst/>
                <a:gdLst>
                  <a:gd name="T0" fmla="*/ 1 w 54"/>
                  <a:gd name="T1" fmla="*/ 0 h 53"/>
                  <a:gd name="T2" fmla="*/ 1 w 54"/>
                  <a:gd name="T3" fmla="*/ 0 h 53"/>
                  <a:gd name="T4" fmla="*/ 1 w 54"/>
                  <a:gd name="T5" fmla="*/ 0 h 53"/>
                  <a:gd name="T6" fmla="*/ 1 w 54"/>
                  <a:gd name="T7" fmla="*/ 0 h 53"/>
                  <a:gd name="T8" fmla="*/ 1 w 54"/>
                  <a:gd name="T9" fmla="*/ 0 h 53"/>
                  <a:gd name="T10" fmla="*/ 1 w 54"/>
                  <a:gd name="T11" fmla="*/ 0 h 53"/>
                  <a:gd name="T12" fmla="*/ 1 w 54"/>
                  <a:gd name="T13" fmla="*/ 0 h 53"/>
                  <a:gd name="T14" fmla="*/ 1 w 54"/>
                  <a:gd name="T15" fmla="*/ 0 h 53"/>
                  <a:gd name="T16" fmla="*/ 1 w 54"/>
                  <a:gd name="T17" fmla="*/ 0 h 53"/>
                  <a:gd name="T18" fmla="*/ 1 w 54"/>
                  <a:gd name="T19" fmla="*/ 0 h 53"/>
                  <a:gd name="T20" fmla="*/ 1 w 54"/>
                  <a:gd name="T21" fmla="*/ 0 h 53"/>
                  <a:gd name="T22" fmla="*/ 1 w 54"/>
                  <a:gd name="T23" fmla="*/ 0 h 53"/>
                  <a:gd name="T24" fmla="*/ 1 w 54"/>
                  <a:gd name="T25" fmla="*/ 0 h 53"/>
                  <a:gd name="T26" fmla="*/ 1 w 54"/>
                  <a:gd name="T27" fmla="*/ 0 h 53"/>
                  <a:gd name="T28" fmla="*/ 1 w 54"/>
                  <a:gd name="T29" fmla="*/ 0 h 53"/>
                  <a:gd name="T30" fmla="*/ 1 w 54"/>
                  <a:gd name="T31" fmla="*/ 0 h 53"/>
                  <a:gd name="T32" fmla="*/ 1 w 54"/>
                  <a:gd name="T33" fmla="*/ 0 h 53"/>
                  <a:gd name="T34" fmla="*/ 1 w 54"/>
                  <a:gd name="T35" fmla="*/ 0 h 53"/>
                  <a:gd name="T36" fmla="*/ 1 w 54"/>
                  <a:gd name="T37" fmla="*/ 0 h 53"/>
                  <a:gd name="T38" fmla="*/ 1 w 54"/>
                  <a:gd name="T39" fmla="*/ 0 h 53"/>
                  <a:gd name="T40" fmla="*/ 1 w 54"/>
                  <a:gd name="T41" fmla="*/ 0 h 53"/>
                  <a:gd name="T42" fmla="*/ 0 w 54"/>
                  <a:gd name="T43" fmla="*/ 0 h 53"/>
                  <a:gd name="T44" fmla="*/ 0 w 54"/>
                  <a:gd name="T45" fmla="*/ 0 h 53"/>
                  <a:gd name="T46" fmla="*/ 0 w 54"/>
                  <a:gd name="T47" fmla="*/ 0 h 53"/>
                  <a:gd name="T48" fmla="*/ 1 w 54"/>
                  <a:gd name="T49" fmla="*/ 0 h 53"/>
                  <a:gd name="T50" fmla="*/ 1 w 54"/>
                  <a:gd name="T51" fmla="*/ 0 h 53"/>
                  <a:gd name="T52" fmla="*/ 1 w 54"/>
                  <a:gd name="T53" fmla="*/ 0 h 53"/>
                  <a:gd name="T54" fmla="*/ 1 w 54"/>
                  <a:gd name="T55" fmla="*/ 0 h 53"/>
                  <a:gd name="T56" fmla="*/ 1 w 54"/>
                  <a:gd name="T57" fmla="*/ 0 h 53"/>
                  <a:gd name="T58" fmla="*/ 1 w 54"/>
                  <a:gd name="T59" fmla="*/ 0 h 53"/>
                  <a:gd name="T60" fmla="*/ 1 w 54"/>
                  <a:gd name="T61" fmla="*/ 0 h 53"/>
                  <a:gd name="T62" fmla="*/ 1 w 54"/>
                  <a:gd name="T63" fmla="*/ 0 h 53"/>
                  <a:gd name="T64" fmla="*/ 1 w 54"/>
                  <a:gd name="T65" fmla="*/ 0 h 53"/>
                  <a:gd name="T66" fmla="*/ 1 w 54"/>
                  <a:gd name="T67" fmla="*/ 0 h 53"/>
                  <a:gd name="T68" fmla="*/ 1 w 54"/>
                  <a:gd name="T69" fmla="*/ 0 h 53"/>
                  <a:gd name="T70" fmla="*/ 1 w 54"/>
                  <a:gd name="T71" fmla="*/ 0 h 53"/>
                  <a:gd name="T72" fmla="*/ 1 w 54"/>
                  <a:gd name="T73" fmla="*/ 0 h 53"/>
                  <a:gd name="T74" fmla="*/ 1 w 54"/>
                  <a:gd name="T75" fmla="*/ 0 h 53"/>
                  <a:gd name="T76" fmla="*/ 1 w 54"/>
                  <a:gd name="T77" fmla="*/ 0 h 5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4"/>
                  <a:gd name="T118" fmla="*/ 0 h 53"/>
                  <a:gd name="T119" fmla="*/ 54 w 54"/>
                  <a:gd name="T120" fmla="*/ 53 h 5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4" h="53">
                    <a:moveTo>
                      <a:pt x="51" y="13"/>
                    </a:moveTo>
                    <a:lnTo>
                      <a:pt x="51" y="18"/>
                    </a:lnTo>
                    <a:lnTo>
                      <a:pt x="54" y="21"/>
                    </a:lnTo>
                    <a:lnTo>
                      <a:pt x="54" y="24"/>
                    </a:lnTo>
                    <a:lnTo>
                      <a:pt x="54" y="30"/>
                    </a:lnTo>
                    <a:lnTo>
                      <a:pt x="51" y="33"/>
                    </a:lnTo>
                    <a:lnTo>
                      <a:pt x="51" y="37"/>
                    </a:lnTo>
                    <a:lnTo>
                      <a:pt x="47" y="40"/>
                    </a:lnTo>
                    <a:lnTo>
                      <a:pt x="46" y="46"/>
                    </a:lnTo>
                    <a:lnTo>
                      <a:pt x="43" y="49"/>
                    </a:lnTo>
                    <a:lnTo>
                      <a:pt x="39" y="49"/>
                    </a:lnTo>
                    <a:lnTo>
                      <a:pt x="33" y="53"/>
                    </a:lnTo>
                    <a:lnTo>
                      <a:pt x="27" y="53"/>
                    </a:lnTo>
                    <a:lnTo>
                      <a:pt x="23" y="53"/>
                    </a:lnTo>
                    <a:lnTo>
                      <a:pt x="20" y="49"/>
                    </a:lnTo>
                    <a:lnTo>
                      <a:pt x="14" y="49"/>
                    </a:lnTo>
                    <a:lnTo>
                      <a:pt x="11" y="46"/>
                    </a:lnTo>
                    <a:lnTo>
                      <a:pt x="8" y="46"/>
                    </a:lnTo>
                    <a:lnTo>
                      <a:pt x="6" y="40"/>
                    </a:lnTo>
                    <a:lnTo>
                      <a:pt x="3" y="37"/>
                    </a:lnTo>
                    <a:lnTo>
                      <a:pt x="3" y="33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3" y="14"/>
                    </a:lnTo>
                    <a:lnTo>
                      <a:pt x="6" y="13"/>
                    </a:lnTo>
                    <a:lnTo>
                      <a:pt x="6" y="10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9" y="0"/>
                    </a:lnTo>
                    <a:lnTo>
                      <a:pt x="43" y="3"/>
                    </a:lnTo>
                    <a:lnTo>
                      <a:pt x="46" y="6"/>
                    </a:lnTo>
                    <a:lnTo>
                      <a:pt x="47" y="10"/>
                    </a:lnTo>
                    <a:lnTo>
                      <a:pt x="51" y="13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8" name="Freeform 10"/>
              <p:cNvSpPr>
                <a:spLocks/>
              </p:cNvSpPr>
              <p:nvPr/>
            </p:nvSpPr>
            <p:spPr bwMode="auto">
              <a:xfrm>
                <a:off x="3436" y="1470"/>
                <a:ext cx="9" cy="9"/>
              </a:xfrm>
              <a:custGeom>
                <a:avLst/>
                <a:gdLst>
                  <a:gd name="T0" fmla="*/ 0 w 19"/>
                  <a:gd name="T1" fmla="*/ 0 h 19"/>
                  <a:gd name="T2" fmla="*/ 0 w 19"/>
                  <a:gd name="T3" fmla="*/ 0 h 19"/>
                  <a:gd name="T4" fmla="*/ 0 w 19"/>
                  <a:gd name="T5" fmla="*/ 0 h 19"/>
                  <a:gd name="T6" fmla="*/ 0 w 19"/>
                  <a:gd name="T7" fmla="*/ 0 h 19"/>
                  <a:gd name="T8" fmla="*/ 0 w 19"/>
                  <a:gd name="T9" fmla="*/ 0 h 19"/>
                  <a:gd name="T10" fmla="*/ 0 w 19"/>
                  <a:gd name="T11" fmla="*/ 0 h 19"/>
                  <a:gd name="T12" fmla="*/ 0 w 19"/>
                  <a:gd name="T13" fmla="*/ 0 h 19"/>
                  <a:gd name="T14" fmla="*/ 0 w 19"/>
                  <a:gd name="T15" fmla="*/ 0 h 19"/>
                  <a:gd name="T16" fmla="*/ 0 w 19"/>
                  <a:gd name="T17" fmla="*/ 0 h 19"/>
                  <a:gd name="T18" fmla="*/ 0 w 19"/>
                  <a:gd name="T19" fmla="*/ 0 h 19"/>
                  <a:gd name="T20" fmla="*/ 0 w 19"/>
                  <a:gd name="T21" fmla="*/ 0 h 19"/>
                  <a:gd name="T22" fmla="*/ 0 w 19"/>
                  <a:gd name="T23" fmla="*/ 0 h 19"/>
                  <a:gd name="T24" fmla="*/ 0 w 19"/>
                  <a:gd name="T25" fmla="*/ 0 h 19"/>
                  <a:gd name="T26" fmla="*/ 0 w 19"/>
                  <a:gd name="T27" fmla="*/ 0 h 19"/>
                  <a:gd name="T28" fmla="*/ 0 w 19"/>
                  <a:gd name="T29" fmla="*/ 0 h 19"/>
                  <a:gd name="T30" fmla="*/ 0 w 19"/>
                  <a:gd name="T31" fmla="*/ 0 h 19"/>
                  <a:gd name="T32" fmla="*/ 0 w 19"/>
                  <a:gd name="T33" fmla="*/ 0 h 19"/>
                  <a:gd name="T34" fmla="*/ 0 w 19"/>
                  <a:gd name="T35" fmla="*/ 0 h 19"/>
                  <a:gd name="T36" fmla="*/ 0 w 19"/>
                  <a:gd name="T37" fmla="*/ 0 h 19"/>
                  <a:gd name="T38" fmla="*/ 0 w 19"/>
                  <a:gd name="T39" fmla="*/ 0 h 19"/>
                  <a:gd name="T40" fmla="*/ 0 w 19"/>
                  <a:gd name="T41" fmla="*/ 0 h 19"/>
                  <a:gd name="T42" fmla="*/ 0 w 19"/>
                  <a:gd name="T43" fmla="*/ 0 h 19"/>
                  <a:gd name="T44" fmla="*/ 0 w 19"/>
                  <a:gd name="T45" fmla="*/ 0 h 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9"/>
                  <a:gd name="T70" fmla="*/ 0 h 19"/>
                  <a:gd name="T71" fmla="*/ 19 w 19"/>
                  <a:gd name="T72" fmla="*/ 19 h 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9" h="19">
                    <a:moveTo>
                      <a:pt x="0" y="7"/>
                    </a:moveTo>
                    <a:lnTo>
                      <a:pt x="0" y="7"/>
                    </a:lnTo>
                    <a:lnTo>
                      <a:pt x="3" y="4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6" y="4"/>
                    </a:lnTo>
                    <a:lnTo>
                      <a:pt x="16" y="7"/>
                    </a:lnTo>
                    <a:lnTo>
                      <a:pt x="19" y="7"/>
                    </a:lnTo>
                    <a:lnTo>
                      <a:pt x="19" y="10"/>
                    </a:lnTo>
                    <a:lnTo>
                      <a:pt x="19" y="13"/>
                    </a:lnTo>
                    <a:lnTo>
                      <a:pt x="16" y="16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6" y="19"/>
                    </a:lnTo>
                    <a:lnTo>
                      <a:pt x="3" y="16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9" name="Freeform 11"/>
              <p:cNvSpPr>
                <a:spLocks/>
              </p:cNvSpPr>
              <p:nvPr/>
            </p:nvSpPr>
            <p:spPr bwMode="auto">
              <a:xfrm>
                <a:off x="3414" y="1448"/>
                <a:ext cx="53" cy="53"/>
              </a:xfrm>
              <a:custGeom>
                <a:avLst/>
                <a:gdLst>
                  <a:gd name="T0" fmla="*/ 1 w 105"/>
                  <a:gd name="T1" fmla="*/ 1 h 104"/>
                  <a:gd name="T2" fmla="*/ 1 w 105"/>
                  <a:gd name="T3" fmla="*/ 1 h 104"/>
                  <a:gd name="T4" fmla="*/ 1 w 105"/>
                  <a:gd name="T5" fmla="*/ 1 h 104"/>
                  <a:gd name="T6" fmla="*/ 1 w 105"/>
                  <a:gd name="T7" fmla="*/ 1 h 104"/>
                  <a:gd name="T8" fmla="*/ 1 w 105"/>
                  <a:gd name="T9" fmla="*/ 1 h 104"/>
                  <a:gd name="T10" fmla="*/ 1 w 105"/>
                  <a:gd name="T11" fmla="*/ 1 h 104"/>
                  <a:gd name="T12" fmla="*/ 1 w 105"/>
                  <a:gd name="T13" fmla="*/ 1 h 104"/>
                  <a:gd name="T14" fmla="*/ 1 w 105"/>
                  <a:gd name="T15" fmla="*/ 1 h 104"/>
                  <a:gd name="T16" fmla="*/ 1 w 105"/>
                  <a:gd name="T17" fmla="*/ 1 h 104"/>
                  <a:gd name="T18" fmla="*/ 1 w 105"/>
                  <a:gd name="T19" fmla="*/ 1 h 104"/>
                  <a:gd name="T20" fmla="*/ 1 w 105"/>
                  <a:gd name="T21" fmla="*/ 1 h 104"/>
                  <a:gd name="T22" fmla="*/ 1 w 105"/>
                  <a:gd name="T23" fmla="*/ 1 h 104"/>
                  <a:gd name="T24" fmla="*/ 1 w 105"/>
                  <a:gd name="T25" fmla="*/ 1 h 104"/>
                  <a:gd name="T26" fmla="*/ 1 w 105"/>
                  <a:gd name="T27" fmla="*/ 1 h 104"/>
                  <a:gd name="T28" fmla="*/ 1 w 105"/>
                  <a:gd name="T29" fmla="*/ 1 h 104"/>
                  <a:gd name="T30" fmla="*/ 1 w 105"/>
                  <a:gd name="T31" fmla="*/ 1 h 104"/>
                  <a:gd name="T32" fmla="*/ 1 w 105"/>
                  <a:gd name="T33" fmla="*/ 1 h 104"/>
                  <a:gd name="T34" fmla="*/ 1 w 105"/>
                  <a:gd name="T35" fmla="*/ 1 h 104"/>
                  <a:gd name="T36" fmla="*/ 1 w 105"/>
                  <a:gd name="T37" fmla="*/ 1 h 104"/>
                  <a:gd name="T38" fmla="*/ 0 w 105"/>
                  <a:gd name="T39" fmla="*/ 1 h 104"/>
                  <a:gd name="T40" fmla="*/ 0 w 105"/>
                  <a:gd name="T41" fmla="*/ 1 h 104"/>
                  <a:gd name="T42" fmla="*/ 1 w 105"/>
                  <a:gd name="T43" fmla="*/ 1 h 104"/>
                  <a:gd name="T44" fmla="*/ 1 w 105"/>
                  <a:gd name="T45" fmla="*/ 1 h 104"/>
                  <a:gd name="T46" fmla="*/ 1 w 105"/>
                  <a:gd name="T47" fmla="*/ 1 h 104"/>
                  <a:gd name="T48" fmla="*/ 1 w 105"/>
                  <a:gd name="T49" fmla="*/ 1 h 104"/>
                  <a:gd name="T50" fmla="*/ 1 w 105"/>
                  <a:gd name="T51" fmla="*/ 0 h 104"/>
                  <a:gd name="T52" fmla="*/ 1 w 105"/>
                  <a:gd name="T53" fmla="*/ 0 h 104"/>
                  <a:gd name="T54" fmla="*/ 1 w 105"/>
                  <a:gd name="T55" fmla="*/ 1 h 104"/>
                  <a:gd name="T56" fmla="*/ 1 w 105"/>
                  <a:gd name="T57" fmla="*/ 1 h 104"/>
                  <a:gd name="T58" fmla="*/ 1 w 105"/>
                  <a:gd name="T59" fmla="*/ 1 h 104"/>
                  <a:gd name="T60" fmla="*/ 1 w 105"/>
                  <a:gd name="T61" fmla="*/ 1 h 104"/>
                  <a:gd name="T62" fmla="*/ 1 w 105"/>
                  <a:gd name="T63" fmla="*/ 1 h 104"/>
                  <a:gd name="T64" fmla="*/ 1 w 105"/>
                  <a:gd name="T65" fmla="*/ 1 h 104"/>
                  <a:gd name="T66" fmla="*/ 1 w 105"/>
                  <a:gd name="T67" fmla="*/ 1 h 104"/>
                  <a:gd name="T68" fmla="*/ 1 w 105"/>
                  <a:gd name="T69" fmla="*/ 1 h 104"/>
                  <a:gd name="T70" fmla="*/ 1 w 105"/>
                  <a:gd name="T71" fmla="*/ 1 h 104"/>
                  <a:gd name="T72" fmla="*/ 1 w 105"/>
                  <a:gd name="T73" fmla="*/ 1 h 104"/>
                  <a:gd name="T74" fmla="*/ 1 w 105"/>
                  <a:gd name="T75" fmla="*/ 1 h 104"/>
                  <a:gd name="T76" fmla="*/ 1 w 105"/>
                  <a:gd name="T77" fmla="*/ 1 h 104"/>
                  <a:gd name="T78" fmla="*/ 1 w 105"/>
                  <a:gd name="T79" fmla="*/ 1 h 104"/>
                  <a:gd name="T80" fmla="*/ 1 w 105"/>
                  <a:gd name="T81" fmla="*/ 1 h 104"/>
                  <a:gd name="T82" fmla="*/ 1 w 105"/>
                  <a:gd name="T83" fmla="*/ 1 h 104"/>
                  <a:gd name="T84" fmla="*/ 1 w 105"/>
                  <a:gd name="T85" fmla="*/ 1 h 104"/>
                  <a:gd name="T86" fmla="*/ 1 w 105"/>
                  <a:gd name="T87" fmla="*/ 1 h 104"/>
                  <a:gd name="T88" fmla="*/ 0 w 105"/>
                  <a:gd name="T89" fmla="*/ 1 h 104"/>
                  <a:gd name="T90" fmla="*/ 0 w 105"/>
                  <a:gd name="T91" fmla="*/ 1 h 1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5"/>
                  <a:gd name="T139" fmla="*/ 0 h 104"/>
                  <a:gd name="T140" fmla="*/ 105 w 105"/>
                  <a:gd name="T141" fmla="*/ 104 h 1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5" h="104">
                    <a:moveTo>
                      <a:pt x="26" y="52"/>
                    </a:moveTo>
                    <a:lnTo>
                      <a:pt x="26" y="55"/>
                    </a:lnTo>
                    <a:lnTo>
                      <a:pt x="29" y="61"/>
                    </a:lnTo>
                    <a:lnTo>
                      <a:pt x="29" y="65"/>
                    </a:lnTo>
                    <a:lnTo>
                      <a:pt x="32" y="68"/>
                    </a:lnTo>
                    <a:lnTo>
                      <a:pt x="34" y="74"/>
                    </a:lnTo>
                    <a:lnTo>
                      <a:pt x="37" y="74"/>
                    </a:lnTo>
                    <a:lnTo>
                      <a:pt x="40" y="77"/>
                    </a:lnTo>
                    <a:lnTo>
                      <a:pt x="46" y="77"/>
                    </a:lnTo>
                    <a:lnTo>
                      <a:pt x="49" y="81"/>
                    </a:lnTo>
                    <a:lnTo>
                      <a:pt x="53" y="81"/>
                    </a:lnTo>
                    <a:lnTo>
                      <a:pt x="59" y="81"/>
                    </a:lnTo>
                    <a:lnTo>
                      <a:pt x="62" y="77"/>
                    </a:lnTo>
                    <a:lnTo>
                      <a:pt x="65" y="77"/>
                    </a:lnTo>
                    <a:lnTo>
                      <a:pt x="72" y="74"/>
                    </a:lnTo>
                    <a:lnTo>
                      <a:pt x="73" y="68"/>
                    </a:lnTo>
                    <a:lnTo>
                      <a:pt x="77" y="65"/>
                    </a:lnTo>
                    <a:lnTo>
                      <a:pt x="77" y="61"/>
                    </a:lnTo>
                    <a:lnTo>
                      <a:pt x="80" y="58"/>
                    </a:lnTo>
                    <a:lnTo>
                      <a:pt x="80" y="52"/>
                    </a:lnTo>
                    <a:lnTo>
                      <a:pt x="80" y="49"/>
                    </a:lnTo>
                    <a:lnTo>
                      <a:pt x="77" y="46"/>
                    </a:lnTo>
                    <a:lnTo>
                      <a:pt x="77" y="41"/>
                    </a:lnTo>
                    <a:lnTo>
                      <a:pt x="73" y="38"/>
                    </a:lnTo>
                    <a:lnTo>
                      <a:pt x="72" y="34"/>
                    </a:lnTo>
                    <a:lnTo>
                      <a:pt x="69" y="31"/>
                    </a:lnTo>
                    <a:lnTo>
                      <a:pt x="62" y="28"/>
                    </a:lnTo>
                    <a:lnTo>
                      <a:pt x="59" y="28"/>
                    </a:lnTo>
                    <a:lnTo>
                      <a:pt x="56" y="28"/>
                    </a:lnTo>
                    <a:lnTo>
                      <a:pt x="49" y="28"/>
                    </a:lnTo>
                    <a:lnTo>
                      <a:pt x="46" y="28"/>
                    </a:lnTo>
                    <a:lnTo>
                      <a:pt x="40" y="28"/>
                    </a:lnTo>
                    <a:lnTo>
                      <a:pt x="37" y="31"/>
                    </a:lnTo>
                    <a:lnTo>
                      <a:pt x="34" y="34"/>
                    </a:lnTo>
                    <a:lnTo>
                      <a:pt x="32" y="38"/>
                    </a:lnTo>
                    <a:lnTo>
                      <a:pt x="32" y="41"/>
                    </a:lnTo>
                    <a:lnTo>
                      <a:pt x="29" y="42"/>
                    </a:lnTo>
                    <a:lnTo>
                      <a:pt x="26" y="49"/>
                    </a:lnTo>
                    <a:lnTo>
                      <a:pt x="26" y="52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0" y="41"/>
                    </a:lnTo>
                    <a:lnTo>
                      <a:pt x="3" y="34"/>
                    </a:lnTo>
                    <a:lnTo>
                      <a:pt x="6" y="28"/>
                    </a:lnTo>
                    <a:lnTo>
                      <a:pt x="10" y="25"/>
                    </a:lnTo>
                    <a:lnTo>
                      <a:pt x="13" y="19"/>
                    </a:lnTo>
                    <a:lnTo>
                      <a:pt x="16" y="15"/>
                    </a:lnTo>
                    <a:lnTo>
                      <a:pt x="22" y="9"/>
                    </a:lnTo>
                    <a:lnTo>
                      <a:pt x="29" y="6"/>
                    </a:lnTo>
                    <a:lnTo>
                      <a:pt x="34" y="3"/>
                    </a:lnTo>
                    <a:lnTo>
                      <a:pt x="40" y="0"/>
                    </a:lnTo>
                    <a:lnTo>
                      <a:pt x="46" y="0"/>
                    </a:lnTo>
                    <a:lnTo>
                      <a:pt x="56" y="0"/>
                    </a:lnTo>
                    <a:lnTo>
                      <a:pt x="62" y="0"/>
                    </a:lnTo>
                    <a:lnTo>
                      <a:pt x="72" y="3"/>
                    </a:lnTo>
                    <a:lnTo>
                      <a:pt x="77" y="3"/>
                    </a:lnTo>
                    <a:lnTo>
                      <a:pt x="80" y="9"/>
                    </a:lnTo>
                    <a:lnTo>
                      <a:pt x="86" y="12"/>
                    </a:lnTo>
                    <a:lnTo>
                      <a:pt x="89" y="19"/>
                    </a:lnTo>
                    <a:lnTo>
                      <a:pt x="96" y="19"/>
                    </a:lnTo>
                    <a:lnTo>
                      <a:pt x="99" y="28"/>
                    </a:lnTo>
                    <a:lnTo>
                      <a:pt x="102" y="34"/>
                    </a:lnTo>
                    <a:lnTo>
                      <a:pt x="102" y="38"/>
                    </a:lnTo>
                    <a:lnTo>
                      <a:pt x="105" y="42"/>
                    </a:lnTo>
                    <a:lnTo>
                      <a:pt x="105" y="49"/>
                    </a:lnTo>
                    <a:lnTo>
                      <a:pt x="105" y="55"/>
                    </a:lnTo>
                    <a:lnTo>
                      <a:pt x="102" y="61"/>
                    </a:lnTo>
                    <a:lnTo>
                      <a:pt x="102" y="68"/>
                    </a:lnTo>
                    <a:lnTo>
                      <a:pt x="99" y="74"/>
                    </a:lnTo>
                    <a:lnTo>
                      <a:pt x="96" y="81"/>
                    </a:lnTo>
                    <a:lnTo>
                      <a:pt x="92" y="85"/>
                    </a:lnTo>
                    <a:lnTo>
                      <a:pt x="89" y="88"/>
                    </a:lnTo>
                    <a:lnTo>
                      <a:pt x="86" y="92"/>
                    </a:lnTo>
                    <a:lnTo>
                      <a:pt x="80" y="95"/>
                    </a:lnTo>
                    <a:lnTo>
                      <a:pt x="73" y="101"/>
                    </a:lnTo>
                    <a:lnTo>
                      <a:pt x="69" y="104"/>
                    </a:lnTo>
                    <a:lnTo>
                      <a:pt x="62" y="104"/>
                    </a:lnTo>
                    <a:lnTo>
                      <a:pt x="56" y="104"/>
                    </a:lnTo>
                    <a:lnTo>
                      <a:pt x="49" y="104"/>
                    </a:lnTo>
                    <a:lnTo>
                      <a:pt x="43" y="104"/>
                    </a:lnTo>
                    <a:lnTo>
                      <a:pt x="37" y="104"/>
                    </a:lnTo>
                    <a:lnTo>
                      <a:pt x="32" y="101"/>
                    </a:lnTo>
                    <a:lnTo>
                      <a:pt x="29" y="98"/>
                    </a:lnTo>
                    <a:lnTo>
                      <a:pt x="22" y="95"/>
                    </a:lnTo>
                    <a:lnTo>
                      <a:pt x="16" y="88"/>
                    </a:lnTo>
                    <a:lnTo>
                      <a:pt x="13" y="85"/>
                    </a:lnTo>
                    <a:lnTo>
                      <a:pt x="10" y="81"/>
                    </a:lnTo>
                    <a:lnTo>
                      <a:pt x="6" y="74"/>
                    </a:lnTo>
                    <a:lnTo>
                      <a:pt x="3" y="71"/>
                    </a:lnTo>
                    <a:lnTo>
                      <a:pt x="0" y="65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26" y="5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0" name="Freeform 12"/>
              <p:cNvSpPr>
                <a:spLocks/>
              </p:cNvSpPr>
              <p:nvPr/>
            </p:nvSpPr>
            <p:spPr bwMode="auto">
              <a:xfrm>
                <a:off x="3272" y="1463"/>
                <a:ext cx="26" cy="27"/>
              </a:xfrm>
              <a:custGeom>
                <a:avLst/>
                <a:gdLst>
                  <a:gd name="T0" fmla="*/ 0 w 53"/>
                  <a:gd name="T1" fmla="*/ 0 h 56"/>
                  <a:gd name="T2" fmla="*/ 0 w 53"/>
                  <a:gd name="T3" fmla="*/ 0 h 56"/>
                  <a:gd name="T4" fmla="*/ 0 w 53"/>
                  <a:gd name="T5" fmla="*/ 0 h 56"/>
                  <a:gd name="T6" fmla="*/ 0 w 53"/>
                  <a:gd name="T7" fmla="*/ 0 h 56"/>
                  <a:gd name="T8" fmla="*/ 0 w 53"/>
                  <a:gd name="T9" fmla="*/ 0 h 56"/>
                  <a:gd name="T10" fmla="*/ 0 w 53"/>
                  <a:gd name="T11" fmla="*/ 0 h 56"/>
                  <a:gd name="T12" fmla="*/ 0 w 53"/>
                  <a:gd name="T13" fmla="*/ 0 h 56"/>
                  <a:gd name="T14" fmla="*/ 0 w 53"/>
                  <a:gd name="T15" fmla="*/ 0 h 56"/>
                  <a:gd name="T16" fmla="*/ 0 w 53"/>
                  <a:gd name="T17" fmla="*/ 0 h 56"/>
                  <a:gd name="T18" fmla="*/ 0 w 53"/>
                  <a:gd name="T19" fmla="*/ 0 h 56"/>
                  <a:gd name="T20" fmla="*/ 0 w 53"/>
                  <a:gd name="T21" fmla="*/ 0 h 56"/>
                  <a:gd name="T22" fmla="*/ 0 w 53"/>
                  <a:gd name="T23" fmla="*/ 0 h 56"/>
                  <a:gd name="T24" fmla="*/ 0 w 53"/>
                  <a:gd name="T25" fmla="*/ 0 h 56"/>
                  <a:gd name="T26" fmla="*/ 0 w 53"/>
                  <a:gd name="T27" fmla="*/ 0 h 56"/>
                  <a:gd name="T28" fmla="*/ 0 w 53"/>
                  <a:gd name="T29" fmla="*/ 0 h 56"/>
                  <a:gd name="T30" fmla="*/ 0 w 53"/>
                  <a:gd name="T31" fmla="*/ 0 h 56"/>
                  <a:gd name="T32" fmla="*/ 0 w 53"/>
                  <a:gd name="T33" fmla="*/ 0 h 56"/>
                  <a:gd name="T34" fmla="*/ 0 w 53"/>
                  <a:gd name="T35" fmla="*/ 0 h 56"/>
                  <a:gd name="T36" fmla="*/ 0 w 53"/>
                  <a:gd name="T37" fmla="*/ 0 h 56"/>
                  <a:gd name="T38" fmla="*/ 0 w 53"/>
                  <a:gd name="T39" fmla="*/ 0 h 56"/>
                  <a:gd name="T40" fmla="*/ 0 w 53"/>
                  <a:gd name="T41" fmla="*/ 0 h 56"/>
                  <a:gd name="T42" fmla="*/ 0 w 53"/>
                  <a:gd name="T43" fmla="*/ 0 h 56"/>
                  <a:gd name="T44" fmla="*/ 0 w 53"/>
                  <a:gd name="T45" fmla="*/ 0 h 56"/>
                  <a:gd name="T46" fmla="*/ 0 w 53"/>
                  <a:gd name="T47" fmla="*/ 0 h 56"/>
                  <a:gd name="T48" fmla="*/ 0 w 53"/>
                  <a:gd name="T49" fmla="*/ 0 h 56"/>
                  <a:gd name="T50" fmla="*/ 0 w 53"/>
                  <a:gd name="T51" fmla="*/ 0 h 56"/>
                  <a:gd name="T52" fmla="*/ 0 w 53"/>
                  <a:gd name="T53" fmla="*/ 0 h 56"/>
                  <a:gd name="T54" fmla="*/ 0 w 53"/>
                  <a:gd name="T55" fmla="*/ 0 h 56"/>
                  <a:gd name="T56" fmla="*/ 0 w 53"/>
                  <a:gd name="T57" fmla="*/ 0 h 56"/>
                  <a:gd name="T58" fmla="*/ 0 w 53"/>
                  <a:gd name="T59" fmla="*/ 0 h 56"/>
                  <a:gd name="T60" fmla="*/ 0 w 53"/>
                  <a:gd name="T61" fmla="*/ 0 h 56"/>
                  <a:gd name="T62" fmla="*/ 0 w 53"/>
                  <a:gd name="T63" fmla="*/ 0 h 56"/>
                  <a:gd name="T64" fmla="*/ 0 w 53"/>
                  <a:gd name="T65" fmla="*/ 0 h 56"/>
                  <a:gd name="T66" fmla="*/ 0 w 53"/>
                  <a:gd name="T67" fmla="*/ 0 h 56"/>
                  <a:gd name="T68" fmla="*/ 0 w 53"/>
                  <a:gd name="T69" fmla="*/ 0 h 56"/>
                  <a:gd name="T70" fmla="*/ 0 w 53"/>
                  <a:gd name="T71" fmla="*/ 0 h 56"/>
                  <a:gd name="T72" fmla="*/ 0 w 53"/>
                  <a:gd name="T73" fmla="*/ 0 h 56"/>
                  <a:gd name="T74" fmla="*/ 0 w 53"/>
                  <a:gd name="T75" fmla="*/ 0 h 56"/>
                  <a:gd name="T76" fmla="*/ 0 w 53"/>
                  <a:gd name="T77" fmla="*/ 0 h 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3"/>
                  <a:gd name="T118" fmla="*/ 0 h 56"/>
                  <a:gd name="T119" fmla="*/ 53 w 53"/>
                  <a:gd name="T120" fmla="*/ 56 h 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3" h="56">
                    <a:moveTo>
                      <a:pt x="50" y="13"/>
                    </a:moveTo>
                    <a:lnTo>
                      <a:pt x="53" y="18"/>
                    </a:lnTo>
                    <a:lnTo>
                      <a:pt x="53" y="21"/>
                    </a:lnTo>
                    <a:lnTo>
                      <a:pt x="53" y="27"/>
                    </a:lnTo>
                    <a:lnTo>
                      <a:pt x="53" y="30"/>
                    </a:lnTo>
                    <a:lnTo>
                      <a:pt x="53" y="33"/>
                    </a:lnTo>
                    <a:lnTo>
                      <a:pt x="50" y="40"/>
                    </a:lnTo>
                    <a:lnTo>
                      <a:pt x="50" y="43"/>
                    </a:lnTo>
                    <a:lnTo>
                      <a:pt x="46" y="46"/>
                    </a:lnTo>
                    <a:lnTo>
                      <a:pt x="40" y="49"/>
                    </a:lnTo>
                    <a:lnTo>
                      <a:pt x="39" y="49"/>
                    </a:lnTo>
                    <a:lnTo>
                      <a:pt x="35" y="53"/>
                    </a:lnTo>
                    <a:lnTo>
                      <a:pt x="29" y="56"/>
                    </a:lnTo>
                    <a:lnTo>
                      <a:pt x="26" y="53"/>
                    </a:lnTo>
                    <a:lnTo>
                      <a:pt x="19" y="53"/>
                    </a:lnTo>
                    <a:lnTo>
                      <a:pt x="16" y="49"/>
                    </a:lnTo>
                    <a:lnTo>
                      <a:pt x="13" y="46"/>
                    </a:lnTo>
                    <a:lnTo>
                      <a:pt x="10" y="46"/>
                    </a:lnTo>
                    <a:lnTo>
                      <a:pt x="7" y="43"/>
                    </a:lnTo>
                    <a:lnTo>
                      <a:pt x="4" y="37"/>
                    </a:lnTo>
                    <a:lnTo>
                      <a:pt x="0" y="33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4" y="13"/>
                    </a:lnTo>
                    <a:lnTo>
                      <a:pt x="7" y="10"/>
                    </a:lnTo>
                    <a:lnTo>
                      <a:pt x="10" y="6"/>
                    </a:lnTo>
                    <a:lnTo>
                      <a:pt x="13" y="3"/>
                    </a:lnTo>
                    <a:lnTo>
                      <a:pt x="16" y="3"/>
                    </a:lnTo>
                    <a:lnTo>
                      <a:pt x="19" y="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5" y="0"/>
                    </a:lnTo>
                    <a:lnTo>
                      <a:pt x="39" y="3"/>
                    </a:lnTo>
                    <a:lnTo>
                      <a:pt x="43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0" y="13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1" name="Freeform 13"/>
              <p:cNvSpPr>
                <a:spLocks/>
              </p:cNvSpPr>
              <p:nvPr/>
            </p:nvSpPr>
            <p:spPr bwMode="auto">
              <a:xfrm>
                <a:off x="3281" y="1471"/>
                <a:ext cx="10" cy="8"/>
              </a:xfrm>
              <a:custGeom>
                <a:avLst/>
                <a:gdLst>
                  <a:gd name="T0" fmla="*/ 0 w 20"/>
                  <a:gd name="T1" fmla="*/ 1 h 15"/>
                  <a:gd name="T2" fmla="*/ 0 w 20"/>
                  <a:gd name="T3" fmla="*/ 1 h 15"/>
                  <a:gd name="T4" fmla="*/ 0 w 20"/>
                  <a:gd name="T5" fmla="*/ 0 h 15"/>
                  <a:gd name="T6" fmla="*/ 1 w 20"/>
                  <a:gd name="T7" fmla="*/ 0 h 15"/>
                  <a:gd name="T8" fmla="*/ 1 w 20"/>
                  <a:gd name="T9" fmla="*/ 0 h 15"/>
                  <a:gd name="T10" fmla="*/ 1 w 20"/>
                  <a:gd name="T11" fmla="*/ 0 h 15"/>
                  <a:gd name="T12" fmla="*/ 1 w 20"/>
                  <a:gd name="T13" fmla="*/ 0 h 15"/>
                  <a:gd name="T14" fmla="*/ 1 w 20"/>
                  <a:gd name="T15" fmla="*/ 0 h 15"/>
                  <a:gd name="T16" fmla="*/ 1 w 20"/>
                  <a:gd name="T17" fmla="*/ 1 h 15"/>
                  <a:gd name="T18" fmla="*/ 1 w 20"/>
                  <a:gd name="T19" fmla="*/ 1 h 15"/>
                  <a:gd name="T20" fmla="*/ 1 w 20"/>
                  <a:gd name="T21" fmla="*/ 1 h 15"/>
                  <a:gd name="T22" fmla="*/ 1 w 20"/>
                  <a:gd name="T23" fmla="*/ 1 h 15"/>
                  <a:gd name="T24" fmla="*/ 1 w 20"/>
                  <a:gd name="T25" fmla="*/ 1 h 15"/>
                  <a:gd name="T26" fmla="*/ 1 w 20"/>
                  <a:gd name="T27" fmla="*/ 1 h 15"/>
                  <a:gd name="T28" fmla="*/ 1 w 20"/>
                  <a:gd name="T29" fmla="*/ 1 h 15"/>
                  <a:gd name="T30" fmla="*/ 1 w 20"/>
                  <a:gd name="T31" fmla="*/ 1 h 15"/>
                  <a:gd name="T32" fmla="*/ 1 w 20"/>
                  <a:gd name="T33" fmla="*/ 1 h 15"/>
                  <a:gd name="T34" fmla="*/ 1 w 20"/>
                  <a:gd name="T35" fmla="*/ 1 h 15"/>
                  <a:gd name="T36" fmla="*/ 0 w 20"/>
                  <a:gd name="T37" fmla="*/ 1 h 15"/>
                  <a:gd name="T38" fmla="*/ 0 w 20"/>
                  <a:gd name="T39" fmla="*/ 1 h 15"/>
                  <a:gd name="T40" fmla="*/ 0 w 20"/>
                  <a:gd name="T41" fmla="*/ 1 h 15"/>
                  <a:gd name="T42" fmla="*/ 0 w 20"/>
                  <a:gd name="T43" fmla="*/ 1 h 15"/>
                  <a:gd name="T44" fmla="*/ 0 w 20"/>
                  <a:gd name="T45" fmla="*/ 1 h 1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0"/>
                  <a:gd name="T70" fmla="*/ 0 h 15"/>
                  <a:gd name="T71" fmla="*/ 20 w 20"/>
                  <a:gd name="T72" fmla="*/ 15 h 1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0" h="15">
                    <a:moveTo>
                      <a:pt x="0" y="6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6" y="3"/>
                    </a:lnTo>
                    <a:lnTo>
                      <a:pt x="20" y="6"/>
                    </a:lnTo>
                    <a:lnTo>
                      <a:pt x="20" y="9"/>
                    </a:lnTo>
                    <a:lnTo>
                      <a:pt x="16" y="12"/>
                    </a:lnTo>
                    <a:lnTo>
                      <a:pt x="16" y="15"/>
                    </a:lnTo>
                    <a:lnTo>
                      <a:pt x="13" y="15"/>
                    </a:lnTo>
                    <a:lnTo>
                      <a:pt x="10" y="15"/>
                    </a:lnTo>
                    <a:lnTo>
                      <a:pt x="4" y="15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2" name="Freeform 14"/>
              <p:cNvSpPr>
                <a:spLocks/>
              </p:cNvSpPr>
              <p:nvPr/>
            </p:nvSpPr>
            <p:spPr bwMode="auto">
              <a:xfrm>
                <a:off x="3258" y="1448"/>
                <a:ext cx="53" cy="54"/>
              </a:xfrm>
              <a:custGeom>
                <a:avLst/>
                <a:gdLst>
                  <a:gd name="T0" fmla="*/ 0 w 107"/>
                  <a:gd name="T1" fmla="*/ 1 h 108"/>
                  <a:gd name="T2" fmla="*/ 0 w 107"/>
                  <a:gd name="T3" fmla="*/ 1 h 108"/>
                  <a:gd name="T4" fmla="*/ 0 w 107"/>
                  <a:gd name="T5" fmla="*/ 1 h 108"/>
                  <a:gd name="T6" fmla="*/ 0 w 107"/>
                  <a:gd name="T7" fmla="*/ 1 h 108"/>
                  <a:gd name="T8" fmla="*/ 0 w 107"/>
                  <a:gd name="T9" fmla="*/ 1 h 108"/>
                  <a:gd name="T10" fmla="*/ 0 w 107"/>
                  <a:gd name="T11" fmla="*/ 1 h 108"/>
                  <a:gd name="T12" fmla="*/ 0 w 107"/>
                  <a:gd name="T13" fmla="*/ 1 h 108"/>
                  <a:gd name="T14" fmla="*/ 0 w 107"/>
                  <a:gd name="T15" fmla="*/ 1 h 108"/>
                  <a:gd name="T16" fmla="*/ 0 w 107"/>
                  <a:gd name="T17" fmla="*/ 1 h 108"/>
                  <a:gd name="T18" fmla="*/ 0 w 107"/>
                  <a:gd name="T19" fmla="*/ 1 h 108"/>
                  <a:gd name="T20" fmla="*/ 0 w 107"/>
                  <a:gd name="T21" fmla="*/ 1 h 108"/>
                  <a:gd name="T22" fmla="*/ 0 w 107"/>
                  <a:gd name="T23" fmla="*/ 1 h 108"/>
                  <a:gd name="T24" fmla="*/ 0 w 107"/>
                  <a:gd name="T25" fmla="*/ 1 h 108"/>
                  <a:gd name="T26" fmla="*/ 0 w 107"/>
                  <a:gd name="T27" fmla="*/ 1 h 108"/>
                  <a:gd name="T28" fmla="*/ 0 w 107"/>
                  <a:gd name="T29" fmla="*/ 1 h 108"/>
                  <a:gd name="T30" fmla="*/ 0 w 107"/>
                  <a:gd name="T31" fmla="*/ 1 h 108"/>
                  <a:gd name="T32" fmla="*/ 0 w 107"/>
                  <a:gd name="T33" fmla="*/ 1 h 108"/>
                  <a:gd name="T34" fmla="*/ 0 w 107"/>
                  <a:gd name="T35" fmla="*/ 1 h 108"/>
                  <a:gd name="T36" fmla="*/ 0 w 107"/>
                  <a:gd name="T37" fmla="*/ 1 h 108"/>
                  <a:gd name="T38" fmla="*/ 0 w 107"/>
                  <a:gd name="T39" fmla="*/ 1 h 108"/>
                  <a:gd name="T40" fmla="*/ 0 w 107"/>
                  <a:gd name="T41" fmla="*/ 1 h 108"/>
                  <a:gd name="T42" fmla="*/ 0 w 107"/>
                  <a:gd name="T43" fmla="*/ 1 h 108"/>
                  <a:gd name="T44" fmla="*/ 0 w 107"/>
                  <a:gd name="T45" fmla="*/ 1 h 108"/>
                  <a:gd name="T46" fmla="*/ 0 w 107"/>
                  <a:gd name="T47" fmla="*/ 1 h 108"/>
                  <a:gd name="T48" fmla="*/ 0 w 107"/>
                  <a:gd name="T49" fmla="*/ 1 h 108"/>
                  <a:gd name="T50" fmla="*/ 0 w 107"/>
                  <a:gd name="T51" fmla="*/ 0 h 108"/>
                  <a:gd name="T52" fmla="*/ 0 w 107"/>
                  <a:gd name="T53" fmla="*/ 1 h 108"/>
                  <a:gd name="T54" fmla="*/ 0 w 107"/>
                  <a:gd name="T55" fmla="*/ 1 h 108"/>
                  <a:gd name="T56" fmla="*/ 0 w 107"/>
                  <a:gd name="T57" fmla="*/ 1 h 108"/>
                  <a:gd name="T58" fmla="*/ 0 w 107"/>
                  <a:gd name="T59" fmla="*/ 1 h 108"/>
                  <a:gd name="T60" fmla="*/ 0 w 107"/>
                  <a:gd name="T61" fmla="*/ 1 h 108"/>
                  <a:gd name="T62" fmla="*/ 0 w 107"/>
                  <a:gd name="T63" fmla="*/ 1 h 108"/>
                  <a:gd name="T64" fmla="*/ 0 w 107"/>
                  <a:gd name="T65" fmla="*/ 1 h 108"/>
                  <a:gd name="T66" fmla="*/ 0 w 107"/>
                  <a:gd name="T67" fmla="*/ 1 h 108"/>
                  <a:gd name="T68" fmla="*/ 0 w 107"/>
                  <a:gd name="T69" fmla="*/ 1 h 108"/>
                  <a:gd name="T70" fmla="*/ 0 w 107"/>
                  <a:gd name="T71" fmla="*/ 1 h 108"/>
                  <a:gd name="T72" fmla="*/ 0 w 107"/>
                  <a:gd name="T73" fmla="*/ 1 h 108"/>
                  <a:gd name="T74" fmla="*/ 0 w 107"/>
                  <a:gd name="T75" fmla="*/ 1 h 108"/>
                  <a:gd name="T76" fmla="*/ 0 w 107"/>
                  <a:gd name="T77" fmla="*/ 1 h 108"/>
                  <a:gd name="T78" fmla="*/ 0 w 107"/>
                  <a:gd name="T79" fmla="*/ 1 h 108"/>
                  <a:gd name="T80" fmla="*/ 0 w 107"/>
                  <a:gd name="T81" fmla="*/ 1 h 108"/>
                  <a:gd name="T82" fmla="*/ 0 w 107"/>
                  <a:gd name="T83" fmla="*/ 1 h 108"/>
                  <a:gd name="T84" fmla="*/ 0 w 107"/>
                  <a:gd name="T85" fmla="*/ 1 h 108"/>
                  <a:gd name="T86" fmla="*/ 0 w 107"/>
                  <a:gd name="T87" fmla="*/ 1 h 108"/>
                  <a:gd name="T88" fmla="*/ 0 w 107"/>
                  <a:gd name="T89" fmla="*/ 1 h 108"/>
                  <a:gd name="T90" fmla="*/ 0 w 107"/>
                  <a:gd name="T91" fmla="*/ 1 h 10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7"/>
                  <a:gd name="T139" fmla="*/ 0 h 108"/>
                  <a:gd name="T140" fmla="*/ 107 w 107"/>
                  <a:gd name="T141" fmla="*/ 108 h 10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7" h="108">
                    <a:moveTo>
                      <a:pt x="27" y="52"/>
                    </a:moveTo>
                    <a:lnTo>
                      <a:pt x="27" y="58"/>
                    </a:lnTo>
                    <a:lnTo>
                      <a:pt x="27" y="61"/>
                    </a:lnTo>
                    <a:lnTo>
                      <a:pt x="31" y="65"/>
                    </a:lnTo>
                    <a:lnTo>
                      <a:pt x="34" y="71"/>
                    </a:lnTo>
                    <a:lnTo>
                      <a:pt x="34" y="74"/>
                    </a:lnTo>
                    <a:lnTo>
                      <a:pt x="40" y="77"/>
                    </a:lnTo>
                    <a:lnTo>
                      <a:pt x="43" y="77"/>
                    </a:lnTo>
                    <a:lnTo>
                      <a:pt x="46" y="81"/>
                    </a:lnTo>
                    <a:lnTo>
                      <a:pt x="53" y="81"/>
                    </a:lnTo>
                    <a:lnTo>
                      <a:pt x="56" y="81"/>
                    </a:lnTo>
                    <a:lnTo>
                      <a:pt x="62" y="81"/>
                    </a:lnTo>
                    <a:lnTo>
                      <a:pt x="66" y="77"/>
                    </a:lnTo>
                    <a:lnTo>
                      <a:pt x="67" y="77"/>
                    </a:lnTo>
                    <a:lnTo>
                      <a:pt x="73" y="74"/>
                    </a:lnTo>
                    <a:lnTo>
                      <a:pt x="77" y="71"/>
                    </a:lnTo>
                    <a:lnTo>
                      <a:pt x="77" y="68"/>
                    </a:lnTo>
                    <a:lnTo>
                      <a:pt x="80" y="61"/>
                    </a:lnTo>
                    <a:lnTo>
                      <a:pt x="80" y="58"/>
                    </a:lnTo>
                    <a:lnTo>
                      <a:pt x="80" y="55"/>
                    </a:lnTo>
                    <a:lnTo>
                      <a:pt x="80" y="49"/>
                    </a:lnTo>
                    <a:lnTo>
                      <a:pt x="80" y="46"/>
                    </a:lnTo>
                    <a:lnTo>
                      <a:pt x="77" y="41"/>
                    </a:lnTo>
                    <a:lnTo>
                      <a:pt x="77" y="38"/>
                    </a:lnTo>
                    <a:lnTo>
                      <a:pt x="73" y="34"/>
                    </a:lnTo>
                    <a:lnTo>
                      <a:pt x="67" y="31"/>
                    </a:lnTo>
                    <a:lnTo>
                      <a:pt x="66" y="31"/>
                    </a:lnTo>
                    <a:lnTo>
                      <a:pt x="62" y="28"/>
                    </a:lnTo>
                    <a:lnTo>
                      <a:pt x="59" y="28"/>
                    </a:lnTo>
                    <a:lnTo>
                      <a:pt x="53" y="28"/>
                    </a:lnTo>
                    <a:lnTo>
                      <a:pt x="46" y="28"/>
                    </a:lnTo>
                    <a:lnTo>
                      <a:pt x="43" y="31"/>
                    </a:lnTo>
                    <a:lnTo>
                      <a:pt x="40" y="31"/>
                    </a:lnTo>
                    <a:lnTo>
                      <a:pt x="37" y="34"/>
                    </a:lnTo>
                    <a:lnTo>
                      <a:pt x="34" y="38"/>
                    </a:lnTo>
                    <a:lnTo>
                      <a:pt x="31" y="41"/>
                    </a:lnTo>
                    <a:lnTo>
                      <a:pt x="27" y="46"/>
                    </a:lnTo>
                    <a:lnTo>
                      <a:pt x="27" y="49"/>
                    </a:lnTo>
                    <a:lnTo>
                      <a:pt x="27" y="52"/>
                    </a:lnTo>
                    <a:lnTo>
                      <a:pt x="0" y="52"/>
                    </a:lnTo>
                    <a:lnTo>
                      <a:pt x="3" y="49"/>
                    </a:lnTo>
                    <a:lnTo>
                      <a:pt x="3" y="42"/>
                    </a:lnTo>
                    <a:lnTo>
                      <a:pt x="7" y="38"/>
                    </a:lnTo>
                    <a:lnTo>
                      <a:pt x="10" y="31"/>
                    </a:lnTo>
                    <a:lnTo>
                      <a:pt x="13" y="25"/>
                    </a:lnTo>
                    <a:lnTo>
                      <a:pt x="16" y="19"/>
                    </a:lnTo>
                    <a:lnTo>
                      <a:pt x="19" y="15"/>
                    </a:lnTo>
                    <a:lnTo>
                      <a:pt x="26" y="12"/>
                    </a:lnTo>
                    <a:lnTo>
                      <a:pt x="31" y="9"/>
                    </a:lnTo>
                    <a:lnTo>
                      <a:pt x="34" y="3"/>
                    </a:lnTo>
                    <a:lnTo>
                      <a:pt x="40" y="3"/>
                    </a:lnTo>
                    <a:lnTo>
                      <a:pt x="46" y="0"/>
                    </a:lnTo>
                    <a:lnTo>
                      <a:pt x="59" y="0"/>
                    </a:lnTo>
                    <a:lnTo>
                      <a:pt x="66" y="3"/>
                    </a:lnTo>
                    <a:lnTo>
                      <a:pt x="70" y="3"/>
                    </a:lnTo>
                    <a:lnTo>
                      <a:pt x="77" y="6"/>
                    </a:lnTo>
                    <a:lnTo>
                      <a:pt x="83" y="9"/>
                    </a:lnTo>
                    <a:lnTo>
                      <a:pt x="86" y="15"/>
                    </a:lnTo>
                    <a:lnTo>
                      <a:pt x="93" y="19"/>
                    </a:lnTo>
                    <a:lnTo>
                      <a:pt x="96" y="22"/>
                    </a:lnTo>
                    <a:lnTo>
                      <a:pt x="102" y="28"/>
                    </a:lnTo>
                    <a:lnTo>
                      <a:pt x="105" y="34"/>
                    </a:lnTo>
                    <a:lnTo>
                      <a:pt x="105" y="41"/>
                    </a:lnTo>
                    <a:lnTo>
                      <a:pt x="107" y="46"/>
                    </a:lnTo>
                    <a:lnTo>
                      <a:pt x="107" y="52"/>
                    </a:lnTo>
                    <a:lnTo>
                      <a:pt x="107" y="58"/>
                    </a:lnTo>
                    <a:lnTo>
                      <a:pt x="105" y="65"/>
                    </a:lnTo>
                    <a:lnTo>
                      <a:pt x="105" y="71"/>
                    </a:lnTo>
                    <a:lnTo>
                      <a:pt x="102" y="74"/>
                    </a:lnTo>
                    <a:lnTo>
                      <a:pt x="99" y="81"/>
                    </a:lnTo>
                    <a:lnTo>
                      <a:pt x="96" y="85"/>
                    </a:lnTo>
                    <a:lnTo>
                      <a:pt x="89" y="88"/>
                    </a:lnTo>
                    <a:lnTo>
                      <a:pt x="86" y="95"/>
                    </a:lnTo>
                    <a:lnTo>
                      <a:pt x="80" y="98"/>
                    </a:lnTo>
                    <a:lnTo>
                      <a:pt x="77" y="101"/>
                    </a:lnTo>
                    <a:lnTo>
                      <a:pt x="70" y="104"/>
                    </a:lnTo>
                    <a:lnTo>
                      <a:pt x="66" y="104"/>
                    </a:lnTo>
                    <a:lnTo>
                      <a:pt x="59" y="108"/>
                    </a:lnTo>
                    <a:lnTo>
                      <a:pt x="53" y="108"/>
                    </a:lnTo>
                    <a:lnTo>
                      <a:pt x="46" y="104"/>
                    </a:lnTo>
                    <a:lnTo>
                      <a:pt x="40" y="104"/>
                    </a:lnTo>
                    <a:lnTo>
                      <a:pt x="34" y="101"/>
                    </a:lnTo>
                    <a:lnTo>
                      <a:pt x="27" y="101"/>
                    </a:lnTo>
                    <a:lnTo>
                      <a:pt x="26" y="95"/>
                    </a:lnTo>
                    <a:lnTo>
                      <a:pt x="19" y="92"/>
                    </a:lnTo>
                    <a:lnTo>
                      <a:pt x="16" y="88"/>
                    </a:lnTo>
                    <a:lnTo>
                      <a:pt x="13" y="84"/>
                    </a:lnTo>
                    <a:lnTo>
                      <a:pt x="10" y="77"/>
                    </a:lnTo>
                    <a:lnTo>
                      <a:pt x="3" y="71"/>
                    </a:lnTo>
                    <a:lnTo>
                      <a:pt x="3" y="65"/>
                    </a:lnTo>
                    <a:lnTo>
                      <a:pt x="3" y="58"/>
                    </a:lnTo>
                    <a:lnTo>
                      <a:pt x="0" y="52"/>
                    </a:lnTo>
                    <a:lnTo>
                      <a:pt x="27" y="5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3" name="Freeform 15"/>
              <p:cNvSpPr>
                <a:spLocks/>
              </p:cNvSpPr>
              <p:nvPr/>
            </p:nvSpPr>
            <p:spPr bwMode="auto">
              <a:xfrm>
                <a:off x="3214" y="1463"/>
                <a:ext cx="27" cy="26"/>
              </a:xfrm>
              <a:custGeom>
                <a:avLst/>
                <a:gdLst>
                  <a:gd name="T0" fmla="*/ 0 w 56"/>
                  <a:gd name="T1" fmla="*/ 0 h 53"/>
                  <a:gd name="T2" fmla="*/ 0 w 56"/>
                  <a:gd name="T3" fmla="*/ 0 h 53"/>
                  <a:gd name="T4" fmla="*/ 0 w 56"/>
                  <a:gd name="T5" fmla="*/ 0 h 53"/>
                  <a:gd name="T6" fmla="*/ 0 w 56"/>
                  <a:gd name="T7" fmla="*/ 0 h 53"/>
                  <a:gd name="T8" fmla="*/ 0 w 56"/>
                  <a:gd name="T9" fmla="*/ 0 h 53"/>
                  <a:gd name="T10" fmla="*/ 0 w 56"/>
                  <a:gd name="T11" fmla="*/ 0 h 53"/>
                  <a:gd name="T12" fmla="*/ 0 w 56"/>
                  <a:gd name="T13" fmla="*/ 0 h 53"/>
                  <a:gd name="T14" fmla="*/ 0 w 56"/>
                  <a:gd name="T15" fmla="*/ 0 h 53"/>
                  <a:gd name="T16" fmla="*/ 0 w 56"/>
                  <a:gd name="T17" fmla="*/ 0 h 53"/>
                  <a:gd name="T18" fmla="*/ 0 w 56"/>
                  <a:gd name="T19" fmla="*/ 0 h 53"/>
                  <a:gd name="T20" fmla="*/ 0 w 56"/>
                  <a:gd name="T21" fmla="*/ 0 h 53"/>
                  <a:gd name="T22" fmla="*/ 0 w 56"/>
                  <a:gd name="T23" fmla="*/ 0 h 53"/>
                  <a:gd name="T24" fmla="*/ 0 w 56"/>
                  <a:gd name="T25" fmla="*/ 0 h 53"/>
                  <a:gd name="T26" fmla="*/ 0 w 56"/>
                  <a:gd name="T27" fmla="*/ 0 h 53"/>
                  <a:gd name="T28" fmla="*/ 0 w 56"/>
                  <a:gd name="T29" fmla="*/ 0 h 53"/>
                  <a:gd name="T30" fmla="*/ 0 w 56"/>
                  <a:gd name="T31" fmla="*/ 0 h 53"/>
                  <a:gd name="T32" fmla="*/ 0 w 56"/>
                  <a:gd name="T33" fmla="*/ 0 h 53"/>
                  <a:gd name="T34" fmla="*/ 0 w 56"/>
                  <a:gd name="T35" fmla="*/ 0 h 53"/>
                  <a:gd name="T36" fmla="*/ 0 w 56"/>
                  <a:gd name="T37" fmla="*/ 0 h 53"/>
                  <a:gd name="T38" fmla="*/ 0 w 56"/>
                  <a:gd name="T39" fmla="*/ 0 h 53"/>
                  <a:gd name="T40" fmla="*/ 0 w 56"/>
                  <a:gd name="T41" fmla="*/ 0 h 53"/>
                  <a:gd name="T42" fmla="*/ 0 w 56"/>
                  <a:gd name="T43" fmla="*/ 0 h 53"/>
                  <a:gd name="T44" fmla="*/ 0 w 56"/>
                  <a:gd name="T45" fmla="*/ 0 h 53"/>
                  <a:gd name="T46" fmla="*/ 0 w 56"/>
                  <a:gd name="T47" fmla="*/ 0 h 53"/>
                  <a:gd name="T48" fmla="*/ 0 w 56"/>
                  <a:gd name="T49" fmla="*/ 0 h 53"/>
                  <a:gd name="T50" fmla="*/ 0 w 56"/>
                  <a:gd name="T51" fmla="*/ 0 h 53"/>
                  <a:gd name="T52" fmla="*/ 0 w 56"/>
                  <a:gd name="T53" fmla="*/ 0 h 53"/>
                  <a:gd name="T54" fmla="*/ 0 w 56"/>
                  <a:gd name="T55" fmla="*/ 0 h 53"/>
                  <a:gd name="T56" fmla="*/ 0 w 56"/>
                  <a:gd name="T57" fmla="*/ 0 h 53"/>
                  <a:gd name="T58" fmla="*/ 0 w 56"/>
                  <a:gd name="T59" fmla="*/ 0 h 53"/>
                  <a:gd name="T60" fmla="*/ 0 w 56"/>
                  <a:gd name="T61" fmla="*/ 0 h 53"/>
                  <a:gd name="T62" fmla="*/ 0 w 56"/>
                  <a:gd name="T63" fmla="*/ 0 h 53"/>
                  <a:gd name="T64" fmla="*/ 0 w 56"/>
                  <a:gd name="T65" fmla="*/ 0 h 53"/>
                  <a:gd name="T66" fmla="*/ 0 w 56"/>
                  <a:gd name="T67" fmla="*/ 0 h 53"/>
                  <a:gd name="T68" fmla="*/ 0 w 56"/>
                  <a:gd name="T69" fmla="*/ 0 h 53"/>
                  <a:gd name="T70" fmla="*/ 0 w 56"/>
                  <a:gd name="T71" fmla="*/ 0 h 53"/>
                  <a:gd name="T72" fmla="*/ 0 w 56"/>
                  <a:gd name="T73" fmla="*/ 0 h 53"/>
                  <a:gd name="T74" fmla="*/ 0 w 56"/>
                  <a:gd name="T75" fmla="*/ 0 h 53"/>
                  <a:gd name="T76" fmla="*/ 0 w 56"/>
                  <a:gd name="T77" fmla="*/ 0 h 5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6"/>
                  <a:gd name="T118" fmla="*/ 0 h 53"/>
                  <a:gd name="T119" fmla="*/ 56 w 56"/>
                  <a:gd name="T120" fmla="*/ 53 h 5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6" h="53">
                    <a:moveTo>
                      <a:pt x="50" y="13"/>
                    </a:moveTo>
                    <a:lnTo>
                      <a:pt x="53" y="14"/>
                    </a:lnTo>
                    <a:lnTo>
                      <a:pt x="56" y="21"/>
                    </a:lnTo>
                    <a:lnTo>
                      <a:pt x="56" y="24"/>
                    </a:lnTo>
                    <a:lnTo>
                      <a:pt x="53" y="30"/>
                    </a:lnTo>
                    <a:lnTo>
                      <a:pt x="53" y="33"/>
                    </a:lnTo>
                    <a:lnTo>
                      <a:pt x="50" y="37"/>
                    </a:lnTo>
                    <a:lnTo>
                      <a:pt x="46" y="40"/>
                    </a:lnTo>
                    <a:lnTo>
                      <a:pt x="43" y="43"/>
                    </a:lnTo>
                    <a:lnTo>
                      <a:pt x="40" y="46"/>
                    </a:lnTo>
                    <a:lnTo>
                      <a:pt x="37" y="49"/>
                    </a:lnTo>
                    <a:lnTo>
                      <a:pt x="35" y="49"/>
                    </a:lnTo>
                    <a:lnTo>
                      <a:pt x="29" y="53"/>
                    </a:lnTo>
                    <a:lnTo>
                      <a:pt x="26" y="53"/>
                    </a:lnTo>
                    <a:lnTo>
                      <a:pt x="19" y="49"/>
                    </a:lnTo>
                    <a:lnTo>
                      <a:pt x="16" y="49"/>
                    </a:lnTo>
                    <a:lnTo>
                      <a:pt x="13" y="46"/>
                    </a:lnTo>
                    <a:lnTo>
                      <a:pt x="10" y="43"/>
                    </a:lnTo>
                    <a:lnTo>
                      <a:pt x="3" y="40"/>
                    </a:lnTo>
                    <a:lnTo>
                      <a:pt x="3" y="37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3" y="13"/>
                    </a:lnTo>
                    <a:lnTo>
                      <a:pt x="3" y="10"/>
                    </a:lnTo>
                    <a:lnTo>
                      <a:pt x="10" y="6"/>
                    </a:lnTo>
                    <a:lnTo>
                      <a:pt x="13" y="3"/>
                    </a:lnTo>
                    <a:lnTo>
                      <a:pt x="16" y="0"/>
                    </a:lnTo>
                    <a:lnTo>
                      <a:pt x="22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7" y="0"/>
                    </a:lnTo>
                    <a:lnTo>
                      <a:pt x="40" y="3"/>
                    </a:lnTo>
                    <a:lnTo>
                      <a:pt x="43" y="6"/>
                    </a:lnTo>
                    <a:lnTo>
                      <a:pt x="46" y="10"/>
                    </a:lnTo>
                    <a:lnTo>
                      <a:pt x="50" y="13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4" name="Freeform 16"/>
              <p:cNvSpPr>
                <a:spLocks/>
              </p:cNvSpPr>
              <p:nvPr/>
            </p:nvSpPr>
            <p:spPr bwMode="auto">
              <a:xfrm>
                <a:off x="3223" y="1470"/>
                <a:ext cx="8" cy="9"/>
              </a:xfrm>
              <a:custGeom>
                <a:avLst/>
                <a:gdLst>
                  <a:gd name="T0" fmla="*/ 0 w 16"/>
                  <a:gd name="T1" fmla="*/ 0 h 19"/>
                  <a:gd name="T2" fmla="*/ 0 w 16"/>
                  <a:gd name="T3" fmla="*/ 0 h 19"/>
                  <a:gd name="T4" fmla="*/ 1 w 16"/>
                  <a:gd name="T5" fmla="*/ 0 h 19"/>
                  <a:gd name="T6" fmla="*/ 1 w 16"/>
                  <a:gd name="T7" fmla="*/ 0 h 19"/>
                  <a:gd name="T8" fmla="*/ 1 w 16"/>
                  <a:gd name="T9" fmla="*/ 0 h 19"/>
                  <a:gd name="T10" fmla="*/ 1 w 16"/>
                  <a:gd name="T11" fmla="*/ 0 h 19"/>
                  <a:gd name="T12" fmla="*/ 1 w 16"/>
                  <a:gd name="T13" fmla="*/ 0 h 19"/>
                  <a:gd name="T14" fmla="*/ 1 w 16"/>
                  <a:gd name="T15" fmla="*/ 0 h 19"/>
                  <a:gd name="T16" fmla="*/ 1 w 16"/>
                  <a:gd name="T17" fmla="*/ 0 h 19"/>
                  <a:gd name="T18" fmla="*/ 1 w 16"/>
                  <a:gd name="T19" fmla="*/ 0 h 19"/>
                  <a:gd name="T20" fmla="*/ 1 w 16"/>
                  <a:gd name="T21" fmla="*/ 0 h 19"/>
                  <a:gd name="T22" fmla="*/ 1 w 16"/>
                  <a:gd name="T23" fmla="*/ 0 h 19"/>
                  <a:gd name="T24" fmla="*/ 1 w 16"/>
                  <a:gd name="T25" fmla="*/ 0 h 19"/>
                  <a:gd name="T26" fmla="*/ 1 w 16"/>
                  <a:gd name="T27" fmla="*/ 0 h 19"/>
                  <a:gd name="T28" fmla="*/ 1 w 16"/>
                  <a:gd name="T29" fmla="*/ 0 h 19"/>
                  <a:gd name="T30" fmla="*/ 1 w 16"/>
                  <a:gd name="T31" fmla="*/ 0 h 19"/>
                  <a:gd name="T32" fmla="*/ 1 w 16"/>
                  <a:gd name="T33" fmla="*/ 0 h 19"/>
                  <a:gd name="T34" fmla="*/ 1 w 16"/>
                  <a:gd name="T35" fmla="*/ 0 h 19"/>
                  <a:gd name="T36" fmla="*/ 1 w 16"/>
                  <a:gd name="T37" fmla="*/ 0 h 19"/>
                  <a:gd name="T38" fmla="*/ 0 w 16"/>
                  <a:gd name="T39" fmla="*/ 0 h 19"/>
                  <a:gd name="T40" fmla="*/ 0 w 16"/>
                  <a:gd name="T41" fmla="*/ 0 h 19"/>
                  <a:gd name="T42" fmla="*/ 0 w 16"/>
                  <a:gd name="T43" fmla="*/ 0 h 19"/>
                  <a:gd name="T44" fmla="*/ 0 w 16"/>
                  <a:gd name="T45" fmla="*/ 0 h 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"/>
                  <a:gd name="T70" fmla="*/ 0 h 19"/>
                  <a:gd name="T71" fmla="*/ 16 w 16"/>
                  <a:gd name="T72" fmla="*/ 19 h 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" h="19">
                    <a:moveTo>
                      <a:pt x="0" y="7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3" y="4"/>
                    </a:lnTo>
                    <a:lnTo>
                      <a:pt x="16" y="4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6" y="16"/>
                    </a:lnTo>
                    <a:lnTo>
                      <a:pt x="13" y="16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7" y="19"/>
                    </a:lnTo>
                    <a:lnTo>
                      <a:pt x="3" y="19"/>
                    </a:lnTo>
                    <a:lnTo>
                      <a:pt x="3" y="16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5" name="Freeform 17"/>
              <p:cNvSpPr>
                <a:spLocks/>
              </p:cNvSpPr>
              <p:nvPr/>
            </p:nvSpPr>
            <p:spPr bwMode="auto">
              <a:xfrm>
                <a:off x="3202" y="1448"/>
                <a:ext cx="51" cy="53"/>
              </a:xfrm>
              <a:custGeom>
                <a:avLst/>
                <a:gdLst>
                  <a:gd name="T0" fmla="*/ 0 w 104"/>
                  <a:gd name="T1" fmla="*/ 1 h 104"/>
                  <a:gd name="T2" fmla="*/ 0 w 104"/>
                  <a:gd name="T3" fmla="*/ 1 h 104"/>
                  <a:gd name="T4" fmla="*/ 0 w 104"/>
                  <a:gd name="T5" fmla="*/ 1 h 104"/>
                  <a:gd name="T6" fmla="*/ 0 w 104"/>
                  <a:gd name="T7" fmla="*/ 1 h 104"/>
                  <a:gd name="T8" fmla="*/ 0 w 104"/>
                  <a:gd name="T9" fmla="*/ 1 h 104"/>
                  <a:gd name="T10" fmla="*/ 0 w 104"/>
                  <a:gd name="T11" fmla="*/ 1 h 104"/>
                  <a:gd name="T12" fmla="*/ 0 w 104"/>
                  <a:gd name="T13" fmla="*/ 1 h 104"/>
                  <a:gd name="T14" fmla="*/ 0 w 104"/>
                  <a:gd name="T15" fmla="*/ 1 h 104"/>
                  <a:gd name="T16" fmla="*/ 0 w 104"/>
                  <a:gd name="T17" fmla="*/ 1 h 104"/>
                  <a:gd name="T18" fmla="*/ 0 w 104"/>
                  <a:gd name="T19" fmla="*/ 1 h 104"/>
                  <a:gd name="T20" fmla="*/ 0 w 104"/>
                  <a:gd name="T21" fmla="*/ 1 h 104"/>
                  <a:gd name="T22" fmla="*/ 0 w 104"/>
                  <a:gd name="T23" fmla="*/ 1 h 104"/>
                  <a:gd name="T24" fmla="*/ 0 w 104"/>
                  <a:gd name="T25" fmla="*/ 1 h 104"/>
                  <a:gd name="T26" fmla="*/ 0 w 104"/>
                  <a:gd name="T27" fmla="*/ 1 h 104"/>
                  <a:gd name="T28" fmla="*/ 0 w 104"/>
                  <a:gd name="T29" fmla="*/ 1 h 104"/>
                  <a:gd name="T30" fmla="*/ 0 w 104"/>
                  <a:gd name="T31" fmla="*/ 1 h 104"/>
                  <a:gd name="T32" fmla="*/ 0 w 104"/>
                  <a:gd name="T33" fmla="*/ 1 h 104"/>
                  <a:gd name="T34" fmla="*/ 0 w 104"/>
                  <a:gd name="T35" fmla="*/ 1 h 104"/>
                  <a:gd name="T36" fmla="*/ 0 w 104"/>
                  <a:gd name="T37" fmla="*/ 1 h 104"/>
                  <a:gd name="T38" fmla="*/ 0 w 104"/>
                  <a:gd name="T39" fmla="*/ 1 h 104"/>
                  <a:gd name="T40" fmla="*/ 0 w 104"/>
                  <a:gd name="T41" fmla="*/ 1 h 104"/>
                  <a:gd name="T42" fmla="*/ 0 w 104"/>
                  <a:gd name="T43" fmla="*/ 1 h 104"/>
                  <a:gd name="T44" fmla="*/ 0 w 104"/>
                  <a:gd name="T45" fmla="*/ 1 h 104"/>
                  <a:gd name="T46" fmla="*/ 0 w 104"/>
                  <a:gd name="T47" fmla="*/ 1 h 104"/>
                  <a:gd name="T48" fmla="*/ 0 w 104"/>
                  <a:gd name="T49" fmla="*/ 1 h 104"/>
                  <a:gd name="T50" fmla="*/ 0 w 104"/>
                  <a:gd name="T51" fmla="*/ 0 h 104"/>
                  <a:gd name="T52" fmla="*/ 0 w 104"/>
                  <a:gd name="T53" fmla="*/ 0 h 104"/>
                  <a:gd name="T54" fmla="*/ 0 w 104"/>
                  <a:gd name="T55" fmla="*/ 1 h 104"/>
                  <a:gd name="T56" fmla="*/ 0 w 104"/>
                  <a:gd name="T57" fmla="*/ 1 h 104"/>
                  <a:gd name="T58" fmla="*/ 0 w 104"/>
                  <a:gd name="T59" fmla="*/ 1 h 104"/>
                  <a:gd name="T60" fmla="*/ 0 w 104"/>
                  <a:gd name="T61" fmla="*/ 1 h 104"/>
                  <a:gd name="T62" fmla="*/ 0 w 104"/>
                  <a:gd name="T63" fmla="*/ 1 h 104"/>
                  <a:gd name="T64" fmla="*/ 0 w 104"/>
                  <a:gd name="T65" fmla="*/ 1 h 104"/>
                  <a:gd name="T66" fmla="*/ 0 w 104"/>
                  <a:gd name="T67" fmla="*/ 1 h 104"/>
                  <a:gd name="T68" fmla="*/ 0 w 104"/>
                  <a:gd name="T69" fmla="*/ 1 h 104"/>
                  <a:gd name="T70" fmla="*/ 0 w 104"/>
                  <a:gd name="T71" fmla="*/ 1 h 104"/>
                  <a:gd name="T72" fmla="*/ 0 w 104"/>
                  <a:gd name="T73" fmla="*/ 1 h 104"/>
                  <a:gd name="T74" fmla="*/ 0 w 104"/>
                  <a:gd name="T75" fmla="*/ 1 h 104"/>
                  <a:gd name="T76" fmla="*/ 0 w 104"/>
                  <a:gd name="T77" fmla="*/ 1 h 104"/>
                  <a:gd name="T78" fmla="*/ 0 w 104"/>
                  <a:gd name="T79" fmla="*/ 1 h 104"/>
                  <a:gd name="T80" fmla="*/ 0 w 104"/>
                  <a:gd name="T81" fmla="*/ 1 h 104"/>
                  <a:gd name="T82" fmla="*/ 0 w 104"/>
                  <a:gd name="T83" fmla="*/ 1 h 104"/>
                  <a:gd name="T84" fmla="*/ 0 w 104"/>
                  <a:gd name="T85" fmla="*/ 1 h 104"/>
                  <a:gd name="T86" fmla="*/ 0 w 104"/>
                  <a:gd name="T87" fmla="*/ 1 h 104"/>
                  <a:gd name="T88" fmla="*/ 0 w 104"/>
                  <a:gd name="T89" fmla="*/ 1 h 104"/>
                  <a:gd name="T90" fmla="*/ 0 w 104"/>
                  <a:gd name="T91" fmla="*/ 1 h 1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4"/>
                  <a:gd name="T139" fmla="*/ 0 h 104"/>
                  <a:gd name="T140" fmla="*/ 104 w 104"/>
                  <a:gd name="T141" fmla="*/ 104 h 1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4" h="104">
                    <a:moveTo>
                      <a:pt x="24" y="52"/>
                    </a:moveTo>
                    <a:lnTo>
                      <a:pt x="24" y="55"/>
                    </a:lnTo>
                    <a:lnTo>
                      <a:pt x="24" y="61"/>
                    </a:lnTo>
                    <a:lnTo>
                      <a:pt x="27" y="65"/>
                    </a:lnTo>
                    <a:lnTo>
                      <a:pt x="27" y="68"/>
                    </a:lnTo>
                    <a:lnTo>
                      <a:pt x="31" y="71"/>
                    </a:lnTo>
                    <a:lnTo>
                      <a:pt x="34" y="74"/>
                    </a:lnTo>
                    <a:lnTo>
                      <a:pt x="40" y="77"/>
                    </a:lnTo>
                    <a:lnTo>
                      <a:pt x="43" y="77"/>
                    </a:lnTo>
                    <a:lnTo>
                      <a:pt x="50" y="81"/>
                    </a:lnTo>
                    <a:lnTo>
                      <a:pt x="53" y="81"/>
                    </a:lnTo>
                    <a:lnTo>
                      <a:pt x="59" y="77"/>
                    </a:lnTo>
                    <a:lnTo>
                      <a:pt x="61" y="77"/>
                    </a:lnTo>
                    <a:lnTo>
                      <a:pt x="64" y="74"/>
                    </a:lnTo>
                    <a:lnTo>
                      <a:pt x="67" y="74"/>
                    </a:lnTo>
                    <a:lnTo>
                      <a:pt x="70" y="68"/>
                    </a:lnTo>
                    <a:lnTo>
                      <a:pt x="74" y="65"/>
                    </a:lnTo>
                    <a:lnTo>
                      <a:pt x="77" y="61"/>
                    </a:lnTo>
                    <a:lnTo>
                      <a:pt x="77" y="58"/>
                    </a:lnTo>
                    <a:lnTo>
                      <a:pt x="77" y="52"/>
                    </a:lnTo>
                    <a:lnTo>
                      <a:pt x="77" y="49"/>
                    </a:lnTo>
                    <a:lnTo>
                      <a:pt x="77" y="46"/>
                    </a:lnTo>
                    <a:lnTo>
                      <a:pt x="74" y="41"/>
                    </a:lnTo>
                    <a:lnTo>
                      <a:pt x="70" y="38"/>
                    </a:lnTo>
                    <a:lnTo>
                      <a:pt x="67" y="34"/>
                    </a:lnTo>
                    <a:lnTo>
                      <a:pt x="64" y="31"/>
                    </a:lnTo>
                    <a:lnTo>
                      <a:pt x="61" y="28"/>
                    </a:lnTo>
                    <a:lnTo>
                      <a:pt x="59" y="28"/>
                    </a:lnTo>
                    <a:lnTo>
                      <a:pt x="53" y="28"/>
                    </a:lnTo>
                    <a:lnTo>
                      <a:pt x="50" y="28"/>
                    </a:lnTo>
                    <a:lnTo>
                      <a:pt x="46" y="28"/>
                    </a:lnTo>
                    <a:lnTo>
                      <a:pt x="40" y="28"/>
                    </a:lnTo>
                    <a:lnTo>
                      <a:pt x="34" y="31"/>
                    </a:lnTo>
                    <a:lnTo>
                      <a:pt x="31" y="34"/>
                    </a:lnTo>
                    <a:lnTo>
                      <a:pt x="27" y="38"/>
                    </a:lnTo>
                    <a:lnTo>
                      <a:pt x="27" y="41"/>
                    </a:lnTo>
                    <a:lnTo>
                      <a:pt x="24" y="42"/>
                    </a:lnTo>
                    <a:lnTo>
                      <a:pt x="24" y="49"/>
                    </a:lnTo>
                    <a:lnTo>
                      <a:pt x="24" y="52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0" y="41"/>
                    </a:lnTo>
                    <a:lnTo>
                      <a:pt x="4" y="34"/>
                    </a:lnTo>
                    <a:lnTo>
                      <a:pt x="7" y="28"/>
                    </a:lnTo>
                    <a:lnTo>
                      <a:pt x="10" y="25"/>
                    </a:lnTo>
                    <a:lnTo>
                      <a:pt x="13" y="19"/>
                    </a:lnTo>
                    <a:lnTo>
                      <a:pt x="16" y="15"/>
                    </a:lnTo>
                    <a:lnTo>
                      <a:pt x="21" y="9"/>
                    </a:lnTo>
                    <a:lnTo>
                      <a:pt x="24" y="6"/>
                    </a:lnTo>
                    <a:lnTo>
                      <a:pt x="31" y="3"/>
                    </a:lnTo>
                    <a:lnTo>
                      <a:pt x="37" y="0"/>
                    </a:lnTo>
                    <a:lnTo>
                      <a:pt x="43" y="0"/>
                    </a:lnTo>
                    <a:lnTo>
                      <a:pt x="56" y="0"/>
                    </a:lnTo>
                    <a:lnTo>
                      <a:pt x="61" y="0"/>
                    </a:lnTo>
                    <a:lnTo>
                      <a:pt x="67" y="3"/>
                    </a:lnTo>
                    <a:lnTo>
                      <a:pt x="74" y="3"/>
                    </a:lnTo>
                    <a:lnTo>
                      <a:pt x="80" y="9"/>
                    </a:lnTo>
                    <a:lnTo>
                      <a:pt x="83" y="12"/>
                    </a:lnTo>
                    <a:lnTo>
                      <a:pt x="89" y="19"/>
                    </a:lnTo>
                    <a:lnTo>
                      <a:pt x="93" y="19"/>
                    </a:lnTo>
                    <a:lnTo>
                      <a:pt x="96" y="28"/>
                    </a:lnTo>
                    <a:lnTo>
                      <a:pt x="99" y="34"/>
                    </a:lnTo>
                    <a:lnTo>
                      <a:pt x="101" y="38"/>
                    </a:lnTo>
                    <a:lnTo>
                      <a:pt x="101" y="42"/>
                    </a:lnTo>
                    <a:lnTo>
                      <a:pt x="104" y="49"/>
                    </a:lnTo>
                    <a:lnTo>
                      <a:pt x="101" y="55"/>
                    </a:lnTo>
                    <a:lnTo>
                      <a:pt x="101" y="61"/>
                    </a:lnTo>
                    <a:lnTo>
                      <a:pt x="101" y="68"/>
                    </a:lnTo>
                    <a:lnTo>
                      <a:pt x="99" y="74"/>
                    </a:lnTo>
                    <a:lnTo>
                      <a:pt x="96" y="81"/>
                    </a:lnTo>
                    <a:lnTo>
                      <a:pt x="93" y="85"/>
                    </a:lnTo>
                    <a:lnTo>
                      <a:pt x="89" y="88"/>
                    </a:lnTo>
                    <a:lnTo>
                      <a:pt x="83" y="92"/>
                    </a:lnTo>
                    <a:lnTo>
                      <a:pt x="77" y="95"/>
                    </a:lnTo>
                    <a:lnTo>
                      <a:pt x="70" y="101"/>
                    </a:lnTo>
                    <a:lnTo>
                      <a:pt x="67" y="104"/>
                    </a:lnTo>
                    <a:lnTo>
                      <a:pt x="61" y="104"/>
                    </a:lnTo>
                    <a:lnTo>
                      <a:pt x="56" y="104"/>
                    </a:lnTo>
                    <a:lnTo>
                      <a:pt x="50" y="104"/>
                    </a:lnTo>
                    <a:lnTo>
                      <a:pt x="43" y="104"/>
                    </a:lnTo>
                    <a:lnTo>
                      <a:pt x="34" y="104"/>
                    </a:lnTo>
                    <a:lnTo>
                      <a:pt x="31" y="101"/>
                    </a:lnTo>
                    <a:lnTo>
                      <a:pt x="24" y="98"/>
                    </a:lnTo>
                    <a:lnTo>
                      <a:pt x="19" y="92"/>
                    </a:lnTo>
                    <a:lnTo>
                      <a:pt x="16" y="88"/>
                    </a:lnTo>
                    <a:lnTo>
                      <a:pt x="10" y="85"/>
                    </a:lnTo>
                    <a:lnTo>
                      <a:pt x="7" y="81"/>
                    </a:lnTo>
                    <a:lnTo>
                      <a:pt x="4" y="74"/>
                    </a:lnTo>
                    <a:lnTo>
                      <a:pt x="4" y="71"/>
                    </a:lnTo>
                    <a:lnTo>
                      <a:pt x="0" y="65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6" name="Freeform 18"/>
              <p:cNvSpPr>
                <a:spLocks/>
              </p:cNvSpPr>
              <p:nvPr/>
            </p:nvSpPr>
            <p:spPr bwMode="auto">
              <a:xfrm>
                <a:off x="2893" y="1463"/>
                <a:ext cx="27" cy="26"/>
              </a:xfrm>
              <a:custGeom>
                <a:avLst/>
                <a:gdLst>
                  <a:gd name="T0" fmla="*/ 1 w 54"/>
                  <a:gd name="T1" fmla="*/ 0 h 53"/>
                  <a:gd name="T2" fmla="*/ 1 w 54"/>
                  <a:gd name="T3" fmla="*/ 0 h 53"/>
                  <a:gd name="T4" fmla="*/ 1 w 54"/>
                  <a:gd name="T5" fmla="*/ 0 h 53"/>
                  <a:gd name="T6" fmla="*/ 1 w 54"/>
                  <a:gd name="T7" fmla="*/ 0 h 53"/>
                  <a:gd name="T8" fmla="*/ 1 w 54"/>
                  <a:gd name="T9" fmla="*/ 0 h 53"/>
                  <a:gd name="T10" fmla="*/ 1 w 54"/>
                  <a:gd name="T11" fmla="*/ 0 h 53"/>
                  <a:gd name="T12" fmla="*/ 1 w 54"/>
                  <a:gd name="T13" fmla="*/ 0 h 53"/>
                  <a:gd name="T14" fmla="*/ 1 w 54"/>
                  <a:gd name="T15" fmla="*/ 0 h 53"/>
                  <a:gd name="T16" fmla="*/ 1 w 54"/>
                  <a:gd name="T17" fmla="*/ 0 h 53"/>
                  <a:gd name="T18" fmla="*/ 1 w 54"/>
                  <a:gd name="T19" fmla="*/ 0 h 53"/>
                  <a:gd name="T20" fmla="*/ 1 w 54"/>
                  <a:gd name="T21" fmla="*/ 0 h 53"/>
                  <a:gd name="T22" fmla="*/ 1 w 54"/>
                  <a:gd name="T23" fmla="*/ 0 h 53"/>
                  <a:gd name="T24" fmla="*/ 1 w 54"/>
                  <a:gd name="T25" fmla="*/ 0 h 53"/>
                  <a:gd name="T26" fmla="*/ 1 w 54"/>
                  <a:gd name="T27" fmla="*/ 0 h 53"/>
                  <a:gd name="T28" fmla="*/ 1 w 54"/>
                  <a:gd name="T29" fmla="*/ 0 h 53"/>
                  <a:gd name="T30" fmla="*/ 1 w 54"/>
                  <a:gd name="T31" fmla="*/ 0 h 53"/>
                  <a:gd name="T32" fmla="*/ 1 w 54"/>
                  <a:gd name="T33" fmla="*/ 0 h 53"/>
                  <a:gd name="T34" fmla="*/ 1 w 54"/>
                  <a:gd name="T35" fmla="*/ 0 h 53"/>
                  <a:gd name="T36" fmla="*/ 1 w 54"/>
                  <a:gd name="T37" fmla="*/ 0 h 53"/>
                  <a:gd name="T38" fmla="*/ 1 w 54"/>
                  <a:gd name="T39" fmla="*/ 0 h 53"/>
                  <a:gd name="T40" fmla="*/ 0 w 54"/>
                  <a:gd name="T41" fmla="*/ 0 h 53"/>
                  <a:gd name="T42" fmla="*/ 0 w 54"/>
                  <a:gd name="T43" fmla="*/ 0 h 53"/>
                  <a:gd name="T44" fmla="*/ 0 w 54"/>
                  <a:gd name="T45" fmla="*/ 0 h 53"/>
                  <a:gd name="T46" fmla="*/ 0 w 54"/>
                  <a:gd name="T47" fmla="*/ 0 h 53"/>
                  <a:gd name="T48" fmla="*/ 0 w 54"/>
                  <a:gd name="T49" fmla="*/ 0 h 53"/>
                  <a:gd name="T50" fmla="*/ 1 w 54"/>
                  <a:gd name="T51" fmla="*/ 0 h 53"/>
                  <a:gd name="T52" fmla="*/ 1 w 54"/>
                  <a:gd name="T53" fmla="*/ 0 h 53"/>
                  <a:gd name="T54" fmla="*/ 1 w 54"/>
                  <a:gd name="T55" fmla="*/ 0 h 53"/>
                  <a:gd name="T56" fmla="*/ 1 w 54"/>
                  <a:gd name="T57" fmla="*/ 0 h 53"/>
                  <a:gd name="T58" fmla="*/ 1 w 54"/>
                  <a:gd name="T59" fmla="*/ 0 h 53"/>
                  <a:gd name="T60" fmla="*/ 1 w 54"/>
                  <a:gd name="T61" fmla="*/ 0 h 53"/>
                  <a:gd name="T62" fmla="*/ 1 w 54"/>
                  <a:gd name="T63" fmla="*/ 0 h 53"/>
                  <a:gd name="T64" fmla="*/ 1 w 54"/>
                  <a:gd name="T65" fmla="*/ 0 h 53"/>
                  <a:gd name="T66" fmla="*/ 1 w 54"/>
                  <a:gd name="T67" fmla="*/ 0 h 53"/>
                  <a:gd name="T68" fmla="*/ 1 w 54"/>
                  <a:gd name="T69" fmla="*/ 0 h 53"/>
                  <a:gd name="T70" fmla="*/ 1 w 54"/>
                  <a:gd name="T71" fmla="*/ 0 h 53"/>
                  <a:gd name="T72" fmla="*/ 1 w 54"/>
                  <a:gd name="T73" fmla="*/ 0 h 53"/>
                  <a:gd name="T74" fmla="*/ 1 w 54"/>
                  <a:gd name="T75" fmla="*/ 0 h 53"/>
                  <a:gd name="T76" fmla="*/ 1 w 54"/>
                  <a:gd name="T77" fmla="*/ 0 h 53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4"/>
                  <a:gd name="T118" fmla="*/ 0 h 53"/>
                  <a:gd name="T119" fmla="*/ 54 w 54"/>
                  <a:gd name="T120" fmla="*/ 53 h 53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4" h="53">
                    <a:moveTo>
                      <a:pt x="48" y="13"/>
                    </a:moveTo>
                    <a:lnTo>
                      <a:pt x="51" y="14"/>
                    </a:lnTo>
                    <a:lnTo>
                      <a:pt x="54" y="21"/>
                    </a:lnTo>
                    <a:lnTo>
                      <a:pt x="54" y="24"/>
                    </a:lnTo>
                    <a:lnTo>
                      <a:pt x="54" y="30"/>
                    </a:lnTo>
                    <a:lnTo>
                      <a:pt x="51" y="33"/>
                    </a:lnTo>
                    <a:lnTo>
                      <a:pt x="48" y="37"/>
                    </a:lnTo>
                    <a:lnTo>
                      <a:pt x="45" y="40"/>
                    </a:lnTo>
                    <a:lnTo>
                      <a:pt x="41" y="43"/>
                    </a:lnTo>
                    <a:lnTo>
                      <a:pt x="40" y="46"/>
                    </a:lnTo>
                    <a:lnTo>
                      <a:pt x="37" y="49"/>
                    </a:lnTo>
                    <a:lnTo>
                      <a:pt x="33" y="49"/>
                    </a:lnTo>
                    <a:lnTo>
                      <a:pt x="27" y="53"/>
                    </a:lnTo>
                    <a:lnTo>
                      <a:pt x="24" y="53"/>
                    </a:lnTo>
                    <a:lnTo>
                      <a:pt x="18" y="49"/>
                    </a:lnTo>
                    <a:lnTo>
                      <a:pt x="14" y="49"/>
                    </a:lnTo>
                    <a:lnTo>
                      <a:pt x="8" y="46"/>
                    </a:lnTo>
                    <a:lnTo>
                      <a:pt x="8" y="43"/>
                    </a:lnTo>
                    <a:lnTo>
                      <a:pt x="2" y="40"/>
                    </a:lnTo>
                    <a:lnTo>
                      <a:pt x="2" y="37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2" y="13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7" y="0"/>
                    </a:lnTo>
                    <a:lnTo>
                      <a:pt x="40" y="3"/>
                    </a:lnTo>
                    <a:lnTo>
                      <a:pt x="45" y="6"/>
                    </a:lnTo>
                    <a:lnTo>
                      <a:pt x="48" y="10"/>
                    </a:lnTo>
                    <a:lnTo>
                      <a:pt x="48" y="13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7" name="Freeform 19"/>
              <p:cNvSpPr>
                <a:spLocks/>
              </p:cNvSpPr>
              <p:nvPr/>
            </p:nvSpPr>
            <p:spPr bwMode="auto">
              <a:xfrm>
                <a:off x="2900" y="1470"/>
                <a:ext cx="11" cy="9"/>
              </a:xfrm>
              <a:custGeom>
                <a:avLst/>
                <a:gdLst>
                  <a:gd name="T0" fmla="*/ 0 w 23"/>
                  <a:gd name="T1" fmla="*/ 0 h 19"/>
                  <a:gd name="T2" fmla="*/ 0 w 23"/>
                  <a:gd name="T3" fmla="*/ 0 h 19"/>
                  <a:gd name="T4" fmla="*/ 0 w 23"/>
                  <a:gd name="T5" fmla="*/ 0 h 19"/>
                  <a:gd name="T6" fmla="*/ 0 w 23"/>
                  <a:gd name="T7" fmla="*/ 0 h 19"/>
                  <a:gd name="T8" fmla="*/ 0 w 23"/>
                  <a:gd name="T9" fmla="*/ 0 h 19"/>
                  <a:gd name="T10" fmla="*/ 0 w 23"/>
                  <a:gd name="T11" fmla="*/ 0 h 19"/>
                  <a:gd name="T12" fmla="*/ 0 w 23"/>
                  <a:gd name="T13" fmla="*/ 0 h 19"/>
                  <a:gd name="T14" fmla="*/ 0 w 23"/>
                  <a:gd name="T15" fmla="*/ 0 h 19"/>
                  <a:gd name="T16" fmla="*/ 0 w 23"/>
                  <a:gd name="T17" fmla="*/ 0 h 19"/>
                  <a:gd name="T18" fmla="*/ 0 w 23"/>
                  <a:gd name="T19" fmla="*/ 0 h 19"/>
                  <a:gd name="T20" fmla="*/ 0 w 23"/>
                  <a:gd name="T21" fmla="*/ 0 h 19"/>
                  <a:gd name="T22" fmla="*/ 0 w 23"/>
                  <a:gd name="T23" fmla="*/ 0 h 19"/>
                  <a:gd name="T24" fmla="*/ 0 w 23"/>
                  <a:gd name="T25" fmla="*/ 0 h 19"/>
                  <a:gd name="T26" fmla="*/ 0 w 23"/>
                  <a:gd name="T27" fmla="*/ 0 h 19"/>
                  <a:gd name="T28" fmla="*/ 0 w 23"/>
                  <a:gd name="T29" fmla="*/ 0 h 19"/>
                  <a:gd name="T30" fmla="*/ 0 w 23"/>
                  <a:gd name="T31" fmla="*/ 0 h 19"/>
                  <a:gd name="T32" fmla="*/ 0 w 23"/>
                  <a:gd name="T33" fmla="*/ 0 h 19"/>
                  <a:gd name="T34" fmla="*/ 0 w 23"/>
                  <a:gd name="T35" fmla="*/ 0 h 19"/>
                  <a:gd name="T36" fmla="*/ 0 w 23"/>
                  <a:gd name="T37" fmla="*/ 0 h 19"/>
                  <a:gd name="T38" fmla="*/ 0 w 23"/>
                  <a:gd name="T39" fmla="*/ 0 h 19"/>
                  <a:gd name="T40" fmla="*/ 0 w 23"/>
                  <a:gd name="T41" fmla="*/ 0 h 19"/>
                  <a:gd name="T42" fmla="*/ 0 w 23"/>
                  <a:gd name="T43" fmla="*/ 0 h 19"/>
                  <a:gd name="T44" fmla="*/ 0 w 23"/>
                  <a:gd name="T45" fmla="*/ 0 h 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3"/>
                  <a:gd name="T70" fmla="*/ 0 h 19"/>
                  <a:gd name="T71" fmla="*/ 23 w 23"/>
                  <a:gd name="T72" fmla="*/ 19 h 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3" h="19">
                    <a:moveTo>
                      <a:pt x="0" y="7"/>
                    </a:moveTo>
                    <a:lnTo>
                      <a:pt x="4" y="4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9" y="4"/>
                    </a:lnTo>
                    <a:lnTo>
                      <a:pt x="23" y="7"/>
                    </a:lnTo>
                    <a:lnTo>
                      <a:pt x="23" y="10"/>
                    </a:lnTo>
                    <a:lnTo>
                      <a:pt x="23" y="13"/>
                    </a:lnTo>
                    <a:lnTo>
                      <a:pt x="19" y="16"/>
                    </a:lnTo>
                    <a:lnTo>
                      <a:pt x="16" y="19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4" y="16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8" name="Freeform 20"/>
              <p:cNvSpPr>
                <a:spLocks/>
              </p:cNvSpPr>
              <p:nvPr/>
            </p:nvSpPr>
            <p:spPr bwMode="auto">
              <a:xfrm>
                <a:off x="2879" y="1448"/>
                <a:ext cx="54" cy="53"/>
              </a:xfrm>
              <a:custGeom>
                <a:avLst/>
                <a:gdLst>
                  <a:gd name="T0" fmla="*/ 0 w 109"/>
                  <a:gd name="T1" fmla="*/ 1 h 104"/>
                  <a:gd name="T2" fmla="*/ 0 w 109"/>
                  <a:gd name="T3" fmla="*/ 1 h 104"/>
                  <a:gd name="T4" fmla="*/ 0 w 109"/>
                  <a:gd name="T5" fmla="*/ 1 h 104"/>
                  <a:gd name="T6" fmla="*/ 0 w 109"/>
                  <a:gd name="T7" fmla="*/ 1 h 104"/>
                  <a:gd name="T8" fmla="*/ 0 w 109"/>
                  <a:gd name="T9" fmla="*/ 1 h 104"/>
                  <a:gd name="T10" fmla="*/ 0 w 109"/>
                  <a:gd name="T11" fmla="*/ 1 h 104"/>
                  <a:gd name="T12" fmla="*/ 0 w 109"/>
                  <a:gd name="T13" fmla="*/ 1 h 104"/>
                  <a:gd name="T14" fmla="*/ 0 w 109"/>
                  <a:gd name="T15" fmla="*/ 1 h 104"/>
                  <a:gd name="T16" fmla="*/ 0 w 109"/>
                  <a:gd name="T17" fmla="*/ 1 h 104"/>
                  <a:gd name="T18" fmla="*/ 0 w 109"/>
                  <a:gd name="T19" fmla="*/ 1 h 104"/>
                  <a:gd name="T20" fmla="*/ 0 w 109"/>
                  <a:gd name="T21" fmla="*/ 1 h 104"/>
                  <a:gd name="T22" fmla="*/ 0 w 109"/>
                  <a:gd name="T23" fmla="*/ 1 h 104"/>
                  <a:gd name="T24" fmla="*/ 0 w 109"/>
                  <a:gd name="T25" fmla="*/ 1 h 104"/>
                  <a:gd name="T26" fmla="*/ 0 w 109"/>
                  <a:gd name="T27" fmla="*/ 1 h 104"/>
                  <a:gd name="T28" fmla="*/ 0 w 109"/>
                  <a:gd name="T29" fmla="*/ 1 h 104"/>
                  <a:gd name="T30" fmla="*/ 0 w 109"/>
                  <a:gd name="T31" fmla="*/ 1 h 104"/>
                  <a:gd name="T32" fmla="*/ 0 w 109"/>
                  <a:gd name="T33" fmla="*/ 1 h 104"/>
                  <a:gd name="T34" fmla="*/ 0 w 109"/>
                  <a:gd name="T35" fmla="*/ 1 h 104"/>
                  <a:gd name="T36" fmla="*/ 0 w 109"/>
                  <a:gd name="T37" fmla="*/ 1 h 104"/>
                  <a:gd name="T38" fmla="*/ 0 w 109"/>
                  <a:gd name="T39" fmla="*/ 1 h 104"/>
                  <a:gd name="T40" fmla="*/ 0 w 109"/>
                  <a:gd name="T41" fmla="*/ 1 h 104"/>
                  <a:gd name="T42" fmla="*/ 0 w 109"/>
                  <a:gd name="T43" fmla="*/ 1 h 104"/>
                  <a:gd name="T44" fmla="*/ 0 w 109"/>
                  <a:gd name="T45" fmla="*/ 1 h 104"/>
                  <a:gd name="T46" fmla="*/ 0 w 109"/>
                  <a:gd name="T47" fmla="*/ 1 h 104"/>
                  <a:gd name="T48" fmla="*/ 0 w 109"/>
                  <a:gd name="T49" fmla="*/ 1 h 104"/>
                  <a:gd name="T50" fmla="*/ 0 w 109"/>
                  <a:gd name="T51" fmla="*/ 0 h 104"/>
                  <a:gd name="T52" fmla="*/ 0 w 109"/>
                  <a:gd name="T53" fmla="*/ 0 h 104"/>
                  <a:gd name="T54" fmla="*/ 0 w 109"/>
                  <a:gd name="T55" fmla="*/ 1 h 104"/>
                  <a:gd name="T56" fmla="*/ 0 w 109"/>
                  <a:gd name="T57" fmla="*/ 1 h 104"/>
                  <a:gd name="T58" fmla="*/ 0 w 109"/>
                  <a:gd name="T59" fmla="*/ 1 h 104"/>
                  <a:gd name="T60" fmla="*/ 0 w 109"/>
                  <a:gd name="T61" fmla="*/ 1 h 104"/>
                  <a:gd name="T62" fmla="*/ 0 w 109"/>
                  <a:gd name="T63" fmla="*/ 1 h 104"/>
                  <a:gd name="T64" fmla="*/ 0 w 109"/>
                  <a:gd name="T65" fmla="*/ 1 h 104"/>
                  <a:gd name="T66" fmla="*/ 0 w 109"/>
                  <a:gd name="T67" fmla="*/ 1 h 104"/>
                  <a:gd name="T68" fmla="*/ 0 w 109"/>
                  <a:gd name="T69" fmla="*/ 1 h 104"/>
                  <a:gd name="T70" fmla="*/ 0 w 109"/>
                  <a:gd name="T71" fmla="*/ 1 h 104"/>
                  <a:gd name="T72" fmla="*/ 0 w 109"/>
                  <a:gd name="T73" fmla="*/ 1 h 104"/>
                  <a:gd name="T74" fmla="*/ 0 w 109"/>
                  <a:gd name="T75" fmla="*/ 1 h 104"/>
                  <a:gd name="T76" fmla="*/ 0 w 109"/>
                  <a:gd name="T77" fmla="*/ 1 h 104"/>
                  <a:gd name="T78" fmla="*/ 0 w 109"/>
                  <a:gd name="T79" fmla="*/ 1 h 104"/>
                  <a:gd name="T80" fmla="*/ 0 w 109"/>
                  <a:gd name="T81" fmla="*/ 1 h 104"/>
                  <a:gd name="T82" fmla="*/ 0 w 109"/>
                  <a:gd name="T83" fmla="*/ 1 h 104"/>
                  <a:gd name="T84" fmla="*/ 0 w 109"/>
                  <a:gd name="T85" fmla="*/ 1 h 104"/>
                  <a:gd name="T86" fmla="*/ 0 w 109"/>
                  <a:gd name="T87" fmla="*/ 1 h 104"/>
                  <a:gd name="T88" fmla="*/ 0 w 109"/>
                  <a:gd name="T89" fmla="*/ 1 h 104"/>
                  <a:gd name="T90" fmla="*/ 0 w 109"/>
                  <a:gd name="T91" fmla="*/ 1 h 1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9"/>
                  <a:gd name="T139" fmla="*/ 0 h 104"/>
                  <a:gd name="T140" fmla="*/ 109 w 109"/>
                  <a:gd name="T141" fmla="*/ 104 h 1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9" h="104">
                    <a:moveTo>
                      <a:pt x="29" y="52"/>
                    </a:moveTo>
                    <a:lnTo>
                      <a:pt x="29" y="55"/>
                    </a:lnTo>
                    <a:lnTo>
                      <a:pt x="29" y="61"/>
                    </a:lnTo>
                    <a:lnTo>
                      <a:pt x="31" y="65"/>
                    </a:lnTo>
                    <a:lnTo>
                      <a:pt x="31" y="68"/>
                    </a:lnTo>
                    <a:lnTo>
                      <a:pt x="34" y="71"/>
                    </a:lnTo>
                    <a:lnTo>
                      <a:pt x="37" y="74"/>
                    </a:lnTo>
                    <a:lnTo>
                      <a:pt x="43" y="77"/>
                    </a:lnTo>
                    <a:lnTo>
                      <a:pt x="47" y="77"/>
                    </a:lnTo>
                    <a:lnTo>
                      <a:pt x="50" y="81"/>
                    </a:lnTo>
                    <a:lnTo>
                      <a:pt x="56" y="81"/>
                    </a:lnTo>
                    <a:lnTo>
                      <a:pt x="62" y="77"/>
                    </a:lnTo>
                    <a:lnTo>
                      <a:pt x="66" y="77"/>
                    </a:lnTo>
                    <a:lnTo>
                      <a:pt x="69" y="74"/>
                    </a:lnTo>
                    <a:lnTo>
                      <a:pt x="70" y="74"/>
                    </a:lnTo>
                    <a:lnTo>
                      <a:pt x="74" y="68"/>
                    </a:lnTo>
                    <a:lnTo>
                      <a:pt x="77" y="65"/>
                    </a:lnTo>
                    <a:lnTo>
                      <a:pt x="80" y="61"/>
                    </a:lnTo>
                    <a:lnTo>
                      <a:pt x="80" y="58"/>
                    </a:lnTo>
                    <a:lnTo>
                      <a:pt x="80" y="52"/>
                    </a:lnTo>
                    <a:lnTo>
                      <a:pt x="80" y="49"/>
                    </a:lnTo>
                    <a:lnTo>
                      <a:pt x="80" y="46"/>
                    </a:lnTo>
                    <a:lnTo>
                      <a:pt x="77" y="41"/>
                    </a:lnTo>
                    <a:lnTo>
                      <a:pt x="74" y="38"/>
                    </a:lnTo>
                    <a:lnTo>
                      <a:pt x="70" y="34"/>
                    </a:lnTo>
                    <a:lnTo>
                      <a:pt x="69" y="31"/>
                    </a:lnTo>
                    <a:lnTo>
                      <a:pt x="66" y="28"/>
                    </a:lnTo>
                    <a:lnTo>
                      <a:pt x="62" y="28"/>
                    </a:lnTo>
                    <a:lnTo>
                      <a:pt x="59" y="28"/>
                    </a:lnTo>
                    <a:lnTo>
                      <a:pt x="53" y="28"/>
                    </a:lnTo>
                    <a:lnTo>
                      <a:pt x="47" y="28"/>
                    </a:lnTo>
                    <a:lnTo>
                      <a:pt x="43" y="28"/>
                    </a:lnTo>
                    <a:lnTo>
                      <a:pt x="40" y="31"/>
                    </a:lnTo>
                    <a:lnTo>
                      <a:pt x="37" y="34"/>
                    </a:lnTo>
                    <a:lnTo>
                      <a:pt x="34" y="38"/>
                    </a:lnTo>
                    <a:lnTo>
                      <a:pt x="31" y="41"/>
                    </a:lnTo>
                    <a:lnTo>
                      <a:pt x="29" y="42"/>
                    </a:lnTo>
                    <a:lnTo>
                      <a:pt x="29" y="49"/>
                    </a:lnTo>
                    <a:lnTo>
                      <a:pt x="29" y="52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4" y="41"/>
                    </a:lnTo>
                    <a:lnTo>
                      <a:pt x="4" y="34"/>
                    </a:lnTo>
                    <a:lnTo>
                      <a:pt x="10" y="28"/>
                    </a:lnTo>
                    <a:lnTo>
                      <a:pt x="13" y="25"/>
                    </a:lnTo>
                    <a:lnTo>
                      <a:pt x="16" y="19"/>
                    </a:lnTo>
                    <a:lnTo>
                      <a:pt x="19" y="15"/>
                    </a:lnTo>
                    <a:lnTo>
                      <a:pt x="26" y="9"/>
                    </a:lnTo>
                    <a:lnTo>
                      <a:pt x="29" y="6"/>
                    </a:lnTo>
                    <a:lnTo>
                      <a:pt x="34" y="3"/>
                    </a:lnTo>
                    <a:lnTo>
                      <a:pt x="40" y="0"/>
                    </a:lnTo>
                    <a:lnTo>
                      <a:pt x="47" y="0"/>
                    </a:lnTo>
                    <a:lnTo>
                      <a:pt x="59" y="0"/>
                    </a:lnTo>
                    <a:lnTo>
                      <a:pt x="66" y="0"/>
                    </a:lnTo>
                    <a:lnTo>
                      <a:pt x="70" y="3"/>
                    </a:lnTo>
                    <a:lnTo>
                      <a:pt x="77" y="3"/>
                    </a:lnTo>
                    <a:lnTo>
                      <a:pt x="83" y="9"/>
                    </a:lnTo>
                    <a:lnTo>
                      <a:pt x="86" y="12"/>
                    </a:lnTo>
                    <a:lnTo>
                      <a:pt x="93" y="19"/>
                    </a:lnTo>
                    <a:lnTo>
                      <a:pt x="96" y="19"/>
                    </a:lnTo>
                    <a:lnTo>
                      <a:pt x="99" y="28"/>
                    </a:lnTo>
                    <a:lnTo>
                      <a:pt x="102" y="34"/>
                    </a:lnTo>
                    <a:lnTo>
                      <a:pt x="105" y="38"/>
                    </a:lnTo>
                    <a:lnTo>
                      <a:pt x="105" y="42"/>
                    </a:lnTo>
                    <a:lnTo>
                      <a:pt x="109" y="49"/>
                    </a:lnTo>
                    <a:lnTo>
                      <a:pt x="109" y="55"/>
                    </a:lnTo>
                    <a:lnTo>
                      <a:pt x="105" y="61"/>
                    </a:lnTo>
                    <a:lnTo>
                      <a:pt x="105" y="68"/>
                    </a:lnTo>
                    <a:lnTo>
                      <a:pt x="102" y="74"/>
                    </a:lnTo>
                    <a:lnTo>
                      <a:pt x="99" y="81"/>
                    </a:lnTo>
                    <a:lnTo>
                      <a:pt x="96" y="85"/>
                    </a:lnTo>
                    <a:lnTo>
                      <a:pt x="90" y="88"/>
                    </a:lnTo>
                    <a:lnTo>
                      <a:pt x="86" y="92"/>
                    </a:lnTo>
                    <a:lnTo>
                      <a:pt x="80" y="95"/>
                    </a:lnTo>
                    <a:lnTo>
                      <a:pt x="77" y="101"/>
                    </a:lnTo>
                    <a:lnTo>
                      <a:pt x="70" y="104"/>
                    </a:lnTo>
                    <a:lnTo>
                      <a:pt x="66" y="104"/>
                    </a:lnTo>
                    <a:lnTo>
                      <a:pt x="59" y="104"/>
                    </a:lnTo>
                    <a:lnTo>
                      <a:pt x="50" y="104"/>
                    </a:lnTo>
                    <a:lnTo>
                      <a:pt x="47" y="104"/>
                    </a:lnTo>
                    <a:lnTo>
                      <a:pt x="40" y="104"/>
                    </a:lnTo>
                    <a:lnTo>
                      <a:pt x="34" y="101"/>
                    </a:lnTo>
                    <a:lnTo>
                      <a:pt x="29" y="98"/>
                    </a:lnTo>
                    <a:lnTo>
                      <a:pt x="23" y="92"/>
                    </a:lnTo>
                    <a:lnTo>
                      <a:pt x="19" y="88"/>
                    </a:lnTo>
                    <a:lnTo>
                      <a:pt x="16" y="85"/>
                    </a:lnTo>
                    <a:lnTo>
                      <a:pt x="13" y="81"/>
                    </a:lnTo>
                    <a:lnTo>
                      <a:pt x="7" y="74"/>
                    </a:lnTo>
                    <a:lnTo>
                      <a:pt x="4" y="71"/>
                    </a:lnTo>
                    <a:lnTo>
                      <a:pt x="4" y="65"/>
                    </a:lnTo>
                    <a:lnTo>
                      <a:pt x="0" y="58"/>
                    </a:lnTo>
                    <a:lnTo>
                      <a:pt x="0" y="52"/>
                    </a:lnTo>
                    <a:lnTo>
                      <a:pt x="29" y="52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89" name="Freeform 21"/>
              <p:cNvSpPr>
                <a:spLocks/>
              </p:cNvSpPr>
              <p:nvPr/>
            </p:nvSpPr>
            <p:spPr bwMode="auto">
              <a:xfrm>
                <a:off x="2951" y="1463"/>
                <a:ext cx="26" cy="27"/>
              </a:xfrm>
              <a:custGeom>
                <a:avLst/>
                <a:gdLst>
                  <a:gd name="T0" fmla="*/ 1 w 51"/>
                  <a:gd name="T1" fmla="*/ 0 h 56"/>
                  <a:gd name="T2" fmla="*/ 1 w 51"/>
                  <a:gd name="T3" fmla="*/ 0 h 56"/>
                  <a:gd name="T4" fmla="*/ 1 w 51"/>
                  <a:gd name="T5" fmla="*/ 0 h 56"/>
                  <a:gd name="T6" fmla="*/ 1 w 51"/>
                  <a:gd name="T7" fmla="*/ 0 h 56"/>
                  <a:gd name="T8" fmla="*/ 1 w 51"/>
                  <a:gd name="T9" fmla="*/ 0 h 56"/>
                  <a:gd name="T10" fmla="*/ 1 w 51"/>
                  <a:gd name="T11" fmla="*/ 0 h 56"/>
                  <a:gd name="T12" fmla="*/ 1 w 51"/>
                  <a:gd name="T13" fmla="*/ 0 h 56"/>
                  <a:gd name="T14" fmla="*/ 1 w 51"/>
                  <a:gd name="T15" fmla="*/ 0 h 56"/>
                  <a:gd name="T16" fmla="*/ 1 w 51"/>
                  <a:gd name="T17" fmla="*/ 0 h 56"/>
                  <a:gd name="T18" fmla="*/ 1 w 51"/>
                  <a:gd name="T19" fmla="*/ 0 h 56"/>
                  <a:gd name="T20" fmla="*/ 1 w 51"/>
                  <a:gd name="T21" fmla="*/ 0 h 56"/>
                  <a:gd name="T22" fmla="*/ 1 w 51"/>
                  <a:gd name="T23" fmla="*/ 0 h 56"/>
                  <a:gd name="T24" fmla="*/ 1 w 51"/>
                  <a:gd name="T25" fmla="*/ 0 h 56"/>
                  <a:gd name="T26" fmla="*/ 1 w 51"/>
                  <a:gd name="T27" fmla="*/ 0 h 56"/>
                  <a:gd name="T28" fmla="*/ 1 w 51"/>
                  <a:gd name="T29" fmla="*/ 0 h 56"/>
                  <a:gd name="T30" fmla="*/ 1 w 51"/>
                  <a:gd name="T31" fmla="*/ 0 h 56"/>
                  <a:gd name="T32" fmla="*/ 1 w 51"/>
                  <a:gd name="T33" fmla="*/ 0 h 56"/>
                  <a:gd name="T34" fmla="*/ 1 w 51"/>
                  <a:gd name="T35" fmla="*/ 0 h 56"/>
                  <a:gd name="T36" fmla="*/ 1 w 51"/>
                  <a:gd name="T37" fmla="*/ 0 h 56"/>
                  <a:gd name="T38" fmla="*/ 1 w 51"/>
                  <a:gd name="T39" fmla="*/ 0 h 56"/>
                  <a:gd name="T40" fmla="*/ 0 w 51"/>
                  <a:gd name="T41" fmla="*/ 0 h 56"/>
                  <a:gd name="T42" fmla="*/ 0 w 51"/>
                  <a:gd name="T43" fmla="*/ 0 h 56"/>
                  <a:gd name="T44" fmla="*/ 0 w 51"/>
                  <a:gd name="T45" fmla="*/ 0 h 56"/>
                  <a:gd name="T46" fmla="*/ 0 w 51"/>
                  <a:gd name="T47" fmla="*/ 0 h 56"/>
                  <a:gd name="T48" fmla="*/ 0 w 51"/>
                  <a:gd name="T49" fmla="*/ 0 h 56"/>
                  <a:gd name="T50" fmla="*/ 1 w 51"/>
                  <a:gd name="T51" fmla="*/ 0 h 56"/>
                  <a:gd name="T52" fmla="*/ 1 w 51"/>
                  <a:gd name="T53" fmla="*/ 0 h 56"/>
                  <a:gd name="T54" fmla="*/ 1 w 51"/>
                  <a:gd name="T55" fmla="*/ 0 h 56"/>
                  <a:gd name="T56" fmla="*/ 1 w 51"/>
                  <a:gd name="T57" fmla="*/ 0 h 56"/>
                  <a:gd name="T58" fmla="*/ 1 w 51"/>
                  <a:gd name="T59" fmla="*/ 0 h 56"/>
                  <a:gd name="T60" fmla="*/ 1 w 51"/>
                  <a:gd name="T61" fmla="*/ 0 h 56"/>
                  <a:gd name="T62" fmla="*/ 1 w 51"/>
                  <a:gd name="T63" fmla="*/ 0 h 56"/>
                  <a:gd name="T64" fmla="*/ 1 w 51"/>
                  <a:gd name="T65" fmla="*/ 0 h 56"/>
                  <a:gd name="T66" fmla="*/ 1 w 51"/>
                  <a:gd name="T67" fmla="*/ 0 h 56"/>
                  <a:gd name="T68" fmla="*/ 1 w 51"/>
                  <a:gd name="T69" fmla="*/ 0 h 56"/>
                  <a:gd name="T70" fmla="*/ 1 w 51"/>
                  <a:gd name="T71" fmla="*/ 0 h 56"/>
                  <a:gd name="T72" fmla="*/ 1 w 51"/>
                  <a:gd name="T73" fmla="*/ 0 h 56"/>
                  <a:gd name="T74" fmla="*/ 1 w 51"/>
                  <a:gd name="T75" fmla="*/ 0 h 56"/>
                  <a:gd name="T76" fmla="*/ 1 w 51"/>
                  <a:gd name="T77" fmla="*/ 0 h 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1"/>
                  <a:gd name="T118" fmla="*/ 0 h 56"/>
                  <a:gd name="T119" fmla="*/ 51 w 51"/>
                  <a:gd name="T120" fmla="*/ 56 h 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1" h="56">
                    <a:moveTo>
                      <a:pt x="48" y="14"/>
                    </a:moveTo>
                    <a:lnTo>
                      <a:pt x="51" y="18"/>
                    </a:lnTo>
                    <a:lnTo>
                      <a:pt x="51" y="21"/>
                    </a:lnTo>
                    <a:lnTo>
                      <a:pt x="51" y="27"/>
                    </a:lnTo>
                    <a:lnTo>
                      <a:pt x="51" y="30"/>
                    </a:lnTo>
                    <a:lnTo>
                      <a:pt x="51" y="33"/>
                    </a:lnTo>
                    <a:lnTo>
                      <a:pt x="48" y="40"/>
                    </a:lnTo>
                    <a:lnTo>
                      <a:pt x="45" y="43"/>
                    </a:lnTo>
                    <a:lnTo>
                      <a:pt x="43" y="46"/>
                    </a:lnTo>
                    <a:lnTo>
                      <a:pt x="40" y="49"/>
                    </a:lnTo>
                    <a:lnTo>
                      <a:pt x="37" y="49"/>
                    </a:lnTo>
                    <a:lnTo>
                      <a:pt x="34" y="53"/>
                    </a:lnTo>
                    <a:lnTo>
                      <a:pt x="27" y="56"/>
                    </a:lnTo>
                    <a:lnTo>
                      <a:pt x="24" y="56"/>
                    </a:lnTo>
                    <a:lnTo>
                      <a:pt x="18" y="53"/>
                    </a:lnTo>
                    <a:lnTo>
                      <a:pt x="15" y="49"/>
                    </a:lnTo>
                    <a:lnTo>
                      <a:pt x="8" y="49"/>
                    </a:lnTo>
                    <a:lnTo>
                      <a:pt x="5" y="46"/>
                    </a:lnTo>
                    <a:lnTo>
                      <a:pt x="3" y="43"/>
                    </a:lnTo>
                    <a:lnTo>
                      <a:pt x="3" y="37"/>
                    </a:lnTo>
                    <a:lnTo>
                      <a:pt x="0" y="33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8" y="6"/>
                    </a:lnTo>
                    <a:lnTo>
                      <a:pt x="11" y="3"/>
                    </a:lnTo>
                    <a:lnTo>
                      <a:pt x="15" y="3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0" y="0"/>
                    </a:lnTo>
                    <a:lnTo>
                      <a:pt x="34" y="0"/>
                    </a:lnTo>
                    <a:lnTo>
                      <a:pt x="37" y="3"/>
                    </a:lnTo>
                    <a:lnTo>
                      <a:pt x="40" y="3"/>
                    </a:lnTo>
                    <a:lnTo>
                      <a:pt x="45" y="6"/>
                    </a:lnTo>
                    <a:lnTo>
                      <a:pt x="48" y="10"/>
                    </a:lnTo>
                    <a:lnTo>
                      <a:pt x="48" y="14"/>
                    </a:lnTo>
                    <a:close/>
                  </a:path>
                </a:pathLst>
              </a:custGeom>
              <a:solidFill>
                <a:srgbClr val="FFFF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0" name="Freeform 22"/>
              <p:cNvSpPr>
                <a:spLocks/>
              </p:cNvSpPr>
              <p:nvPr/>
            </p:nvSpPr>
            <p:spPr bwMode="auto">
              <a:xfrm>
                <a:off x="2958" y="1471"/>
                <a:ext cx="11" cy="10"/>
              </a:xfrm>
              <a:custGeom>
                <a:avLst/>
                <a:gdLst>
                  <a:gd name="T0" fmla="*/ 0 w 22"/>
                  <a:gd name="T1" fmla="*/ 1 h 19"/>
                  <a:gd name="T2" fmla="*/ 1 w 22"/>
                  <a:gd name="T3" fmla="*/ 1 h 19"/>
                  <a:gd name="T4" fmla="*/ 1 w 22"/>
                  <a:gd name="T5" fmla="*/ 0 h 19"/>
                  <a:gd name="T6" fmla="*/ 1 w 22"/>
                  <a:gd name="T7" fmla="*/ 0 h 19"/>
                  <a:gd name="T8" fmla="*/ 1 w 22"/>
                  <a:gd name="T9" fmla="*/ 0 h 19"/>
                  <a:gd name="T10" fmla="*/ 1 w 22"/>
                  <a:gd name="T11" fmla="*/ 0 h 19"/>
                  <a:gd name="T12" fmla="*/ 1 w 22"/>
                  <a:gd name="T13" fmla="*/ 0 h 19"/>
                  <a:gd name="T14" fmla="*/ 1 w 22"/>
                  <a:gd name="T15" fmla="*/ 0 h 19"/>
                  <a:gd name="T16" fmla="*/ 1 w 22"/>
                  <a:gd name="T17" fmla="*/ 1 h 19"/>
                  <a:gd name="T18" fmla="*/ 1 w 22"/>
                  <a:gd name="T19" fmla="*/ 1 h 19"/>
                  <a:gd name="T20" fmla="*/ 1 w 22"/>
                  <a:gd name="T21" fmla="*/ 1 h 19"/>
                  <a:gd name="T22" fmla="*/ 1 w 22"/>
                  <a:gd name="T23" fmla="*/ 1 h 19"/>
                  <a:gd name="T24" fmla="*/ 1 w 22"/>
                  <a:gd name="T25" fmla="*/ 1 h 19"/>
                  <a:gd name="T26" fmla="*/ 1 w 22"/>
                  <a:gd name="T27" fmla="*/ 1 h 19"/>
                  <a:gd name="T28" fmla="*/ 1 w 22"/>
                  <a:gd name="T29" fmla="*/ 1 h 19"/>
                  <a:gd name="T30" fmla="*/ 1 w 22"/>
                  <a:gd name="T31" fmla="*/ 1 h 19"/>
                  <a:gd name="T32" fmla="*/ 1 w 22"/>
                  <a:gd name="T33" fmla="*/ 1 h 19"/>
                  <a:gd name="T34" fmla="*/ 1 w 22"/>
                  <a:gd name="T35" fmla="*/ 1 h 19"/>
                  <a:gd name="T36" fmla="*/ 1 w 22"/>
                  <a:gd name="T37" fmla="*/ 1 h 19"/>
                  <a:gd name="T38" fmla="*/ 1 w 22"/>
                  <a:gd name="T39" fmla="*/ 1 h 19"/>
                  <a:gd name="T40" fmla="*/ 0 w 22"/>
                  <a:gd name="T41" fmla="*/ 1 h 19"/>
                  <a:gd name="T42" fmla="*/ 0 w 22"/>
                  <a:gd name="T43" fmla="*/ 1 h 19"/>
                  <a:gd name="T44" fmla="*/ 0 w 22"/>
                  <a:gd name="T45" fmla="*/ 1 h 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2"/>
                  <a:gd name="T70" fmla="*/ 0 h 19"/>
                  <a:gd name="T71" fmla="*/ 22 w 22"/>
                  <a:gd name="T72" fmla="*/ 19 h 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2" h="19">
                    <a:moveTo>
                      <a:pt x="0" y="6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19" y="3"/>
                    </a:lnTo>
                    <a:lnTo>
                      <a:pt x="22" y="6"/>
                    </a:lnTo>
                    <a:lnTo>
                      <a:pt x="22" y="9"/>
                    </a:lnTo>
                    <a:lnTo>
                      <a:pt x="19" y="12"/>
                    </a:lnTo>
                    <a:lnTo>
                      <a:pt x="19" y="15"/>
                    </a:lnTo>
                    <a:lnTo>
                      <a:pt x="15" y="15"/>
                    </a:lnTo>
                    <a:lnTo>
                      <a:pt x="12" y="15"/>
                    </a:lnTo>
                    <a:lnTo>
                      <a:pt x="9" y="19"/>
                    </a:lnTo>
                    <a:lnTo>
                      <a:pt x="9" y="15"/>
                    </a:lnTo>
                    <a:lnTo>
                      <a:pt x="3" y="15"/>
                    </a:lnTo>
                    <a:lnTo>
                      <a:pt x="3" y="12"/>
                    </a:lnTo>
                    <a:lnTo>
                      <a:pt x="0" y="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1" name="Freeform 23"/>
              <p:cNvSpPr>
                <a:spLocks/>
              </p:cNvSpPr>
              <p:nvPr/>
            </p:nvSpPr>
            <p:spPr bwMode="auto">
              <a:xfrm>
                <a:off x="2937" y="1448"/>
                <a:ext cx="54" cy="54"/>
              </a:xfrm>
              <a:custGeom>
                <a:avLst/>
                <a:gdLst>
                  <a:gd name="T0" fmla="*/ 1 w 108"/>
                  <a:gd name="T1" fmla="*/ 1 h 108"/>
                  <a:gd name="T2" fmla="*/ 1 w 108"/>
                  <a:gd name="T3" fmla="*/ 1 h 108"/>
                  <a:gd name="T4" fmla="*/ 1 w 108"/>
                  <a:gd name="T5" fmla="*/ 1 h 108"/>
                  <a:gd name="T6" fmla="*/ 1 w 108"/>
                  <a:gd name="T7" fmla="*/ 1 h 108"/>
                  <a:gd name="T8" fmla="*/ 1 w 108"/>
                  <a:gd name="T9" fmla="*/ 1 h 108"/>
                  <a:gd name="T10" fmla="*/ 1 w 108"/>
                  <a:gd name="T11" fmla="*/ 1 h 108"/>
                  <a:gd name="T12" fmla="*/ 1 w 108"/>
                  <a:gd name="T13" fmla="*/ 1 h 108"/>
                  <a:gd name="T14" fmla="*/ 1 w 108"/>
                  <a:gd name="T15" fmla="*/ 1 h 108"/>
                  <a:gd name="T16" fmla="*/ 1 w 108"/>
                  <a:gd name="T17" fmla="*/ 1 h 108"/>
                  <a:gd name="T18" fmla="*/ 1 w 108"/>
                  <a:gd name="T19" fmla="*/ 1 h 108"/>
                  <a:gd name="T20" fmla="*/ 1 w 108"/>
                  <a:gd name="T21" fmla="*/ 1 h 108"/>
                  <a:gd name="T22" fmla="*/ 1 w 108"/>
                  <a:gd name="T23" fmla="*/ 1 h 108"/>
                  <a:gd name="T24" fmla="*/ 1 w 108"/>
                  <a:gd name="T25" fmla="*/ 1 h 108"/>
                  <a:gd name="T26" fmla="*/ 1 w 108"/>
                  <a:gd name="T27" fmla="*/ 1 h 108"/>
                  <a:gd name="T28" fmla="*/ 1 w 108"/>
                  <a:gd name="T29" fmla="*/ 1 h 108"/>
                  <a:gd name="T30" fmla="*/ 1 w 108"/>
                  <a:gd name="T31" fmla="*/ 1 h 108"/>
                  <a:gd name="T32" fmla="*/ 1 w 108"/>
                  <a:gd name="T33" fmla="*/ 1 h 108"/>
                  <a:gd name="T34" fmla="*/ 1 w 108"/>
                  <a:gd name="T35" fmla="*/ 1 h 108"/>
                  <a:gd name="T36" fmla="*/ 1 w 108"/>
                  <a:gd name="T37" fmla="*/ 1 h 108"/>
                  <a:gd name="T38" fmla="*/ 0 w 108"/>
                  <a:gd name="T39" fmla="*/ 1 h 108"/>
                  <a:gd name="T40" fmla="*/ 1 w 108"/>
                  <a:gd name="T41" fmla="*/ 1 h 108"/>
                  <a:gd name="T42" fmla="*/ 1 w 108"/>
                  <a:gd name="T43" fmla="*/ 1 h 108"/>
                  <a:gd name="T44" fmla="*/ 1 w 108"/>
                  <a:gd name="T45" fmla="*/ 1 h 108"/>
                  <a:gd name="T46" fmla="*/ 1 w 108"/>
                  <a:gd name="T47" fmla="*/ 1 h 108"/>
                  <a:gd name="T48" fmla="*/ 1 w 108"/>
                  <a:gd name="T49" fmla="*/ 1 h 108"/>
                  <a:gd name="T50" fmla="*/ 1 w 108"/>
                  <a:gd name="T51" fmla="*/ 0 h 108"/>
                  <a:gd name="T52" fmla="*/ 1 w 108"/>
                  <a:gd name="T53" fmla="*/ 1 h 108"/>
                  <a:gd name="T54" fmla="*/ 1 w 108"/>
                  <a:gd name="T55" fmla="*/ 1 h 108"/>
                  <a:gd name="T56" fmla="*/ 1 w 108"/>
                  <a:gd name="T57" fmla="*/ 1 h 108"/>
                  <a:gd name="T58" fmla="*/ 1 w 108"/>
                  <a:gd name="T59" fmla="*/ 1 h 108"/>
                  <a:gd name="T60" fmla="*/ 1 w 108"/>
                  <a:gd name="T61" fmla="*/ 1 h 108"/>
                  <a:gd name="T62" fmla="*/ 1 w 108"/>
                  <a:gd name="T63" fmla="*/ 1 h 108"/>
                  <a:gd name="T64" fmla="*/ 1 w 108"/>
                  <a:gd name="T65" fmla="*/ 1 h 108"/>
                  <a:gd name="T66" fmla="*/ 1 w 108"/>
                  <a:gd name="T67" fmla="*/ 1 h 108"/>
                  <a:gd name="T68" fmla="*/ 1 w 108"/>
                  <a:gd name="T69" fmla="*/ 1 h 108"/>
                  <a:gd name="T70" fmla="*/ 1 w 108"/>
                  <a:gd name="T71" fmla="*/ 1 h 108"/>
                  <a:gd name="T72" fmla="*/ 1 w 108"/>
                  <a:gd name="T73" fmla="*/ 1 h 108"/>
                  <a:gd name="T74" fmla="*/ 1 w 108"/>
                  <a:gd name="T75" fmla="*/ 1 h 108"/>
                  <a:gd name="T76" fmla="*/ 1 w 108"/>
                  <a:gd name="T77" fmla="*/ 1 h 108"/>
                  <a:gd name="T78" fmla="*/ 1 w 108"/>
                  <a:gd name="T79" fmla="*/ 1 h 108"/>
                  <a:gd name="T80" fmla="*/ 1 w 108"/>
                  <a:gd name="T81" fmla="*/ 1 h 108"/>
                  <a:gd name="T82" fmla="*/ 1 w 108"/>
                  <a:gd name="T83" fmla="*/ 1 h 108"/>
                  <a:gd name="T84" fmla="*/ 1 w 108"/>
                  <a:gd name="T85" fmla="*/ 1 h 108"/>
                  <a:gd name="T86" fmla="*/ 1 w 108"/>
                  <a:gd name="T87" fmla="*/ 1 h 108"/>
                  <a:gd name="T88" fmla="*/ 1 w 108"/>
                  <a:gd name="T89" fmla="*/ 1 h 108"/>
                  <a:gd name="T90" fmla="*/ 0 w 108"/>
                  <a:gd name="T91" fmla="*/ 1 h 10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8"/>
                  <a:gd name="T139" fmla="*/ 0 h 108"/>
                  <a:gd name="T140" fmla="*/ 108 w 108"/>
                  <a:gd name="T141" fmla="*/ 108 h 10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8" h="108">
                    <a:moveTo>
                      <a:pt x="28" y="55"/>
                    </a:moveTo>
                    <a:lnTo>
                      <a:pt x="28" y="58"/>
                    </a:lnTo>
                    <a:lnTo>
                      <a:pt x="28" y="61"/>
                    </a:lnTo>
                    <a:lnTo>
                      <a:pt x="31" y="65"/>
                    </a:lnTo>
                    <a:lnTo>
                      <a:pt x="31" y="71"/>
                    </a:lnTo>
                    <a:lnTo>
                      <a:pt x="33" y="74"/>
                    </a:lnTo>
                    <a:lnTo>
                      <a:pt x="36" y="77"/>
                    </a:lnTo>
                    <a:lnTo>
                      <a:pt x="43" y="77"/>
                    </a:lnTo>
                    <a:lnTo>
                      <a:pt x="46" y="81"/>
                    </a:lnTo>
                    <a:lnTo>
                      <a:pt x="49" y="81"/>
                    </a:lnTo>
                    <a:lnTo>
                      <a:pt x="55" y="81"/>
                    </a:lnTo>
                    <a:lnTo>
                      <a:pt x="62" y="81"/>
                    </a:lnTo>
                    <a:lnTo>
                      <a:pt x="65" y="81"/>
                    </a:lnTo>
                    <a:lnTo>
                      <a:pt x="68" y="77"/>
                    </a:lnTo>
                    <a:lnTo>
                      <a:pt x="71" y="74"/>
                    </a:lnTo>
                    <a:lnTo>
                      <a:pt x="73" y="71"/>
                    </a:lnTo>
                    <a:lnTo>
                      <a:pt x="76" y="68"/>
                    </a:lnTo>
                    <a:lnTo>
                      <a:pt x="79" y="61"/>
                    </a:lnTo>
                    <a:lnTo>
                      <a:pt x="79" y="58"/>
                    </a:lnTo>
                    <a:lnTo>
                      <a:pt x="79" y="55"/>
                    </a:lnTo>
                    <a:lnTo>
                      <a:pt x="79" y="49"/>
                    </a:lnTo>
                    <a:lnTo>
                      <a:pt x="79" y="46"/>
                    </a:lnTo>
                    <a:lnTo>
                      <a:pt x="76" y="41"/>
                    </a:lnTo>
                    <a:lnTo>
                      <a:pt x="73" y="38"/>
                    </a:lnTo>
                    <a:lnTo>
                      <a:pt x="71" y="34"/>
                    </a:lnTo>
                    <a:lnTo>
                      <a:pt x="68" y="31"/>
                    </a:lnTo>
                    <a:lnTo>
                      <a:pt x="65" y="31"/>
                    </a:lnTo>
                    <a:lnTo>
                      <a:pt x="62" y="28"/>
                    </a:lnTo>
                    <a:lnTo>
                      <a:pt x="58" y="28"/>
                    </a:lnTo>
                    <a:lnTo>
                      <a:pt x="52" y="28"/>
                    </a:lnTo>
                    <a:lnTo>
                      <a:pt x="46" y="28"/>
                    </a:lnTo>
                    <a:lnTo>
                      <a:pt x="43" y="31"/>
                    </a:lnTo>
                    <a:lnTo>
                      <a:pt x="39" y="31"/>
                    </a:lnTo>
                    <a:lnTo>
                      <a:pt x="36" y="34"/>
                    </a:lnTo>
                    <a:lnTo>
                      <a:pt x="33" y="38"/>
                    </a:lnTo>
                    <a:lnTo>
                      <a:pt x="31" y="42"/>
                    </a:lnTo>
                    <a:lnTo>
                      <a:pt x="28" y="46"/>
                    </a:lnTo>
                    <a:lnTo>
                      <a:pt x="28" y="49"/>
                    </a:lnTo>
                    <a:lnTo>
                      <a:pt x="28" y="55"/>
                    </a:lnTo>
                    <a:lnTo>
                      <a:pt x="0" y="55"/>
                    </a:lnTo>
                    <a:lnTo>
                      <a:pt x="0" y="49"/>
                    </a:lnTo>
                    <a:lnTo>
                      <a:pt x="3" y="42"/>
                    </a:lnTo>
                    <a:lnTo>
                      <a:pt x="3" y="38"/>
                    </a:lnTo>
                    <a:lnTo>
                      <a:pt x="9" y="31"/>
                    </a:lnTo>
                    <a:lnTo>
                      <a:pt x="12" y="25"/>
                    </a:lnTo>
                    <a:lnTo>
                      <a:pt x="15" y="19"/>
                    </a:lnTo>
                    <a:lnTo>
                      <a:pt x="19" y="15"/>
                    </a:lnTo>
                    <a:lnTo>
                      <a:pt x="25" y="12"/>
                    </a:lnTo>
                    <a:lnTo>
                      <a:pt x="28" y="9"/>
                    </a:lnTo>
                    <a:lnTo>
                      <a:pt x="33" y="6"/>
                    </a:lnTo>
                    <a:lnTo>
                      <a:pt x="39" y="3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65" y="3"/>
                    </a:lnTo>
                    <a:lnTo>
                      <a:pt x="71" y="3"/>
                    </a:lnTo>
                    <a:lnTo>
                      <a:pt x="76" y="6"/>
                    </a:lnTo>
                    <a:lnTo>
                      <a:pt x="82" y="12"/>
                    </a:lnTo>
                    <a:lnTo>
                      <a:pt x="85" y="15"/>
                    </a:lnTo>
                    <a:lnTo>
                      <a:pt x="92" y="19"/>
                    </a:lnTo>
                    <a:lnTo>
                      <a:pt x="95" y="22"/>
                    </a:lnTo>
                    <a:lnTo>
                      <a:pt x="98" y="28"/>
                    </a:lnTo>
                    <a:lnTo>
                      <a:pt x="101" y="34"/>
                    </a:lnTo>
                    <a:lnTo>
                      <a:pt x="105" y="41"/>
                    </a:lnTo>
                    <a:lnTo>
                      <a:pt x="105" y="46"/>
                    </a:lnTo>
                    <a:lnTo>
                      <a:pt x="108" y="52"/>
                    </a:lnTo>
                    <a:lnTo>
                      <a:pt x="108" y="58"/>
                    </a:lnTo>
                    <a:lnTo>
                      <a:pt x="105" y="65"/>
                    </a:lnTo>
                    <a:lnTo>
                      <a:pt x="105" y="71"/>
                    </a:lnTo>
                    <a:lnTo>
                      <a:pt x="101" y="74"/>
                    </a:lnTo>
                    <a:lnTo>
                      <a:pt x="98" y="81"/>
                    </a:lnTo>
                    <a:lnTo>
                      <a:pt x="95" y="85"/>
                    </a:lnTo>
                    <a:lnTo>
                      <a:pt x="89" y="88"/>
                    </a:lnTo>
                    <a:lnTo>
                      <a:pt x="85" y="95"/>
                    </a:lnTo>
                    <a:lnTo>
                      <a:pt x="79" y="98"/>
                    </a:lnTo>
                    <a:lnTo>
                      <a:pt x="76" y="101"/>
                    </a:lnTo>
                    <a:lnTo>
                      <a:pt x="71" y="104"/>
                    </a:lnTo>
                    <a:lnTo>
                      <a:pt x="65" y="108"/>
                    </a:lnTo>
                    <a:lnTo>
                      <a:pt x="58" y="104"/>
                    </a:lnTo>
                    <a:lnTo>
                      <a:pt x="52" y="104"/>
                    </a:lnTo>
                    <a:lnTo>
                      <a:pt x="46" y="108"/>
                    </a:lnTo>
                    <a:lnTo>
                      <a:pt x="39" y="104"/>
                    </a:lnTo>
                    <a:lnTo>
                      <a:pt x="33" y="101"/>
                    </a:lnTo>
                    <a:lnTo>
                      <a:pt x="28" y="101"/>
                    </a:lnTo>
                    <a:lnTo>
                      <a:pt x="22" y="95"/>
                    </a:lnTo>
                    <a:lnTo>
                      <a:pt x="19" y="92"/>
                    </a:lnTo>
                    <a:lnTo>
                      <a:pt x="15" y="88"/>
                    </a:lnTo>
                    <a:lnTo>
                      <a:pt x="12" y="84"/>
                    </a:lnTo>
                    <a:lnTo>
                      <a:pt x="9" y="77"/>
                    </a:lnTo>
                    <a:lnTo>
                      <a:pt x="3" y="71"/>
                    </a:lnTo>
                    <a:lnTo>
                      <a:pt x="3" y="65"/>
                    </a:lnTo>
                    <a:lnTo>
                      <a:pt x="0" y="58"/>
                    </a:lnTo>
                    <a:lnTo>
                      <a:pt x="0" y="55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2" name="Freeform 24"/>
              <p:cNvSpPr>
                <a:spLocks/>
              </p:cNvSpPr>
              <p:nvPr/>
            </p:nvSpPr>
            <p:spPr bwMode="auto">
              <a:xfrm>
                <a:off x="3315" y="1455"/>
                <a:ext cx="11" cy="18"/>
              </a:xfrm>
              <a:custGeom>
                <a:avLst/>
                <a:gdLst>
                  <a:gd name="T0" fmla="*/ 0 w 23"/>
                  <a:gd name="T1" fmla="*/ 0 h 37"/>
                  <a:gd name="T2" fmla="*/ 0 w 23"/>
                  <a:gd name="T3" fmla="*/ 0 h 37"/>
                  <a:gd name="T4" fmla="*/ 0 w 23"/>
                  <a:gd name="T5" fmla="*/ 0 h 37"/>
                  <a:gd name="T6" fmla="*/ 0 w 23"/>
                  <a:gd name="T7" fmla="*/ 0 h 37"/>
                  <a:gd name="T8" fmla="*/ 0 w 23"/>
                  <a:gd name="T9" fmla="*/ 0 h 37"/>
                  <a:gd name="T10" fmla="*/ 0 w 23"/>
                  <a:gd name="T11" fmla="*/ 0 h 37"/>
                  <a:gd name="T12" fmla="*/ 0 w 23"/>
                  <a:gd name="T13" fmla="*/ 0 h 37"/>
                  <a:gd name="T14" fmla="*/ 0 w 23"/>
                  <a:gd name="T15" fmla="*/ 0 h 37"/>
                  <a:gd name="T16" fmla="*/ 0 w 23"/>
                  <a:gd name="T17" fmla="*/ 0 h 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37"/>
                  <a:gd name="T29" fmla="*/ 23 w 23"/>
                  <a:gd name="T30" fmla="*/ 37 h 3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37">
                    <a:moveTo>
                      <a:pt x="13" y="37"/>
                    </a:moveTo>
                    <a:lnTo>
                      <a:pt x="23" y="37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3" y="7"/>
                    </a:lnTo>
                    <a:lnTo>
                      <a:pt x="7" y="16"/>
                    </a:lnTo>
                    <a:lnTo>
                      <a:pt x="10" y="22"/>
                    </a:lnTo>
                    <a:lnTo>
                      <a:pt x="13" y="30"/>
                    </a:lnTo>
                    <a:lnTo>
                      <a:pt x="13" y="37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3" name="Freeform 25"/>
              <p:cNvSpPr>
                <a:spLocks/>
              </p:cNvSpPr>
              <p:nvPr/>
            </p:nvSpPr>
            <p:spPr bwMode="auto">
              <a:xfrm>
                <a:off x="3303" y="1444"/>
                <a:ext cx="18" cy="32"/>
              </a:xfrm>
              <a:custGeom>
                <a:avLst/>
                <a:gdLst>
                  <a:gd name="T0" fmla="*/ 0 w 37"/>
                  <a:gd name="T1" fmla="*/ 0 h 63"/>
                  <a:gd name="T2" fmla="*/ 0 w 37"/>
                  <a:gd name="T3" fmla="*/ 1 h 63"/>
                  <a:gd name="T4" fmla="*/ 0 w 37"/>
                  <a:gd name="T5" fmla="*/ 1 h 63"/>
                  <a:gd name="T6" fmla="*/ 0 w 37"/>
                  <a:gd name="T7" fmla="*/ 1 h 63"/>
                  <a:gd name="T8" fmla="*/ 0 w 37"/>
                  <a:gd name="T9" fmla="*/ 1 h 63"/>
                  <a:gd name="T10" fmla="*/ 0 w 37"/>
                  <a:gd name="T11" fmla="*/ 1 h 63"/>
                  <a:gd name="T12" fmla="*/ 0 w 37"/>
                  <a:gd name="T13" fmla="*/ 1 h 63"/>
                  <a:gd name="T14" fmla="*/ 0 w 37"/>
                  <a:gd name="T15" fmla="*/ 1 h 63"/>
                  <a:gd name="T16" fmla="*/ 0 w 37"/>
                  <a:gd name="T17" fmla="*/ 1 h 63"/>
                  <a:gd name="T18" fmla="*/ 0 w 37"/>
                  <a:gd name="T19" fmla="*/ 1 h 63"/>
                  <a:gd name="T20" fmla="*/ 0 w 37"/>
                  <a:gd name="T21" fmla="*/ 1 h 63"/>
                  <a:gd name="T22" fmla="*/ 0 w 37"/>
                  <a:gd name="T23" fmla="*/ 1 h 63"/>
                  <a:gd name="T24" fmla="*/ 0 w 37"/>
                  <a:gd name="T25" fmla="*/ 1 h 63"/>
                  <a:gd name="T26" fmla="*/ 0 w 37"/>
                  <a:gd name="T27" fmla="*/ 1 h 63"/>
                  <a:gd name="T28" fmla="*/ 0 w 37"/>
                  <a:gd name="T29" fmla="*/ 1 h 63"/>
                  <a:gd name="T30" fmla="*/ 0 w 37"/>
                  <a:gd name="T31" fmla="*/ 1 h 63"/>
                  <a:gd name="T32" fmla="*/ 0 w 37"/>
                  <a:gd name="T33" fmla="*/ 1 h 63"/>
                  <a:gd name="T34" fmla="*/ 0 w 37"/>
                  <a:gd name="T35" fmla="*/ 1 h 63"/>
                  <a:gd name="T36" fmla="*/ 0 w 37"/>
                  <a:gd name="T37" fmla="*/ 1 h 63"/>
                  <a:gd name="T38" fmla="*/ 0 w 37"/>
                  <a:gd name="T39" fmla="*/ 1 h 63"/>
                  <a:gd name="T40" fmla="*/ 0 w 37"/>
                  <a:gd name="T41" fmla="*/ 1 h 63"/>
                  <a:gd name="T42" fmla="*/ 0 w 37"/>
                  <a:gd name="T43" fmla="*/ 1 h 63"/>
                  <a:gd name="T44" fmla="*/ 0 w 37"/>
                  <a:gd name="T45" fmla="*/ 0 h 6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7"/>
                  <a:gd name="T70" fmla="*/ 0 h 63"/>
                  <a:gd name="T71" fmla="*/ 37 w 37"/>
                  <a:gd name="T72" fmla="*/ 63 h 6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7" h="63">
                    <a:moveTo>
                      <a:pt x="0" y="0"/>
                    </a:moveTo>
                    <a:lnTo>
                      <a:pt x="4" y="3"/>
                    </a:lnTo>
                    <a:lnTo>
                      <a:pt x="13" y="8"/>
                    </a:lnTo>
                    <a:lnTo>
                      <a:pt x="18" y="11"/>
                    </a:lnTo>
                    <a:lnTo>
                      <a:pt x="24" y="20"/>
                    </a:lnTo>
                    <a:lnTo>
                      <a:pt x="27" y="27"/>
                    </a:lnTo>
                    <a:lnTo>
                      <a:pt x="31" y="33"/>
                    </a:lnTo>
                    <a:lnTo>
                      <a:pt x="34" y="42"/>
                    </a:lnTo>
                    <a:lnTo>
                      <a:pt x="37" y="50"/>
                    </a:lnTo>
                    <a:lnTo>
                      <a:pt x="37" y="57"/>
                    </a:lnTo>
                    <a:lnTo>
                      <a:pt x="37" y="63"/>
                    </a:lnTo>
                    <a:lnTo>
                      <a:pt x="31" y="63"/>
                    </a:lnTo>
                    <a:lnTo>
                      <a:pt x="31" y="57"/>
                    </a:lnTo>
                    <a:lnTo>
                      <a:pt x="27" y="50"/>
                    </a:lnTo>
                    <a:lnTo>
                      <a:pt x="27" y="42"/>
                    </a:lnTo>
                    <a:lnTo>
                      <a:pt x="24" y="36"/>
                    </a:lnTo>
                    <a:lnTo>
                      <a:pt x="21" y="30"/>
                    </a:lnTo>
                    <a:lnTo>
                      <a:pt x="18" y="27"/>
                    </a:lnTo>
                    <a:lnTo>
                      <a:pt x="13" y="20"/>
                    </a:lnTo>
                    <a:lnTo>
                      <a:pt x="10" y="14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4" name="Rectangle 26"/>
              <p:cNvSpPr>
                <a:spLocks noChangeArrowheads="1"/>
              </p:cNvSpPr>
              <p:nvPr/>
            </p:nvSpPr>
            <p:spPr bwMode="auto">
              <a:xfrm>
                <a:off x="3326" y="1450"/>
                <a:ext cx="10" cy="28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5" name="Rectangle 27"/>
              <p:cNvSpPr>
                <a:spLocks noChangeArrowheads="1"/>
              </p:cNvSpPr>
              <p:nvPr/>
            </p:nvSpPr>
            <p:spPr bwMode="auto">
              <a:xfrm>
                <a:off x="3361" y="1450"/>
                <a:ext cx="9" cy="28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6" name="Rectangle 28"/>
              <p:cNvSpPr>
                <a:spLocks noChangeArrowheads="1"/>
              </p:cNvSpPr>
              <p:nvPr/>
            </p:nvSpPr>
            <p:spPr bwMode="auto">
              <a:xfrm>
                <a:off x="3338" y="1450"/>
                <a:ext cx="20" cy="28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7" name="Rectangle 29"/>
              <p:cNvSpPr>
                <a:spLocks noChangeArrowheads="1"/>
              </p:cNvSpPr>
              <p:nvPr/>
            </p:nvSpPr>
            <p:spPr bwMode="auto">
              <a:xfrm>
                <a:off x="3373" y="1461"/>
                <a:ext cx="31" cy="17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8" name="Rectangle 30"/>
              <p:cNvSpPr>
                <a:spLocks noChangeArrowheads="1"/>
              </p:cNvSpPr>
              <p:nvPr/>
            </p:nvSpPr>
            <p:spPr bwMode="auto">
              <a:xfrm>
                <a:off x="3373" y="1451"/>
                <a:ext cx="31" cy="5"/>
              </a:xfrm>
              <a:prstGeom prst="rect">
                <a:avLst/>
              </a:prstGeom>
              <a:solidFill>
                <a:srgbClr val="E3E3E3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99" name="Freeform 31"/>
              <p:cNvSpPr>
                <a:spLocks/>
              </p:cNvSpPr>
              <p:nvPr/>
            </p:nvSpPr>
            <p:spPr bwMode="auto">
              <a:xfrm>
                <a:off x="3335" y="1305"/>
                <a:ext cx="58" cy="67"/>
              </a:xfrm>
              <a:custGeom>
                <a:avLst/>
                <a:gdLst>
                  <a:gd name="T0" fmla="*/ 1 w 116"/>
                  <a:gd name="T1" fmla="*/ 0 h 135"/>
                  <a:gd name="T2" fmla="*/ 1 w 116"/>
                  <a:gd name="T3" fmla="*/ 0 h 135"/>
                  <a:gd name="T4" fmla="*/ 1 w 116"/>
                  <a:gd name="T5" fmla="*/ 0 h 135"/>
                  <a:gd name="T6" fmla="*/ 1 w 116"/>
                  <a:gd name="T7" fmla="*/ 0 h 135"/>
                  <a:gd name="T8" fmla="*/ 1 w 116"/>
                  <a:gd name="T9" fmla="*/ 0 h 135"/>
                  <a:gd name="T10" fmla="*/ 1 w 116"/>
                  <a:gd name="T11" fmla="*/ 0 h 135"/>
                  <a:gd name="T12" fmla="*/ 1 w 116"/>
                  <a:gd name="T13" fmla="*/ 0 h 135"/>
                  <a:gd name="T14" fmla="*/ 1 w 116"/>
                  <a:gd name="T15" fmla="*/ 0 h 135"/>
                  <a:gd name="T16" fmla="*/ 1 w 116"/>
                  <a:gd name="T17" fmla="*/ 0 h 135"/>
                  <a:gd name="T18" fmla="*/ 1 w 116"/>
                  <a:gd name="T19" fmla="*/ 0 h 135"/>
                  <a:gd name="T20" fmla="*/ 1 w 116"/>
                  <a:gd name="T21" fmla="*/ 0 h 135"/>
                  <a:gd name="T22" fmla="*/ 1 w 116"/>
                  <a:gd name="T23" fmla="*/ 0 h 135"/>
                  <a:gd name="T24" fmla="*/ 1 w 116"/>
                  <a:gd name="T25" fmla="*/ 0 h 135"/>
                  <a:gd name="T26" fmla="*/ 1 w 116"/>
                  <a:gd name="T27" fmla="*/ 0 h 135"/>
                  <a:gd name="T28" fmla="*/ 1 w 116"/>
                  <a:gd name="T29" fmla="*/ 0 h 135"/>
                  <a:gd name="T30" fmla="*/ 1 w 116"/>
                  <a:gd name="T31" fmla="*/ 0 h 135"/>
                  <a:gd name="T32" fmla="*/ 1 w 116"/>
                  <a:gd name="T33" fmla="*/ 0 h 135"/>
                  <a:gd name="T34" fmla="*/ 0 w 116"/>
                  <a:gd name="T35" fmla="*/ 0 h 135"/>
                  <a:gd name="T36" fmla="*/ 0 w 116"/>
                  <a:gd name="T37" fmla="*/ 0 h 135"/>
                  <a:gd name="T38" fmla="*/ 1 w 116"/>
                  <a:gd name="T39" fmla="*/ 0 h 135"/>
                  <a:gd name="T40" fmla="*/ 1 w 116"/>
                  <a:gd name="T41" fmla="*/ 0 h 135"/>
                  <a:gd name="T42" fmla="*/ 1 w 116"/>
                  <a:gd name="T43" fmla="*/ 0 h 135"/>
                  <a:gd name="T44" fmla="*/ 1 w 116"/>
                  <a:gd name="T45" fmla="*/ 0 h 13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16"/>
                  <a:gd name="T70" fmla="*/ 0 h 135"/>
                  <a:gd name="T71" fmla="*/ 116 w 116"/>
                  <a:gd name="T72" fmla="*/ 135 h 13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16" h="135">
                    <a:moveTo>
                      <a:pt x="116" y="135"/>
                    </a:moveTo>
                    <a:lnTo>
                      <a:pt x="73" y="135"/>
                    </a:lnTo>
                    <a:lnTo>
                      <a:pt x="73" y="105"/>
                    </a:lnTo>
                    <a:lnTo>
                      <a:pt x="73" y="102"/>
                    </a:lnTo>
                    <a:lnTo>
                      <a:pt x="73" y="95"/>
                    </a:lnTo>
                    <a:lnTo>
                      <a:pt x="72" y="92"/>
                    </a:lnTo>
                    <a:lnTo>
                      <a:pt x="68" y="89"/>
                    </a:lnTo>
                    <a:lnTo>
                      <a:pt x="65" y="86"/>
                    </a:lnTo>
                    <a:lnTo>
                      <a:pt x="62" y="83"/>
                    </a:lnTo>
                    <a:lnTo>
                      <a:pt x="59" y="79"/>
                    </a:lnTo>
                    <a:lnTo>
                      <a:pt x="56" y="79"/>
                    </a:lnTo>
                    <a:lnTo>
                      <a:pt x="56" y="95"/>
                    </a:lnTo>
                    <a:lnTo>
                      <a:pt x="59" y="99"/>
                    </a:lnTo>
                    <a:lnTo>
                      <a:pt x="62" y="99"/>
                    </a:lnTo>
                    <a:lnTo>
                      <a:pt x="62" y="102"/>
                    </a:lnTo>
                    <a:lnTo>
                      <a:pt x="62" y="105"/>
                    </a:lnTo>
                    <a:lnTo>
                      <a:pt x="62" y="135"/>
                    </a:lnTo>
                    <a:lnTo>
                      <a:pt x="0" y="135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0" y="3"/>
                    </a:lnTo>
                    <a:lnTo>
                      <a:pt x="13" y="6"/>
                    </a:lnTo>
                    <a:lnTo>
                      <a:pt x="116" y="135"/>
                    </a:lnTo>
                    <a:close/>
                  </a:path>
                </a:pathLst>
              </a:custGeom>
              <a:solidFill>
                <a:srgbClr val="FF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0" name="Freeform 32"/>
              <p:cNvSpPr>
                <a:spLocks/>
              </p:cNvSpPr>
              <p:nvPr/>
            </p:nvSpPr>
            <p:spPr bwMode="auto">
              <a:xfrm>
                <a:off x="3362" y="1344"/>
                <a:ext cx="11" cy="104"/>
              </a:xfrm>
              <a:custGeom>
                <a:avLst/>
                <a:gdLst>
                  <a:gd name="T0" fmla="*/ 1 w 20"/>
                  <a:gd name="T1" fmla="*/ 0 h 209"/>
                  <a:gd name="T2" fmla="*/ 1 w 20"/>
                  <a:gd name="T3" fmla="*/ 0 h 209"/>
                  <a:gd name="T4" fmla="*/ 1 w 20"/>
                  <a:gd name="T5" fmla="*/ 0 h 209"/>
                  <a:gd name="T6" fmla="*/ 1 w 20"/>
                  <a:gd name="T7" fmla="*/ 0 h 209"/>
                  <a:gd name="T8" fmla="*/ 1 w 20"/>
                  <a:gd name="T9" fmla="*/ 0 h 209"/>
                  <a:gd name="T10" fmla="*/ 1 w 20"/>
                  <a:gd name="T11" fmla="*/ 0 h 209"/>
                  <a:gd name="T12" fmla="*/ 1 w 20"/>
                  <a:gd name="T13" fmla="*/ 0 h 209"/>
                  <a:gd name="T14" fmla="*/ 1 w 20"/>
                  <a:gd name="T15" fmla="*/ 0 h 209"/>
                  <a:gd name="T16" fmla="*/ 1 w 20"/>
                  <a:gd name="T17" fmla="*/ 0 h 209"/>
                  <a:gd name="T18" fmla="*/ 1 w 20"/>
                  <a:gd name="T19" fmla="*/ 0 h 209"/>
                  <a:gd name="T20" fmla="*/ 1 w 20"/>
                  <a:gd name="T21" fmla="*/ 0 h 209"/>
                  <a:gd name="T22" fmla="*/ 1 w 20"/>
                  <a:gd name="T23" fmla="*/ 0 h 209"/>
                  <a:gd name="T24" fmla="*/ 1 w 20"/>
                  <a:gd name="T25" fmla="*/ 0 h 209"/>
                  <a:gd name="T26" fmla="*/ 1 w 20"/>
                  <a:gd name="T27" fmla="*/ 0 h 209"/>
                  <a:gd name="T28" fmla="*/ 1 w 20"/>
                  <a:gd name="T29" fmla="*/ 0 h 209"/>
                  <a:gd name="T30" fmla="*/ 1 w 20"/>
                  <a:gd name="T31" fmla="*/ 0 h 209"/>
                  <a:gd name="T32" fmla="*/ 1 w 20"/>
                  <a:gd name="T33" fmla="*/ 0 h 209"/>
                  <a:gd name="T34" fmla="*/ 1 w 20"/>
                  <a:gd name="T35" fmla="*/ 0 h 209"/>
                  <a:gd name="T36" fmla="*/ 1 w 20"/>
                  <a:gd name="T37" fmla="*/ 0 h 209"/>
                  <a:gd name="T38" fmla="*/ 0 w 20"/>
                  <a:gd name="T39" fmla="*/ 0 h 209"/>
                  <a:gd name="T40" fmla="*/ 0 w 20"/>
                  <a:gd name="T41" fmla="*/ 0 h 209"/>
                  <a:gd name="T42" fmla="*/ 1 w 20"/>
                  <a:gd name="T43" fmla="*/ 0 h 209"/>
                  <a:gd name="T44" fmla="*/ 1 w 20"/>
                  <a:gd name="T45" fmla="*/ 0 h 209"/>
                  <a:gd name="T46" fmla="*/ 1 w 20"/>
                  <a:gd name="T47" fmla="*/ 0 h 209"/>
                  <a:gd name="T48" fmla="*/ 1 w 20"/>
                  <a:gd name="T49" fmla="*/ 0 h 209"/>
                  <a:gd name="T50" fmla="*/ 1 w 20"/>
                  <a:gd name="T51" fmla="*/ 0 h 20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0"/>
                  <a:gd name="T79" fmla="*/ 0 h 209"/>
                  <a:gd name="T80" fmla="*/ 20 w 20"/>
                  <a:gd name="T81" fmla="*/ 209 h 20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0" h="209">
                    <a:moveTo>
                      <a:pt x="6" y="62"/>
                    </a:moveTo>
                    <a:lnTo>
                      <a:pt x="6" y="89"/>
                    </a:lnTo>
                    <a:lnTo>
                      <a:pt x="3" y="89"/>
                    </a:lnTo>
                    <a:lnTo>
                      <a:pt x="3" y="188"/>
                    </a:lnTo>
                    <a:lnTo>
                      <a:pt x="9" y="188"/>
                    </a:lnTo>
                    <a:lnTo>
                      <a:pt x="9" y="209"/>
                    </a:lnTo>
                    <a:lnTo>
                      <a:pt x="17" y="209"/>
                    </a:lnTo>
                    <a:lnTo>
                      <a:pt x="17" y="188"/>
                    </a:lnTo>
                    <a:lnTo>
                      <a:pt x="20" y="188"/>
                    </a:lnTo>
                    <a:lnTo>
                      <a:pt x="20" y="89"/>
                    </a:lnTo>
                    <a:lnTo>
                      <a:pt x="17" y="89"/>
                    </a:lnTo>
                    <a:lnTo>
                      <a:pt x="17" y="26"/>
                    </a:lnTo>
                    <a:lnTo>
                      <a:pt x="17" y="23"/>
                    </a:lnTo>
                    <a:lnTo>
                      <a:pt x="17" y="16"/>
                    </a:lnTo>
                    <a:lnTo>
                      <a:pt x="16" y="13"/>
                    </a:lnTo>
                    <a:lnTo>
                      <a:pt x="12" y="10"/>
                    </a:lnTo>
                    <a:lnTo>
                      <a:pt x="9" y="7"/>
                    </a:lnTo>
                    <a:lnTo>
                      <a:pt x="6" y="4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3" y="20"/>
                    </a:lnTo>
                    <a:lnTo>
                      <a:pt x="6" y="20"/>
                    </a:lnTo>
                    <a:lnTo>
                      <a:pt x="6" y="23"/>
                    </a:lnTo>
                    <a:lnTo>
                      <a:pt x="6" y="26"/>
                    </a:lnTo>
                    <a:lnTo>
                      <a:pt x="6" y="62"/>
                    </a:lnTo>
                    <a:close/>
                  </a:path>
                </a:pathLst>
              </a:custGeom>
              <a:solidFill>
                <a:srgbClr val="E3E3E3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1" name="Freeform 33"/>
              <p:cNvSpPr>
                <a:spLocks/>
              </p:cNvSpPr>
              <p:nvPr/>
            </p:nvSpPr>
            <p:spPr bwMode="auto">
              <a:xfrm>
                <a:off x="3482" y="1461"/>
                <a:ext cx="18" cy="20"/>
              </a:xfrm>
              <a:custGeom>
                <a:avLst/>
                <a:gdLst>
                  <a:gd name="T0" fmla="*/ 0 w 37"/>
                  <a:gd name="T1" fmla="*/ 1 h 40"/>
                  <a:gd name="T2" fmla="*/ 0 w 37"/>
                  <a:gd name="T3" fmla="*/ 0 h 40"/>
                  <a:gd name="T4" fmla="*/ 0 w 37"/>
                  <a:gd name="T5" fmla="*/ 1 h 40"/>
                  <a:gd name="T6" fmla="*/ 0 w 37"/>
                  <a:gd name="T7" fmla="*/ 1 h 40"/>
                  <a:gd name="T8" fmla="*/ 0 w 37"/>
                  <a:gd name="T9" fmla="*/ 1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40"/>
                  <a:gd name="T17" fmla="*/ 37 w 37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40">
                    <a:moveTo>
                      <a:pt x="0" y="3"/>
                    </a:moveTo>
                    <a:lnTo>
                      <a:pt x="37" y="0"/>
                    </a:lnTo>
                    <a:lnTo>
                      <a:pt x="37" y="33"/>
                    </a:lnTo>
                    <a:lnTo>
                      <a:pt x="0" y="4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3E3E3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02" name="Freeform 34"/>
              <p:cNvSpPr>
                <a:spLocks/>
              </p:cNvSpPr>
              <p:nvPr/>
            </p:nvSpPr>
            <p:spPr bwMode="auto">
              <a:xfrm>
                <a:off x="3333" y="1370"/>
                <a:ext cx="162" cy="112"/>
              </a:xfrm>
              <a:custGeom>
                <a:avLst/>
                <a:gdLst>
                  <a:gd name="T0" fmla="*/ 1 w 324"/>
                  <a:gd name="T1" fmla="*/ 1 h 224"/>
                  <a:gd name="T2" fmla="*/ 1 w 324"/>
                  <a:gd name="T3" fmla="*/ 1 h 224"/>
                  <a:gd name="T4" fmla="*/ 1 w 324"/>
                  <a:gd name="T5" fmla="*/ 1 h 224"/>
                  <a:gd name="T6" fmla="*/ 1 w 324"/>
                  <a:gd name="T7" fmla="*/ 1 h 224"/>
                  <a:gd name="T8" fmla="*/ 1 w 324"/>
                  <a:gd name="T9" fmla="*/ 0 h 224"/>
                  <a:gd name="T10" fmla="*/ 1 w 324"/>
                  <a:gd name="T11" fmla="*/ 1 h 224"/>
                  <a:gd name="T12" fmla="*/ 1 w 324"/>
                  <a:gd name="T13" fmla="*/ 1 h 224"/>
                  <a:gd name="T14" fmla="*/ 1 w 324"/>
                  <a:gd name="T15" fmla="*/ 1 h 224"/>
                  <a:gd name="T16" fmla="*/ 1 w 324"/>
                  <a:gd name="T17" fmla="*/ 1 h 224"/>
                  <a:gd name="T18" fmla="*/ 1 w 324"/>
                  <a:gd name="T19" fmla="*/ 1 h 224"/>
                  <a:gd name="T20" fmla="*/ 1 w 324"/>
                  <a:gd name="T21" fmla="*/ 1 h 224"/>
                  <a:gd name="T22" fmla="*/ 1 w 324"/>
                  <a:gd name="T23" fmla="*/ 1 h 224"/>
                  <a:gd name="T24" fmla="*/ 1 w 324"/>
                  <a:gd name="T25" fmla="*/ 1 h 224"/>
                  <a:gd name="T26" fmla="*/ 1 w 324"/>
                  <a:gd name="T27" fmla="*/ 1 h 224"/>
                  <a:gd name="T28" fmla="*/ 1 w 324"/>
                  <a:gd name="T29" fmla="*/ 1 h 224"/>
                  <a:gd name="T30" fmla="*/ 1 w 324"/>
                  <a:gd name="T31" fmla="*/ 1 h 224"/>
                  <a:gd name="T32" fmla="*/ 1 w 324"/>
                  <a:gd name="T33" fmla="*/ 1 h 224"/>
                  <a:gd name="T34" fmla="*/ 1 w 324"/>
                  <a:gd name="T35" fmla="*/ 1 h 224"/>
                  <a:gd name="T36" fmla="*/ 1 w 324"/>
                  <a:gd name="T37" fmla="*/ 1 h 224"/>
                  <a:gd name="T38" fmla="*/ 1 w 324"/>
                  <a:gd name="T39" fmla="*/ 1 h 224"/>
                  <a:gd name="T40" fmla="*/ 1 w 324"/>
                  <a:gd name="T41" fmla="*/ 1 h 224"/>
                  <a:gd name="T42" fmla="*/ 1 w 324"/>
                  <a:gd name="T43" fmla="*/ 1 h 224"/>
                  <a:gd name="T44" fmla="*/ 1 w 324"/>
                  <a:gd name="T45" fmla="*/ 1 h 224"/>
                  <a:gd name="T46" fmla="*/ 1 w 324"/>
                  <a:gd name="T47" fmla="*/ 1 h 224"/>
                  <a:gd name="T48" fmla="*/ 1 w 324"/>
                  <a:gd name="T49" fmla="*/ 1 h 224"/>
                  <a:gd name="T50" fmla="*/ 1 w 324"/>
                  <a:gd name="T51" fmla="*/ 1 h 224"/>
                  <a:gd name="T52" fmla="*/ 1 w 324"/>
                  <a:gd name="T53" fmla="*/ 1 h 224"/>
                  <a:gd name="T54" fmla="*/ 1 w 324"/>
                  <a:gd name="T55" fmla="*/ 1 h 224"/>
                  <a:gd name="T56" fmla="*/ 1 w 324"/>
                  <a:gd name="T57" fmla="*/ 1 h 224"/>
                  <a:gd name="T58" fmla="*/ 1 w 324"/>
                  <a:gd name="T59" fmla="*/ 1 h 224"/>
                  <a:gd name="T60" fmla="*/ 1 w 324"/>
                  <a:gd name="T61" fmla="*/ 1 h 224"/>
                  <a:gd name="T62" fmla="*/ 1 w 324"/>
                  <a:gd name="T63" fmla="*/ 1 h 224"/>
                  <a:gd name="T64" fmla="*/ 1 w 324"/>
                  <a:gd name="T65" fmla="*/ 1 h 224"/>
                  <a:gd name="T66" fmla="*/ 1 w 324"/>
                  <a:gd name="T67" fmla="*/ 1 h 224"/>
                  <a:gd name="T68" fmla="*/ 1 w 324"/>
                  <a:gd name="T69" fmla="*/ 1 h 224"/>
                  <a:gd name="T70" fmla="*/ 1 w 324"/>
                  <a:gd name="T71" fmla="*/ 1 h 224"/>
                  <a:gd name="T72" fmla="*/ 1 w 324"/>
                  <a:gd name="T73" fmla="*/ 1 h 224"/>
                  <a:gd name="T74" fmla="*/ 1 w 324"/>
                  <a:gd name="T75" fmla="*/ 1 h 224"/>
                  <a:gd name="T76" fmla="*/ 1 w 324"/>
                  <a:gd name="T77" fmla="*/ 1 h 224"/>
                  <a:gd name="T78" fmla="*/ 1 w 324"/>
                  <a:gd name="T79" fmla="*/ 1 h 224"/>
                  <a:gd name="T80" fmla="*/ 1 w 324"/>
                  <a:gd name="T81" fmla="*/ 1 h 224"/>
                  <a:gd name="T82" fmla="*/ 0 w 324"/>
                  <a:gd name="T83" fmla="*/ 1 h 224"/>
                  <a:gd name="T84" fmla="*/ 1 w 324"/>
                  <a:gd name="T85" fmla="*/ 1 h 224"/>
                  <a:gd name="T86" fmla="*/ 1 w 324"/>
                  <a:gd name="T87" fmla="*/ 1 h 224"/>
                  <a:gd name="T88" fmla="*/ 1 w 324"/>
                  <a:gd name="T89" fmla="*/ 1 h 224"/>
                  <a:gd name="T90" fmla="*/ 1 w 324"/>
                  <a:gd name="T91" fmla="*/ 1 h 224"/>
                  <a:gd name="T92" fmla="*/ 1 w 324"/>
                  <a:gd name="T93" fmla="*/ 1 h 22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24"/>
                  <a:gd name="T142" fmla="*/ 0 h 224"/>
                  <a:gd name="T143" fmla="*/ 324 w 324"/>
                  <a:gd name="T144" fmla="*/ 224 h 22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24" h="224">
                    <a:moveTo>
                      <a:pt x="76" y="156"/>
                    </a:moveTo>
                    <a:lnTo>
                      <a:pt x="76" y="135"/>
                    </a:lnTo>
                    <a:lnTo>
                      <a:pt x="79" y="135"/>
                    </a:lnTo>
                    <a:lnTo>
                      <a:pt x="79" y="36"/>
                    </a:lnTo>
                    <a:lnTo>
                      <a:pt x="76" y="36"/>
                    </a:lnTo>
                    <a:lnTo>
                      <a:pt x="76" y="9"/>
                    </a:lnTo>
                    <a:lnTo>
                      <a:pt x="132" y="9"/>
                    </a:lnTo>
                    <a:lnTo>
                      <a:pt x="132" y="3"/>
                    </a:lnTo>
                    <a:lnTo>
                      <a:pt x="138" y="3"/>
                    </a:lnTo>
                    <a:lnTo>
                      <a:pt x="138" y="0"/>
                    </a:lnTo>
                    <a:lnTo>
                      <a:pt x="148" y="0"/>
                    </a:lnTo>
                    <a:lnTo>
                      <a:pt x="148" y="6"/>
                    </a:lnTo>
                    <a:lnTo>
                      <a:pt x="159" y="9"/>
                    </a:lnTo>
                    <a:lnTo>
                      <a:pt x="168" y="16"/>
                    </a:lnTo>
                    <a:lnTo>
                      <a:pt x="162" y="19"/>
                    </a:lnTo>
                    <a:lnTo>
                      <a:pt x="151" y="19"/>
                    </a:lnTo>
                    <a:lnTo>
                      <a:pt x="162" y="65"/>
                    </a:lnTo>
                    <a:lnTo>
                      <a:pt x="151" y="65"/>
                    </a:lnTo>
                    <a:lnTo>
                      <a:pt x="145" y="24"/>
                    </a:lnTo>
                    <a:lnTo>
                      <a:pt x="98" y="24"/>
                    </a:lnTo>
                    <a:lnTo>
                      <a:pt x="98" y="65"/>
                    </a:lnTo>
                    <a:lnTo>
                      <a:pt x="162" y="65"/>
                    </a:lnTo>
                    <a:lnTo>
                      <a:pt x="188" y="67"/>
                    </a:lnTo>
                    <a:lnTo>
                      <a:pt x="211" y="73"/>
                    </a:lnTo>
                    <a:lnTo>
                      <a:pt x="239" y="76"/>
                    </a:lnTo>
                    <a:lnTo>
                      <a:pt x="270" y="82"/>
                    </a:lnTo>
                    <a:lnTo>
                      <a:pt x="297" y="92"/>
                    </a:lnTo>
                    <a:lnTo>
                      <a:pt x="324" y="98"/>
                    </a:lnTo>
                    <a:lnTo>
                      <a:pt x="324" y="181"/>
                    </a:lnTo>
                    <a:lnTo>
                      <a:pt x="275" y="187"/>
                    </a:lnTo>
                    <a:lnTo>
                      <a:pt x="274" y="184"/>
                    </a:lnTo>
                    <a:lnTo>
                      <a:pt x="274" y="178"/>
                    </a:lnTo>
                    <a:lnTo>
                      <a:pt x="274" y="175"/>
                    </a:lnTo>
                    <a:lnTo>
                      <a:pt x="270" y="168"/>
                    </a:lnTo>
                    <a:lnTo>
                      <a:pt x="264" y="165"/>
                    </a:lnTo>
                    <a:lnTo>
                      <a:pt x="264" y="162"/>
                    </a:lnTo>
                    <a:lnTo>
                      <a:pt x="258" y="156"/>
                    </a:lnTo>
                    <a:lnTo>
                      <a:pt x="254" y="152"/>
                    </a:lnTo>
                    <a:lnTo>
                      <a:pt x="251" y="151"/>
                    </a:lnTo>
                    <a:lnTo>
                      <a:pt x="248" y="148"/>
                    </a:lnTo>
                    <a:lnTo>
                      <a:pt x="245" y="148"/>
                    </a:lnTo>
                    <a:lnTo>
                      <a:pt x="239" y="141"/>
                    </a:lnTo>
                    <a:lnTo>
                      <a:pt x="235" y="141"/>
                    </a:lnTo>
                    <a:lnTo>
                      <a:pt x="231" y="138"/>
                    </a:lnTo>
                    <a:lnTo>
                      <a:pt x="227" y="138"/>
                    </a:lnTo>
                    <a:lnTo>
                      <a:pt x="218" y="138"/>
                    </a:lnTo>
                    <a:lnTo>
                      <a:pt x="211" y="138"/>
                    </a:lnTo>
                    <a:lnTo>
                      <a:pt x="205" y="138"/>
                    </a:lnTo>
                    <a:lnTo>
                      <a:pt x="199" y="138"/>
                    </a:lnTo>
                    <a:lnTo>
                      <a:pt x="196" y="141"/>
                    </a:lnTo>
                    <a:lnTo>
                      <a:pt x="191" y="141"/>
                    </a:lnTo>
                    <a:lnTo>
                      <a:pt x="188" y="148"/>
                    </a:lnTo>
                    <a:lnTo>
                      <a:pt x="184" y="148"/>
                    </a:lnTo>
                    <a:lnTo>
                      <a:pt x="178" y="151"/>
                    </a:lnTo>
                    <a:lnTo>
                      <a:pt x="175" y="152"/>
                    </a:lnTo>
                    <a:lnTo>
                      <a:pt x="168" y="156"/>
                    </a:lnTo>
                    <a:lnTo>
                      <a:pt x="165" y="162"/>
                    </a:lnTo>
                    <a:lnTo>
                      <a:pt x="165" y="165"/>
                    </a:lnTo>
                    <a:lnTo>
                      <a:pt x="162" y="168"/>
                    </a:lnTo>
                    <a:lnTo>
                      <a:pt x="159" y="175"/>
                    </a:lnTo>
                    <a:lnTo>
                      <a:pt x="159" y="178"/>
                    </a:lnTo>
                    <a:lnTo>
                      <a:pt x="156" y="184"/>
                    </a:lnTo>
                    <a:lnTo>
                      <a:pt x="156" y="187"/>
                    </a:lnTo>
                    <a:lnTo>
                      <a:pt x="148" y="187"/>
                    </a:lnTo>
                    <a:lnTo>
                      <a:pt x="148" y="224"/>
                    </a:lnTo>
                    <a:lnTo>
                      <a:pt x="141" y="224"/>
                    </a:lnTo>
                    <a:lnTo>
                      <a:pt x="141" y="162"/>
                    </a:lnTo>
                    <a:lnTo>
                      <a:pt x="79" y="162"/>
                    </a:lnTo>
                    <a:lnTo>
                      <a:pt x="79" y="171"/>
                    </a:lnTo>
                    <a:lnTo>
                      <a:pt x="141" y="171"/>
                    </a:lnTo>
                    <a:lnTo>
                      <a:pt x="141" y="181"/>
                    </a:lnTo>
                    <a:lnTo>
                      <a:pt x="79" y="181"/>
                    </a:lnTo>
                    <a:lnTo>
                      <a:pt x="79" y="202"/>
                    </a:lnTo>
                    <a:lnTo>
                      <a:pt x="75" y="202"/>
                    </a:lnTo>
                    <a:lnTo>
                      <a:pt x="75" y="162"/>
                    </a:lnTo>
                    <a:lnTo>
                      <a:pt x="56" y="162"/>
                    </a:lnTo>
                    <a:lnTo>
                      <a:pt x="56" y="214"/>
                    </a:lnTo>
                    <a:lnTo>
                      <a:pt x="49" y="214"/>
                    </a:lnTo>
                    <a:lnTo>
                      <a:pt x="49" y="162"/>
                    </a:lnTo>
                    <a:lnTo>
                      <a:pt x="9" y="162"/>
                    </a:lnTo>
                    <a:lnTo>
                      <a:pt x="9" y="214"/>
                    </a:lnTo>
                    <a:lnTo>
                      <a:pt x="6" y="214"/>
                    </a:lnTo>
                    <a:lnTo>
                      <a:pt x="6" y="162"/>
                    </a:lnTo>
                    <a:lnTo>
                      <a:pt x="0" y="162"/>
                    </a:lnTo>
                    <a:lnTo>
                      <a:pt x="0" y="16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9"/>
                    </a:lnTo>
                    <a:lnTo>
                      <a:pt x="65" y="9"/>
                    </a:lnTo>
                    <a:lnTo>
                      <a:pt x="65" y="36"/>
                    </a:lnTo>
                    <a:lnTo>
                      <a:pt x="62" y="36"/>
                    </a:lnTo>
                    <a:lnTo>
                      <a:pt x="62" y="135"/>
                    </a:lnTo>
                    <a:lnTo>
                      <a:pt x="68" y="135"/>
                    </a:lnTo>
                    <a:lnTo>
                      <a:pt x="68" y="156"/>
                    </a:lnTo>
                    <a:lnTo>
                      <a:pt x="76" y="156"/>
                    </a:lnTo>
                    <a:close/>
                  </a:path>
                </a:pathLst>
              </a:custGeom>
              <a:solidFill>
                <a:srgbClr val="FF0000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2835" y="3495"/>
              <a:ext cx="624" cy="324"/>
              <a:chOff x="2835" y="3495"/>
              <a:chExt cx="624" cy="324"/>
            </a:xfrm>
          </p:grpSpPr>
          <p:sp>
            <p:nvSpPr>
              <p:cNvPr id="23533" name="Freeform 36"/>
              <p:cNvSpPr>
                <a:spLocks/>
              </p:cNvSpPr>
              <p:nvPr/>
            </p:nvSpPr>
            <p:spPr bwMode="auto">
              <a:xfrm>
                <a:off x="3180" y="3511"/>
                <a:ext cx="182" cy="91"/>
              </a:xfrm>
              <a:custGeom>
                <a:avLst/>
                <a:gdLst>
                  <a:gd name="T0" fmla="*/ 0 w 365"/>
                  <a:gd name="T1" fmla="*/ 0 h 181"/>
                  <a:gd name="T2" fmla="*/ 0 w 365"/>
                  <a:gd name="T3" fmla="*/ 1 h 181"/>
                  <a:gd name="T4" fmla="*/ 0 w 365"/>
                  <a:gd name="T5" fmla="*/ 1 h 181"/>
                  <a:gd name="T6" fmla="*/ 0 w 365"/>
                  <a:gd name="T7" fmla="*/ 1 h 181"/>
                  <a:gd name="T8" fmla="*/ 0 w 365"/>
                  <a:gd name="T9" fmla="*/ 1 h 181"/>
                  <a:gd name="T10" fmla="*/ 0 w 365"/>
                  <a:gd name="T11" fmla="*/ 1 h 181"/>
                  <a:gd name="T12" fmla="*/ 0 w 365"/>
                  <a:gd name="T13" fmla="*/ 1 h 181"/>
                  <a:gd name="T14" fmla="*/ 0 w 365"/>
                  <a:gd name="T15" fmla="*/ 1 h 181"/>
                  <a:gd name="T16" fmla="*/ 0 w 365"/>
                  <a:gd name="T17" fmla="*/ 1 h 181"/>
                  <a:gd name="T18" fmla="*/ 0 w 365"/>
                  <a:gd name="T19" fmla="*/ 1 h 181"/>
                  <a:gd name="T20" fmla="*/ 0 w 365"/>
                  <a:gd name="T21" fmla="*/ 1 h 181"/>
                  <a:gd name="T22" fmla="*/ 0 w 365"/>
                  <a:gd name="T23" fmla="*/ 1 h 181"/>
                  <a:gd name="T24" fmla="*/ 0 w 365"/>
                  <a:gd name="T25" fmla="*/ 1 h 181"/>
                  <a:gd name="T26" fmla="*/ 0 w 365"/>
                  <a:gd name="T27" fmla="*/ 1 h 181"/>
                  <a:gd name="T28" fmla="*/ 0 w 365"/>
                  <a:gd name="T29" fmla="*/ 1 h 181"/>
                  <a:gd name="T30" fmla="*/ 0 w 365"/>
                  <a:gd name="T31" fmla="*/ 1 h 181"/>
                  <a:gd name="T32" fmla="*/ 0 w 365"/>
                  <a:gd name="T33" fmla="*/ 1 h 181"/>
                  <a:gd name="T34" fmla="*/ 0 w 365"/>
                  <a:gd name="T35" fmla="*/ 1 h 181"/>
                  <a:gd name="T36" fmla="*/ 0 w 365"/>
                  <a:gd name="T37" fmla="*/ 1 h 181"/>
                  <a:gd name="T38" fmla="*/ 0 w 365"/>
                  <a:gd name="T39" fmla="*/ 1 h 181"/>
                  <a:gd name="T40" fmla="*/ 0 w 365"/>
                  <a:gd name="T41" fmla="*/ 1 h 181"/>
                  <a:gd name="T42" fmla="*/ 0 w 365"/>
                  <a:gd name="T43" fmla="*/ 1 h 181"/>
                  <a:gd name="T44" fmla="*/ 0 w 365"/>
                  <a:gd name="T45" fmla="*/ 1 h 181"/>
                  <a:gd name="T46" fmla="*/ 0 w 365"/>
                  <a:gd name="T47" fmla="*/ 1 h 181"/>
                  <a:gd name="T48" fmla="*/ 0 w 365"/>
                  <a:gd name="T49" fmla="*/ 1 h 181"/>
                  <a:gd name="T50" fmla="*/ 0 w 365"/>
                  <a:gd name="T51" fmla="*/ 1 h 181"/>
                  <a:gd name="T52" fmla="*/ 0 w 365"/>
                  <a:gd name="T53" fmla="*/ 1 h 181"/>
                  <a:gd name="T54" fmla="*/ 0 w 365"/>
                  <a:gd name="T55" fmla="*/ 1 h 181"/>
                  <a:gd name="T56" fmla="*/ 0 w 365"/>
                  <a:gd name="T57" fmla="*/ 1 h 181"/>
                  <a:gd name="T58" fmla="*/ 0 w 365"/>
                  <a:gd name="T59" fmla="*/ 1 h 181"/>
                  <a:gd name="T60" fmla="*/ 0 w 365"/>
                  <a:gd name="T61" fmla="*/ 1 h 181"/>
                  <a:gd name="T62" fmla="*/ 0 w 365"/>
                  <a:gd name="T63" fmla="*/ 1 h 181"/>
                  <a:gd name="T64" fmla="*/ 0 w 365"/>
                  <a:gd name="T65" fmla="*/ 1 h 181"/>
                  <a:gd name="T66" fmla="*/ 0 w 365"/>
                  <a:gd name="T67" fmla="*/ 1 h 181"/>
                  <a:gd name="T68" fmla="*/ 0 w 365"/>
                  <a:gd name="T69" fmla="*/ 1 h 181"/>
                  <a:gd name="T70" fmla="*/ 0 w 365"/>
                  <a:gd name="T71" fmla="*/ 1 h 181"/>
                  <a:gd name="T72" fmla="*/ 0 w 365"/>
                  <a:gd name="T73" fmla="*/ 1 h 181"/>
                  <a:gd name="T74" fmla="*/ 0 w 365"/>
                  <a:gd name="T75" fmla="*/ 1 h 18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65"/>
                  <a:gd name="T115" fmla="*/ 0 h 181"/>
                  <a:gd name="T116" fmla="*/ 365 w 365"/>
                  <a:gd name="T117" fmla="*/ 181 h 18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65" h="181">
                    <a:moveTo>
                      <a:pt x="175" y="0"/>
                    </a:moveTo>
                    <a:lnTo>
                      <a:pt x="142" y="0"/>
                    </a:lnTo>
                    <a:lnTo>
                      <a:pt x="110" y="2"/>
                    </a:lnTo>
                    <a:lnTo>
                      <a:pt x="77" y="7"/>
                    </a:lnTo>
                    <a:lnTo>
                      <a:pt x="0" y="53"/>
                    </a:lnTo>
                    <a:lnTo>
                      <a:pt x="0" y="145"/>
                    </a:lnTo>
                    <a:lnTo>
                      <a:pt x="21" y="142"/>
                    </a:lnTo>
                    <a:lnTo>
                      <a:pt x="21" y="96"/>
                    </a:lnTo>
                    <a:lnTo>
                      <a:pt x="23" y="91"/>
                    </a:lnTo>
                    <a:lnTo>
                      <a:pt x="27" y="86"/>
                    </a:lnTo>
                    <a:lnTo>
                      <a:pt x="32" y="85"/>
                    </a:lnTo>
                    <a:lnTo>
                      <a:pt x="53" y="85"/>
                    </a:lnTo>
                    <a:lnTo>
                      <a:pt x="58" y="86"/>
                    </a:lnTo>
                    <a:lnTo>
                      <a:pt x="61" y="91"/>
                    </a:lnTo>
                    <a:lnTo>
                      <a:pt x="62" y="96"/>
                    </a:lnTo>
                    <a:lnTo>
                      <a:pt x="62" y="142"/>
                    </a:lnTo>
                    <a:lnTo>
                      <a:pt x="86" y="181"/>
                    </a:lnTo>
                    <a:lnTo>
                      <a:pt x="86" y="143"/>
                    </a:lnTo>
                    <a:lnTo>
                      <a:pt x="102" y="142"/>
                    </a:lnTo>
                    <a:lnTo>
                      <a:pt x="102" y="86"/>
                    </a:lnTo>
                    <a:lnTo>
                      <a:pt x="104" y="81"/>
                    </a:lnTo>
                    <a:lnTo>
                      <a:pt x="107" y="77"/>
                    </a:lnTo>
                    <a:lnTo>
                      <a:pt x="115" y="75"/>
                    </a:lnTo>
                    <a:lnTo>
                      <a:pt x="117" y="75"/>
                    </a:lnTo>
                    <a:lnTo>
                      <a:pt x="263" y="85"/>
                    </a:lnTo>
                    <a:lnTo>
                      <a:pt x="269" y="86"/>
                    </a:lnTo>
                    <a:lnTo>
                      <a:pt x="276" y="89"/>
                    </a:lnTo>
                    <a:lnTo>
                      <a:pt x="277" y="93"/>
                    </a:lnTo>
                    <a:lnTo>
                      <a:pt x="279" y="99"/>
                    </a:lnTo>
                    <a:lnTo>
                      <a:pt x="279" y="127"/>
                    </a:lnTo>
                    <a:lnTo>
                      <a:pt x="309" y="131"/>
                    </a:lnTo>
                    <a:lnTo>
                      <a:pt x="309" y="113"/>
                    </a:lnTo>
                    <a:lnTo>
                      <a:pt x="312" y="110"/>
                    </a:lnTo>
                    <a:lnTo>
                      <a:pt x="317" y="107"/>
                    </a:lnTo>
                    <a:lnTo>
                      <a:pt x="347" y="107"/>
                    </a:lnTo>
                    <a:lnTo>
                      <a:pt x="354" y="110"/>
                    </a:lnTo>
                    <a:lnTo>
                      <a:pt x="355" y="113"/>
                    </a:lnTo>
                    <a:lnTo>
                      <a:pt x="357" y="120"/>
                    </a:lnTo>
                    <a:lnTo>
                      <a:pt x="357" y="148"/>
                    </a:lnTo>
                    <a:lnTo>
                      <a:pt x="365" y="148"/>
                    </a:lnTo>
                    <a:lnTo>
                      <a:pt x="365" y="81"/>
                    </a:lnTo>
                    <a:lnTo>
                      <a:pt x="307" y="34"/>
                    </a:lnTo>
                    <a:lnTo>
                      <a:pt x="288" y="27"/>
                    </a:lnTo>
                    <a:lnTo>
                      <a:pt x="268" y="21"/>
                    </a:lnTo>
                    <a:lnTo>
                      <a:pt x="258" y="18"/>
                    </a:lnTo>
                    <a:lnTo>
                      <a:pt x="247" y="15"/>
                    </a:lnTo>
                    <a:lnTo>
                      <a:pt x="226" y="10"/>
                    </a:lnTo>
                    <a:lnTo>
                      <a:pt x="228" y="12"/>
                    </a:lnTo>
                    <a:lnTo>
                      <a:pt x="229" y="15"/>
                    </a:lnTo>
                    <a:lnTo>
                      <a:pt x="233" y="18"/>
                    </a:lnTo>
                    <a:lnTo>
                      <a:pt x="233" y="24"/>
                    </a:lnTo>
                    <a:lnTo>
                      <a:pt x="231" y="26"/>
                    </a:lnTo>
                    <a:lnTo>
                      <a:pt x="229" y="29"/>
                    </a:lnTo>
                    <a:lnTo>
                      <a:pt x="228" y="31"/>
                    </a:lnTo>
                    <a:lnTo>
                      <a:pt x="228" y="45"/>
                    </a:lnTo>
                    <a:lnTo>
                      <a:pt x="229" y="46"/>
                    </a:lnTo>
                    <a:lnTo>
                      <a:pt x="233" y="50"/>
                    </a:lnTo>
                    <a:lnTo>
                      <a:pt x="233" y="54"/>
                    </a:lnTo>
                    <a:lnTo>
                      <a:pt x="231" y="58"/>
                    </a:lnTo>
                    <a:lnTo>
                      <a:pt x="229" y="62"/>
                    </a:lnTo>
                    <a:lnTo>
                      <a:pt x="228" y="62"/>
                    </a:lnTo>
                    <a:lnTo>
                      <a:pt x="226" y="66"/>
                    </a:lnTo>
                    <a:lnTo>
                      <a:pt x="225" y="69"/>
                    </a:lnTo>
                    <a:lnTo>
                      <a:pt x="223" y="73"/>
                    </a:lnTo>
                    <a:lnTo>
                      <a:pt x="222" y="75"/>
                    </a:lnTo>
                    <a:lnTo>
                      <a:pt x="218" y="75"/>
                    </a:lnTo>
                    <a:lnTo>
                      <a:pt x="206" y="75"/>
                    </a:lnTo>
                    <a:lnTo>
                      <a:pt x="201" y="73"/>
                    </a:lnTo>
                    <a:lnTo>
                      <a:pt x="198" y="69"/>
                    </a:lnTo>
                    <a:lnTo>
                      <a:pt x="196" y="67"/>
                    </a:lnTo>
                    <a:lnTo>
                      <a:pt x="196" y="64"/>
                    </a:lnTo>
                    <a:lnTo>
                      <a:pt x="196" y="15"/>
                    </a:lnTo>
                    <a:lnTo>
                      <a:pt x="196" y="10"/>
                    </a:lnTo>
                    <a:lnTo>
                      <a:pt x="198" y="8"/>
                    </a:lnTo>
                    <a:lnTo>
                      <a:pt x="201" y="4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4" name="Freeform 37"/>
              <p:cNvSpPr>
                <a:spLocks/>
              </p:cNvSpPr>
              <p:nvPr/>
            </p:nvSpPr>
            <p:spPr bwMode="auto">
              <a:xfrm>
                <a:off x="3299" y="3522"/>
                <a:ext cx="33" cy="26"/>
              </a:xfrm>
              <a:custGeom>
                <a:avLst/>
                <a:gdLst>
                  <a:gd name="T0" fmla="*/ 0 w 67"/>
                  <a:gd name="T1" fmla="*/ 1 h 50"/>
                  <a:gd name="T2" fmla="*/ 0 w 67"/>
                  <a:gd name="T3" fmla="*/ 1 h 50"/>
                  <a:gd name="T4" fmla="*/ 0 w 67"/>
                  <a:gd name="T5" fmla="*/ 1 h 50"/>
                  <a:gd name="T6" fmla="*/ 0 w 67"/>
                  <a:gd name="T7" fmla="*/ 0 h 50"/>
                  <a:gd name="T8" fmla="*/ 0 w 67"/>
                  <a:gd name="T9" fmla="*/ 1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50"/>
                  <a:gd name="T17" fmla="*/ 67 w 67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50">
                    <a:moveTo>
                      <a:pt x="0" y="39"/>
                    </a:moveTo>
                    <a:lnTo>
                      <a:pt x="67" y="50"/>
                    </a:lnTo>
                    <a:lnTo>
                      <a:pt x="67" y="16"/>
                    </a:lnTo>
                    <a:lnTo>
                      <a:pt x="0" y="0"/>
                    </a:lnTo>
                    <a:lnTo>
                      <a:pt x="0" y="39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5" name="Freeform 38"/>
              <p:cNvSpPr>
                <a:spLocks/>
              </p:cNvSpPr>
              <p:nvPr/>
            </p:nvSpPr>
            <p:spPr bwMode="auto">
              <a:xfrm>
                <a:off x="3301" y="3526"/>
                <a:ext cx="30" cy="19"/>
              </a:xfrm>
              <a:custGeom>
                <a:avLst/>
                <a:gdLst>
                  <a:gd name="T0" fmla="*/ 0 w 61"/>
                  <a:gd name="T1" fmla="*/ 1 h 38"/>
                  <a:gd name="T2" fmla="*/ 0 w 61"/>
                  <a:gd name="T3" fmla="*/ 1 h 38"/>
                  <a:gd name="T4" fmla="*/ 0 w 61"/>
                  <a:gd name="T5" fmla="*/ 1 h 38"/>
                  <a:gd name="T6" fmla="*/ 0 w 61"/>
                  <a:gd name="T7" fmla="*/ 0 h 38"/>
                  <a:gd name="T8" fmla="*/ 0 w 61"/>
                  <a:gd name="T9" fmla="*/ 1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38"/>
                  <a:gd name="T17" fmla="*/ 61 w 61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38">
                    <a:moveTo>
                      <a:pt x="0" y="29"/>
                    </a:moveTo>
                    <a:lnTo>
                      <a:pt x="61" y="38"/>
                    </a:lnTo>
                    <a:lnTo>
                      <a:pt x="61" y="14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6" name="Rectangle 39"/>
              <p:cNvSpPr>
                <a:spLocks noChangeArrowheads="1"/>
              </p:cNvSpPr>
              <p:nvPr/>
            </p:nvSpPr>
            <p:spPr bwMode="auto">
              <a:xfrm>
                <a:off x="3225" y="3521"/>
                <a:ext cx="46" cy="1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7" name="Freeform 40"/>
              <p:cNvSpPr>
                <a:spLocks/>
              </p:cNvSpPr>
              <p:nvPr/>
            </p:nvSpPr>
            <p:spPr bwMode="auto">
              <a:xfrm>
                <a:off x="3277" y="3511"/>
                <a:ext cx="17" cy="38"/>
              </a:xfrm>
              <a:custGeom>
                <a:avLst/>
                <a:gdLst>
                  <a:gd name="T0" fmla="*/ 0 w 34"/>
                  <a:gd name="T1" fmla="*/ 1 h 75"/>
                  <a:gd name="T2" fmla="*/ 1 w 34"/>
                  <a:gd name="T3" fmla="*/ 1 h 75"/>
                  <a:gd name="T4" fmla="*/ 1 w 34"/>
                  <a:gd name="T5" fmla="*/ 1 h 75"/>
                  <a:gd name="T6" fmla="*/ 1 w 34"/>
                  <a:gd name="T7" fmla="*/ 1 h 75"/>
                  <a:gd name="T8" fmla="*/ 1 w 34"/>
                  <a:gd name="T9" fmla="*/ 1 h 75"/>
                  <a:gd name="T10" fmla="*/ 1 w 34"/>
                  <a:gd name="T11" fmla="*/ 1 h 75"/>
                  <a:gd name="T12" fmla="*/ 1 w 34"/>
                  <a:gd name="T13" fmla="*/ 1 h 75"/>
                  <a:gd name="T14" fmla="*/ 1 w 34"/>
                  <a:gd name="T15" fmla="*/ 0 h 75"/>
                  <a:gd name="T16" fmla="*/ 1 w 34"/>
                  <a:gd name="T17" fmla="*/ 0 h 75"/>
                  <a:gd name="T18" fmla="*/ 1 w 34"/>
                  <a:gd name="T19" fmla="*/ 1 h 75"/>
                  <a:gd name="T20" fmla="*/ 1 w 34"/>
                  <a:gd name="T21" fmla="*/ 1 h 75"/>
                  <a:gd name="T22" fmla="*/ 1 w 34"/>
                  <a:gd name="T23" fmla="*/ 1 h 75"/>
                  <a:gd name="T24" fmla="*/ 1 w 34"/>
                  <a:gd name="T25" fmla="*/ 1 h 75"/>
                  <a:gd name="T26" fmla="*/ 1 w 34"/>
                  <a:gd name="T27" fmla="*/ 1 h 75"/>
                  <a:gd name="T28" fmla="*/ 1 w 34"/>
                  <a:gd name="T29" fmla="*/ 1 h 75"/>
                  <a:gd name="T30" fmla="*/ 1 w 34"/>
                  <a:gd name="T31" fmla="*/ 1 h 75"/>
                  <a:gd name="T32" fmla="*/ 1 w 34"/>
                  <a:gd name="T33" fmla="*/ 1 h 75"/>
                  <a:gd name="T34" fmla="*/ 1 w 34"/>
                  <a:gd name="T35" fmla="*/ 1 h 75"/>
                  <a:gd name="T36" fmla="*/ 1 w 34"/>
                  <a:gd name="T37" fmla="*/ 1 h 75"/>
                  <a:gd name="T38" fmla="*/ 1 w 34"/>
                  <a:gd name="T39" fmla="*/ 1 h 75"/>
                  <a:gd name="T40" fmla="*/ 1 w 34"/>
                  <a:gd name="T41" fmla="*/ 1 h 75"/>
                  <a:gd name="T42" fmla="*/ 1 w 34"/>
                  <a:gd name="T43" fmla="*/ 1 h 75"/>
                  <a:gd name="T44" fmla="*/ 1 w 34"/>
                  <a:gd name="T45" fmla="*/ 1 h 75"/>
                  <a:gd name="T46" fmla="*/ 1 w 34"/>
                  <a:gd name="T47" fmla="*/ 1 h 75"/>
                  <a:gd name="T48" fmla="*/ 1 w 34"/>
                  <a:gd name="T49" fmla="*/ 1 h 75"/>
                  <a:gd name="T50" fmla="*/ 1 w 34"/>
                  <a:gd name="T51" fmla="*/ 1 h 75"/>
                  <a:gd name="T52" fmla="*/ 1 w 34"/>
                  <a:gd name="T53" fmla="*/ 1 h 75"/>
                  <a:gd name="T54" fmla="*/ 1 w 34"/>
                  <a:gd name="T55" fmla="*/ 1 h 75"/>
                  <a:gd name="T56" fmla="*/ 1 w 34"/>
                  <a:gd name="T57" fmla="*/ 1 h 75"/>
                  <a:gd name="T58" fmla="*/ 1 w 34"/>
                  <a:gd name="T59" fmla="*/ 1 h 75"/>
                  <a:gd name="T60" fmla="*/ 1 w 34"/>
                  <a:gd name="T61" fmla="*/ 1 h 75"/>
                  <a:gd name="T62" fmla="*/ 1 w 34"/>
                  <a:gd name="T63" fmla="*/ 1 h 75"/>
                  <a:gd name="T64" fmla="*/ 1 w 34"/>
                  <a:gd name="T65" fmla="*/ 1 h 75"/>
                  <a:gd name="T66" fmla="*/ 1 w 34"/>
                  <a:gd name="T67" fmla="*/ 1 h 75"/>
                  <a:gd name="T68" fmla="*/ 1 w 34"/>
                  <a:gd name="T69" fmla="*/ 1 h 75"/>
                  <a:gd name="T70" fmla="*/ 1 w 34"/>
                  <a:gd name="T71" fmla="*/ 1 h 75"/>
                  <a:gd name="T72" fmla="*/ 1 w 34"/>
                  <a:gd name="T73" fmla="*/ 1 h 75"/>
                  <a:gd name="T74" fmla="*/ 1 w 34"/>
                  <a:gd name="T75" fmla="*/ 1 h 75"/>
                  <a:gd name="T76" fmla="*/ 1 w 34"/>
                  <a:gd name="T77" fmla="*/ 1 h 75"/>
                  <a:gd name="T78" fmla="*/ 1 w 34"/>
                  <a:gd name="T79" fmla="*/ 1 h 75"/>
                  <a:gd name="T80" fmla="*/ 1 w 34"/>
                  <a:gd name="T81" fmla="*/ 1 h 75"/>
                  <a:gd name="T82" fmla="*/ 1 w 34"/>
                  <a:gd name="T83" fmla="*/ 1 h 75"/>
                  <a:gd name="T84" fmla="*/ 1 w 34"/>
                  <a:gd name="T85" fmla="*/ 1 h 75"/>
                  <a:gd name="T86" fmla="*/ 1 w 34"/>
                  <a:gd name="T87" fmla="*/ 1 h 75"/>
                  <a:gd name="T88" fmla="*/ 1 w 34"/>
                  <a:gd name="T89" fmla="*/ 1 h 75"/>
                  <a:gd name="T90" fmla="*/ 1 w 34"/>
                  <a:gd name="T91" fmla="*/ 1 h 75"/>
                  <a:gd name="T92" fmla="*/ 1 w 34"/>
                  <a:gd name="T93" fmla="*/ 1 h 75"/>
                  <a:gd name="T94" fmla="*/ 1 w 34"/>
                  <a:gd name="T95" fmla="*/ 1 h 75"/>
                  <a:gd name="T96" fmla="*/ 1 w 34"/>
                  <a:gd name="T97" fmla="*/ 1 h 75"/>
                  <a:gd name="T98" fmla="*/ 1 w 34"/>
                  <a:gd name="T99" fmla="*/ 1 h 75"/>
                  <a:gd name="T100" fmla="*/ 1 w 34"/>
                  <a:gd name="T101" fmla="*/ 1 h 75"/>
                  <a:gd name="T102" fmla="*/ 1 w 34"/>
                  <a:gd name="T103" fmla="*/ 1 h 75"/>
                  <a:gd name="T104" fmla="*/ 1 w 34"/>
                  <a:gd name="T105" fmla="*/ 1 h 75"/>
                  <a:gd name="T106" fmla="*/ 1 w 34"/>
                  <a:gd name="T107" fmla="*/ 1 h 75"/>
                  <a:gd name="T108" fmla="*/ 1 w 34"/>
                  <a:gd name="T109" fmla="*/ 1 h 75"/>
                  <a:gd name="T110" fmla="*/ 1 w 34"/>
                  <a:gd name="T111" fmla="*/ 1 h 75"/>
                  <a:gd name="T112" fmla="*/ 1 w 34"/>
                  <a:gd name="T113" fmla="*/ 1 h 75"/>
                  <a:gd name="T114" fmla="*/ 1 w 34"/>
                  <a:gd name="T115" fmla="*/ 1 h 75"/>
                  <a:gd name="T116" fmla="*/ 1 w 34"/>
                  <a:gd name="T117" fmla="*/ 1 h 75"/>
                  <a:gd name="T118" fmla="*/ 0 w 34"/>
                  <a:gd name="T119" fmla="*/ 1 h 75"/>
                  <a:gd name="T120" fmla="*/ 0 w 34"/>
                  <a:gd name="T121" fmla="*/ 1 h 7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4"/>
                  <a:gd name="T184" fmla="*/ 0 h 75"/>
                  <a:gd name="T185" fmla="*/ 34 w 34"/>
                  <a:gd name="T186" fmla="*/ 75 h 7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4" h="75">
                    <a:moveTo>
                      <a:pt x="0" y="16"/>
                    </a:moveTo>
                    <a:lnTo>
                      <a:pt x="2" y="10"/>
                    </a:lnTo>
                    <a:lnTo>
                      <a:pt x="4" y="10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21" y="0"/>
                    </a:lnTo>
                    <a:lnTo>
                      <a:pt x="26" y="2"/>
                    </a:lnTo>
                    <a:lnTo>
                      <a:pt x="29" y="4"/>
                    </a:lnTo>
                    <a:lnTo>
                      <a:pt x="31" y="7"/>
                    </a:lnTo>
                    <a:lnTo>
                      <a:pt x="32" y="10"/>
                    </a:lnTo>
                    <a:lnTo>
                      <a:pt x="34" y="13"/>
                    </a:lnTo>
                    <a:lnTo>
                      <a:pt x="31" y="10"/>
                    </a:lnTo>
                    <a:lnTo>
                      <a:pt x="29" y="10"/>
                    </a:lnTo>
                    <a:lnTo>
                      <a:pt x="26" y="10"/>
                    </a:lnTo>
                    <a:lnTo>
                      <a:pt x="23" y="10"/>
                    </a:lnTo>
                    <a:lnTo>
                      <a:pt x="21" y="10"/>
                    </a:lnTo>
                    <a:lnTo>
                      <a:pt x="18" y="10"/>
                    </a:lnTo>
                    <a:lnTo>
                      <a:pt x="15" y="13"/>
                    </a:lnTo>
                    <a:lnTo>
                      <a:pt x="13" y="16"/>
                    </a:lnTo>
                    <a:lnTo>
                      <a:pt x="12" y="19"/>
                    </a:lnTo>
                    <a:lnTo>
                      <a:pt x="12" y="27"/>
                    </a:lnTo>
                    <a:lnTo>
                      <a:pt x="13" y="29"/>
                    </a:lnTo>
                    <a:lnTo>
                      <a:pt x="16" y="32"/>
                    </a:lnTo>
                    <a:lnTo>
                      <a:pt x="20" y="34"/>
                    </a:lnTo>
                    <a:lnTo>
                      <a:pt x="21" y="35"/>
                    </a:lnTo>
                    <a:lnTo>
                      <a:pt x="28" y="35"/>
                    </a:lnTo>
                    <a:lnTo>
                      <a:pt x="31" y="34"/>
                    </a:lnTo>
                    <a:lnTo>
                      <a:pt x="32" y="32"/>
                    </a:lnTo>
                    <a:lnTo>
                      <a:pt x="34" y="31"/>
                    </a:lnTo>
                    <a:lnTo>
                      <a:pt x="34" y="45"/>
                    </a:lnTo>
                    <a:lnTo>
                      <a:pt x="31" y="45"/>
                    </a:lnTo>
                    <a:lnTo>
                      <a:pt x="29" y="42"/>
                    </a:lnTo>
                    <a:lnTo>
                      <a:pt x="23" y="42"/>
                    </a:lnTo>
                    <a:lnTo>
                      <a:pt x="21" y="43"/>
                    </a:lnTo>
                    <a:lnTo>
                      <a:pt x="18" y="45"/>
                    </a:lnTo>
                    <a:lnTo>
                      <a:pt x="15" y="45"/>
                    </a:lnTo>
                    <a:lnTo>
                      <a:pt x="13" y="48"/>
                    </a:lnTo>
                    <a:lnTo>
                      <a:pt x="12" y="51"/>
                    </a:lnTo>
                    <a:lnTo>
                      <a:pt x="12" y="58"/>
                    </a:lnTo>
                    <a:lnTo>
                      <a:pt x="13" y="62"/>
                    </a:lnTo>
                    <a:lnTo>
                      <a:pt x="20" y="66"/>
                    </a:lnTo>
                    <a:lnTo>
                      <a:pt x="21" y="66"/>
                    </a:lnTo>
                    <a:lnTo>
                      <a:pt x="26" y="67"/>
                    </a:lnTo>
                    <a:lnTo>
                      <a:pt x="28" y="67"/>
                    </a:lnTo>
                    <a:lnTo>
                      <a:pt x="31" y="66"/>
                    </a:lnTo>
                    <a:lnTo>
                      <a:pt x="34" y="64"/>
                    </a:lnTo>
                    <a:lnTo>
                      <a:pt x="32" y="66"/>
                    </a:lnTo>
                    <a:lnTo>
                      <a:pt x="31" y="70"/>
                    </a:lnTo>
                    <a:lnTo>
                      <a:pt x="29" y="73"/>
                    </a:lnTo>
                    <a:lnTo>
                      <a:pt x="26" y="75"/>
                    </a:lnTo>
                    <a:lnTo>
                      <a:pt x="24" y="75"/>
                    </a:lnTo>
                    <a:lnTo>
                      <a:pt x="10" y="75"/>
                    </a:lnTo>
                    <a:lnTo>
                      <a:pt x="7" y="73"/>
                    </a:lnTo>
                    <a:lnTo>
                      <a:pt x="4" y="70"/>
                    </a:lnTo>
                    <a:lnTo>
                      <a:pt x="2" y="67"/>
                    </a:lnTo>
                    <a:lnTo>
                      <a:pt x="0" y="66"/>
                    </a:lnTo>
                    <a:lnTo>
                      <a:pt x="0" y="1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8" name="Freeform 41"/>
              <p:cNvSpPr>
                <a:spLocks/>
              </p:cNvSpPr>
              <p:nvPr/>
            </p:nvSpPr>
            <p:spPr bwMode="auto">
              <a:xfrm>
                <a:off x="3284" y="3515"/>
                <a:ext cx="12" cy="14"/>
              </a:xfrm>
              <a:custGeom>
                <a:avLst/>
                <a:gdLst>
                  <a:gd name="T0" fmla="*/ 0 w 26"/>
                  <a:gd name="T1" fmla="*/ 1 h 27"/>
                  <a:gd name="T2" fmla="*/ 0 w 26"/>
                  <a:gd name="T3" fmla="*/ 1 h 27"/>
                  <a:gd name="T4" fmla="*/ 0 w 26"/>
                  <a:gd name="T5" fmla="*/ 1 h 27"/>
                  <a:gd name="T6" fmla="*/ 0 w 26"/>
                  <a:gd name="T7" fmla="*/ 1 h 27"/>
                  <a:gd name="T8" fmla="*/ 0 w 26"/>
                  <a:gd name="T9" fmla="*/ 1 h 27"/>
                  <a:gd name="T10" fmla="*/ 0 w 26"/>
                  <a:gd name="T11" fmla="*/ 0 h 27"/>
                  <a:gd name="T12" fmla="*/ 0 w 26"/>
                  <a:gd name="T13" fmla="*/ 0 h 27"/>
                  <a:gd name="T14" fmla="*/ 0 w 26"/>
                  <a:gd name="T15" fmla="*/ 0 h 27"/>
                  <a:gd name="T16" fmla="*/ 0 w 26"/>
                  <a:gd name="T17" fmla="*/ 0 h 27"/>
                  <a:gd name="T18" fmla="*/ 0 w 26"/>
                  <a:gd name="T19" fmla="*/ 1 h 27"/>
                  <a:gd name="T20" fmla="*/ 0 w 26"/>
                  <a:gd name="T21" fmla="*/ 1 h 27"/>
                  <a:gd name="T22" fmla="*/ 0 w 26"/>
                  <a:gd name="T23" fmla="*/ 1 h 27"/>
                  <a:gd name="T24" fmla="*/ 0 w 26"/>
                  <a:gd name="T25" fmla="*/ 1 h 27"/>
                  <a:gd name="T26" fmla="*/ 0 w 26"/>
                  <a:gd name="T27" fmla="*/ 1 h 27"/>
                  <a:gd name="T28" fmla="*/ 0 w 26"/>
                  <a:gd name="T29" fmla="*/ 1 h 27"/>
                  <a:gd name="T30" fmla="*/ 0 w 26"/>
                  <a:gd name="T31" fmla="*/ 1 h 27"/>
                  <a:gd name="T32" fmla="*/ 0 w 26"/>
                  <a:gd name="T33" fmla="*/ 1 h 27"/>
                  <a:gd name="T34" fmla="*/ 0 w 26"/>
                  <a:gd name="T35" fmla="*/ 1 h 27"/>
                  <a:gd name="T36" fmla="*/ 0 w 26"/>
                  <a:gd name="T37" fmla="*/ 1 h 27"/>
                  <a:gd name="T38" fmla="*/ 0 w 26"/>
                  <a:gd name="T39" fmla="*/ 1 h 27"/>
                  <a:gd name="T40" fmla="*/ 0 w 26"/>
                  <a:gd name="T41" fmla="*/ 1 h 27"/>
                  <a:gd name="T42" fmla="*/ 0 w 26"/>
                  <a:gd name="T43" fmla="*/ 1 h 27"/>
                  <a:gd name="T44" fmla="*/ 0 w 26"/>
                  <a:gd name="T45" fmla="*/ 1 h 27"/>
                  <a:gd name="T46" fmla="*/ 0 w 26"/>
                  <a:gd name="T47" fmla="*/ 1 h 27"/>
                  <a:gd name="T48" fmla="*/ 0 w 26"/>
                  <a:gd name="T49" fmla="*/ 1 h 2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"/>
                  <a:gd name="T76" fmla="*/ 0 h 27"/>
                  <a:gd name="T77" fmla="*/ 26 w 26"/>
                  <a:gd name="T78" fmla="*/ 27 h 2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" h="27">
                    <a:moveTo>
                      <a:pt x="0" y="15"/>
                    </a:moveTo>
                    <a:lnTo>
                      <a:pt x="0" y="11"/>
                    </a:lnTo>
                    <a:lnTo>
                      <a:pt x="2" y="7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9" y="2"/>
                    </a:lnTo>
                    <a:lnTo>
                      <a:pt x="21" y="5"/>
                    </a:lnTo>
                    <a:lnTo>
                      <a:pt x="22" y="7"/>
                    </a:lnTo>
                    <a:lnTo>
                      <a:pt x="26" y="10"/>
                    </a:lnTo>
                    <a:lnTo>
                      <a:pt x="26" y="16"/>
                    </a:lnTo>
                    <a:lnTo>
                      <a:pt x="24" y="19"/>
                    </a:lnTo>
                    <a:lnTo>
                      <a:pt x="22" y="23"/>
                    </a:lnTo>
                    <a:lnTo>
                      <a:pt x="19" y="24"/>
                    </a:lnTo>
                    <a:lnTo>
                      <a:pt x="19" y="26"/>
                    </a:lnTo>
                    <a:lnTo>
                      <a:pt x="16" y="27"/>
                    </a:lnTo>
                    <a:lnTo>
                      <a:pt x="8" y="27"/>
                    </a:lnTo>
                    <a:lnTo>
                      <a:pt x="7" y="26"/>
                    </a:lnTo>
                    <a:lnTo>
                      <a:pt x="5" y="24"/>
                    </a:lnTo>
                    <a:lnTo>
                      <a:pt x="2" y="21"/>
                    </a:lnTo>
                    <a:lnTo>
                      <a:pt x="0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39" name="Freeform 42"/>
              <p:cNvSpPr>
                <a:spLocks/>
              </p:cNvSpPr>
              <p:nvPr/>
            </p:nvSpPr>
            <p:spPr bwMode="auto">
              <a:xfrm>
                <a:off x="3284" y="3532"/>
                <a:ext cx="12" cy="13"/>
              </a:xfrm>
              <a:custGeom>
                <a:avLst/>
                <a:gdLst>
                  <a:gd name="T0" fmla="*/ 0 w 26"/>
                  <a:gd name="T1" fmla="*/ 1 h 25"/>
                  <a:gd name="T2" fmla="*/ 0 w 26"/>
                  <a:gd name="T3" fmla="*/ 1 h 25"/>
                  <a:gd name="T4" fmla="*/ 0 w 26"/>
                  <a:gd name="T5" fmla="*/ 1 h 25"/>
                  <a:gd name="T6" fmla="*/ 0 w 26"/>
                  <a:gd name="T7" fmla="*/ 1 h 25"/>
                  <a:gd name="T8" fmla="*/ 0 w 26"/>
                  <a:gd name="T9" fmla="*/ 1 h 25"/>
                  <a:gd name="T10" fmla="*/ 0 w 26"/>
                  <a:gd name="T11" fmla="*/ 1 h 25"/>
                  <a:gd name="T12" fmla="*/ 0 w 26"/>
                  <a:gd name="T13" fmla="*/ 0 h 25"/>
                  <a:gd name="T14" fmla="*/ 0 w 26"/>
                  <a:gd name="T15" fmla="*/ 0 h 25"/>
                  <a:gd name="T16" fmla="*/ 0 w 26"/>
                  <a:gd name="T17" fmla="*/ 1 h 25"/>
                  <a:gd name="T18" fmla="*/ 0 w 26"/>
                  <a:gd name="T19" fmla="*/ 1 h 25"/>
                  <a:gd name="T20" fmla="*/ 0 w 26"/>
                  <a:gd name="T21" fmla="*/ 1 h 25"/>
                  <a:gd name="T22" fmla="*/ 0 w 26"/>
                  <a:gd name="T23" fmla="*/ 1 h 25"/>
                  <a:gd name="T24" fmla="*/ 0 w 26"/>
                  <a:gd name="T25" fmla="*/ 1 h 25"/>
                  <a:gd name="T26" fmla="*/ 0 w 26"/>
                  <a:gd name="T27" fmla="*/ 1 h 25"/>
                  <a:gd name="T28" fmla="*/ 0 w 26"/>
                  <a:gd name="T29" fmla="*/ 1 h 25"/>
                  <a:gd name="T30" fmla="*/ 0 w 26"/>
                  <a:gd name="T31" fmla="*/ 1 h 25"/>
                  <a:gd name="T32" fmla="*/ 0 w 26"/>
                  <a:gd name="T33" fmla="*/ 1 h 25"/>
                  <a:gd name="T34" fmla="*/ 0 w 26"/>
                  <a:gd name="T35" fmla="*/ 1 h 25"/>
                  <a:gd name="T36" fmla="*/ 0 w 26"/>
                  <a:gd name="T37" fmla="*/ 1 h 25"/>
                  <a:gd name="T38" fmla="*/ 0 w 26"/>
                  <a:gd name="T39" fmla="*/ 1 h 25"/>
                  <a:gd name="T40" fmla="*/ 0 w 26"/>
                  <a:gd name="T41" fmla="*/ 1 h 25"/>
                  <a:gd name="T42" fmla="*/ 0 w 26"/>
                  <a:gd name="T43" fmla="*/ 1 h 25"/>
                  <a:gd name="T44" fmla="*/ 0 w 26"/>
                  <a:gd name="T45" fmla="*/ 1 h 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6"/>
                  <a:gd name="T70" fmla="*/ 0 h 25"/>
                  <a:gd name="T71" fmla="*/ 26 w 26"/>
                  <a:gd name="T72" fmla="*/ 25 h 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6" h="25">
                    <a:moveTo>
                      <a:pt x="0" y="11"/>
                    </a:moveTo>
                    <a:lnTo>
                      <a:pt x="0" y="9"/>
                    </a:lnTo>
                    <a:lnTo>
                      <a:pt x="2" y="6"/>
                    </a:lnTo>
                    <a:lnTo>
                      <a:pt x="3" y="3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8" y="0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22" y="4"/>
                    </a:lnTo>
                    <a:lnTo>
                      <a:pt x="26" y="9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22" y="20"/>
                    </a:lnTo>
                    <a:lnTo>
                      <a:pt x="19" y="24"/>
                    </a:lnTo>
                    <a:lnTo>
                      <a:pt x="16" y="25"/>
                    </a:lnTo>
                    <a:lnTo>
                      <a:pt x="13" y="25"/>
                    </a:lnTo>
                    <a:lnTo>
                      <a:pt x="8" y="24"/>
                    </a:lnTo>
                    <a:lnTo>
                      <a:pt x="7" y="24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0" name="Freeform 43"/>
              <p:cNvSpPr>
                <a:spLocks/>
              </p:cNvSpPr>
              <p:nvPr/>
            </p:nvSpPr>
            <p:spPr bwMode="auto">
              <a:xfrm>
                <a:off x="3280" y="3526"/>
                <a:ext cx="4" cy="10"/>
              </a:xfrm>
              <a:custGeom>
                <a:avLst/>
                <a:gdLst>
                  <a:gd name="T0" fmla="*/ 0 w 6"/>
                  <a:gd name="T1" fmla="*/ 0 h 21"/>
                  <a:gd name="T2" fmla="*/ 0 w 6"/>
                  <a:gd name="T3" fmla="*/ 0 h 21"/>
                  <a:gd name="T4" fmla="*/ 1 w 6"/>
                  <a:gd name="T5" fmla="*/ 0 h 21"/>
                  <a:gd name="T6" fmla="*/ 0 w 6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21"/>
                  <a:gd name="T14" fmla="*/ 6 w 6"/>
                  <a:gd name="T15" fmla="*/ 21 h 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21">
                    <a:moveTo>
                      <a:pt x="0" y="0"/>
                    </a:moveTo>
                    <a:lnTo>
                      <a:pt x="0" y="21"/>
                    </a:lnTo>
                    <a:lnTo>
                      <a:pt x="6" y="1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1" name="Freeform 44"/>
              <p:cNvSpPr>
                <a:spLocks/>
              </p:cNvSpPr>
              <p:nvPr/>
            </p:nvSpPr>
            <p:spPr bwMode="auto">
              <a:xfrm>
                <a:off x="3230" y="3549"/>
                <a:ext cx="89" cy="33"/>
              </a:xfrm>
              <a:custGeom>
                <a:avLst/>
                <a:gdLst>
                  <a:gd name="T0" fmla="*/ 1 w 178"/>
                  <a:gd name="T1" fmla="*/ 0 h 67"/>
                  <a:gd name="T2" fmla="*/ 1 w 178"/>
                  <a:gd name="T3" fmla="*/ 0 h 67"/>
                  <a:gd name="T4" fmla="*/ 0 w 178"/>
                  <a:gd name="T5" fmla="*/ 0 h 67"/>
                  <a:gd name="T6" fmla="*/ 0 w 178"/>
                  <a:gd name="T7" fmla="*/ 0 h 67"/>
                  <a:gd name="T8" fmla="*/ 1 w 178"/>
                  <a:gd name="T9" fmla="*/ 0 h 67"/>
                  <a:gd name="T10" fmla="*/ 1 w 178"/>
                  <a:gd name="T11" fmla="*/ 0 h 67"/>
                  <a:gd name="T12" fmla="*/ 1 w 178"/>
                  <a:gd name="T13" fmla="*/ 0 h 67"/>
                  <a:gd name="T14" fmla="*/ 1 w 178"/>
                  <a:gd name="T15" fmla="*/ 0 h 67"/>
                  <a:gd name="T16" fmla="*/ 1 w 178"/>
                  <a:gd name="T17" fmla="*/ 0 h 67"/>
                  <a:gd name="T18" fmla="*/ 1 w 178"/>
                  <a:gd name="T19" fmla="*/ 0 h 67"/>
                  <a:gd name="T20" fmla="*/ 1 w 178"/>
                  <a:gd name="T21" fmla="*/ 0 h 67"/>
                  <a:gd name="T22" fmla="*/ 1 w 178"/>
                  <a:gd name="T23" fmla="*/ 0 h 67"/>
                  <a:gd name="T24" fmla="*/ 1 w 178"/>
                  <a:gd name="T25" fmla="*/ 0 h 67"/>
                  <a:gd name="T26" fmla="*/ 1 w 178"/>
                  <a:gd name="T27" fmla="*/ 0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8"/>
                  <a:gd name="T43" fmla="*/ 0 h 67"/>
                  <a:gd name="T44" fmla="*/ 178 w 178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8" h="67">
                    <a:moveTo>
                      <a:pt x="178" y="54"/>
                    </a:moveTo>
                    <a:lnTo>
                      <a:pt x="122" y="59"/>
                    </a:lnTo>
                    <a:lnTo>
                      <a:pt x="0" y="67"/>
                    </a:lnTo>
                    <a:lnTo>
                      <a:pt x="0" y="11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2" y="11"/>
                    </a:lnTo>
                    <a:lnTo>
                      <a:pt x="168" y="11"/>
                    </a:lnTo>
                    <a:lnTo>
                      <a:pt x="173" y="14"/>
                    </a:lnTo>
                    <a:lnTo>
                      <a:pt x="176" y="19"/>
                    </a:lnTo>
                    <a:lnTo>
                      <a:pt x="178" y="24"/>
                    </a:lnTo>
                    <a:lnTo>
                      <a:pt x="178" y="54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2" name="Freeform 45"/>
              <p:cNvSpPr>
                <a:spLocks/>
              </p:cNvSpPr>
              <p:nvPr/>
            </p:nvSpPr>
            <p:spPr bwMode="auto">
              <a:xfrm>
                <a:off x="3335" y="3564"/>
                <a:ext cx="23" cy="21"/>
              </a:xfrm>
              <a:custGeom>
                <a:avLst/>
                <a:gdLst>
                  <a:gd name="T0" fmla="*/ 0 w 48"/>
                  <a:gd name="T1" fmla="*/ 1 h 41"/>
                  <a:gd name="T2" fmla="*/ 0 w 48"/>
                  <a:gd name="T3" fmla="*/ 1 h 41"/>
                  <a:gd name="T4" fmla="*/ 0 w 48"/>
                  <a:gd name="T5" fmla="*/ 1 h 41"/>
                  <a:gd name="T6" fmla="*/ 0 w 48"/>
                  <a:gd name="T7" fmla="*/ 1 h 41"/>
                  <a:gd name="T8" fmla="*/ 0 w 48"/>
                  <a:gd name="T9" fmla="*/ 1 h 41"/>
                  <a:gd name="T10" fmla="*/ 0 w 48"/>
                  <a:gd name="T11" fmla="*/ 1 h 41"/>
                  <a:gd name="T12" fmla="*/ 0 w 48"/>
                  <a:gd name="T13" fmla="*/ 1 h 41"/>
                  <a:gd name="T14" fmla="*/ 0 w 48"/>
                  <a:gd name="T15" fmla="*/ 0 h 41"/>
                  <a:gd name="T16" fmla="*/ 0 w 48"/>
                  <a:gd name="T17" fmla="*/ 0 h 41"/>
                  <a:gd name="T18" fmla="*/ 0 w 48"/>
                  <a:gd name="T19" fmla="*/ 1 h 41"/>
                  <a:gd name="T20" fmla="*/ 0 w 48"/>
                  <a:gd name="T21" fmla="*/ 1 h 41"/>
                  <a:gd name="T22" fmla="*/ 0 w 48"/>
                  <a:gd name="T23" fmla="*/ 1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"/>
                  <a:gd name="T37" fmla="*/ 0 h 41"/>
                  <a:gd name="T38" fmla="*/ 48 w 48"/>
                  <a:gd name="T39" fmla="*/ 41 h 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" h="41">
                    <a:moveTo>
                      <a:pt x="0" y="24"/>
                    </a:moveTo>
                    <a:lnTo>
                      <a:pt x="18" y="25"/>
                    </a:lnTo>
                    <a:lnTo>
                      <a:pt x="18" y="35"/>
                    </a:lnTo>
                    <a:lnTo>
                      <a:pt x="48" y="41"/>
                    </a:lnTo>
                    <a:lnTo>
                      <a:pt x="48" y="13"/>
                    </a:lnTo>
                    <a:lnTo>
                      <a:pt x="46" y="6"/>
                    </a:lnTo>
                    <a:lnTo>
                      <a:pt x="45" y="3"/>
                    </a:lnTo>
                    <a:lnTo>
                      <a:pt x="40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3" name="Freeform 46"/>
              <p:cNvSpPr>
                <a:spLocks/>
              </p:cNvSpPr>
              <p:nvPr/>
            </p:nvSpPr>
            <p:spPr bwMode="auto">
              <a:xfrm>
                <a:off x="3190" y="3554"/>
                <a:ext cx="21" cy="29"/>
              </a:xfrm>
              <a:custGeom>
                <a:avLst/>
                <a:gdLst>
                  <a:gd name="T0" fmla="*/ 0 w 43"/>
                  <a:gd name="T1" fmla="*/ 1 h 57"/>
                  <a:gd name="T2" fmla="*/ 0 w 43"/>
                  <a:gd name="T3" fmla="*/ 1 h 57"/>
                  <a:gd name="T4" fmla="*/ 0 w 43"/>
                  <a:gd name="T5" fmla="*/ 1 h 57"/>
                  <a:gd name="T6" fmla="*/ 0 w 43"/>
                  <a:gd name="T7" fmla="*/ 1 h 57"/>
                  <a:gd name="T8" fmla="*/ 0 w 43"/>
                  <a:gd name="T9" fmla="*/ 1 h 57"/>
                  <a:gd name="T10" fmla="*/ 0 w 43"/>
                  <a:gd name="T11" fmla="*/ 1 h 57"/>
                  <a:gd name="T12" fmla="*/ 0 w 43"/>
                  <a:gd name="T13" fmla="*/ 1 h 57"/>
                  <a:gd name="T14" fmla="*/ 0 w 43"/>
                  <a:gd name="T15" fmla="*/ 1 h 57"/>
                  <a:gd name="T16" fmla="*/ 0 w 43"/>
                  <a:gd name="T17" fmla="*/ 0 h 57"/>
                  <a:gd name="T18" fmla="*/ 0 w 43"/>
                  <a:gd name="T19" fmla="*/ 0 h 57"/>
                  <a:gd name="T20" fmla="*/ 0 w 43"/>
                  <a:gd name="T21" fmla="*/ 1 h 57"/>
                  <a:gd name="T22" fmla="*/ 0 w 43"/>
                  <a:gd name="T23" fmla="*/ 1 h 57"/>
                  <a:gd name="T24" fmla="*/ 0 w 43"/>
                  <a:gd name="T25" fmla="*/ 1 h 57"/>
                  <a:gd name="T26" fmla="*/ 0 w 43"/>
                  <a:gd name="T27" fmla="*/ 1 h 57"/>
                  <a:gd name="T28" fmla="*/ 0 w 43"/>
                  <a:gd name="T29" fmla="*/ 1 h 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3"/>
                  <a:gd name="T46" fmla="*/ 0 h 57"/>
                  <a:gd name="T47" fmla="*/ 43 w 43"/>
                  <a:gd name="T48" fmla="*/ 57 h 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3" h="57">
                    <a:moveTo>
                      <a:pt x="29" y="54"/>
                    </a:moveTo>
                    <a:lnTo>
                      <a:pt x="35" y="54"/>
                    </a:lnTo>
                    <a:lnTo>
                      <a:pt x="37" y="54"/>
                    </a:lnTo>
                    <a:lnTo>
                      <a:pt x="40" y="54"/>
                    </a:lnTo>
                    <a:lnTo>
                      <a:pt x="43" y="57"/>
                    </a:lnTo>
                    <a:lnTo>
                      <a:pt x="43" y="11"/>
                    </a:lnTo>
                    <a:lnTo>
                      <a:pt x="42" y="5"/>
                    </a:lnTo>
                    <a:lnTo>
                      <a:pt x="37" y="2"/>
                    </a:lnTo>
                    <a:lnTo>
                      <a:pt x="34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0" y="11"/>
                    </a:lnTo>
                    <a:lnTo>
                      <a:pt x="0" y="57"/>
                    </a:lnTo>
                    <a:lnTo>
                      <a:pt x="29" y="54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4" name="Freeform 47"/>
              <p:cNvSpPr>
                <a:spLocks/>
              </p:cNvSpPr>
              <p:nvPr/>
            </p:nvSpPr>
            <p:spPr bwMode="auto">
              <a:xfrm>
                <a:off x="3343" y="3582"/>
                <a:ext cx="31" cy="12"/>
              </a:xfrm>
              <a:custGeom>
                <a:avLst/>
                <a:gdLst>
                  <a:gd name="T0" fmla="*/ 0 w 62"/>
                  <a:gd name="T1" fmla="*/ 1 h 24"/>
                  <a:gd name="T2" fmla="*/ 1 w 62"/>
                  <a:gd name="T3" fmla="*/ 1 h 24"/>
                  <a:gd name="T4" fmla="*/ 1 w 62"/>
                  <a:gd name="T5" fmla="*/ 1 h 24"/>
                  <a:gd name="T6" fmla="*/ 1 w 62"/>
                  <a:gd name="T7" fmla="*/ 1 h 24"/>
                  <a:gd name="T8" fmla="*/ 1 w 62"/>
                  <a:gd name="T9" fmla="*/ 1 h 24"/>
                  <a:gd name="T10" fmla="*/ 1 w 62"/>
                  <a:gd name="T11" fmla="*/ 1 h 24"/>
                  <a:gd name="T12" fmla="*/ 1 w 62"/>
                  <a:gd name="T13" fmla="*/ 1 h 24"/>
                  <a:gd name="T14" fmla="*/ 1 w 62"/>
                  <a:gd name="T15" fmla="*/ 1 h 24"/>
                  <a:gd name="T16" fmla="*/ 0 w 62"/>
                  <a:gd name="T17" fmla="*/ 0 h 24"/>
                  <a:gd name="T18" fmla="*/ 0 w 62"/>
                  <a:gd name="T19" fmla="*/ 1 h 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2"/>
                  <a:gd name="T31" fmla="*/ 0 h 24"/>
                  <a:gd name="T32" fmla="*/ 62 w 62"/>
                  <a:gd name="T33" fmla="*/ 24 h 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2" h="24">
                    <a:moveTo>
                      <a:pt x="0" y="9"/>
                    </a:moveTo>
                    <a:lnTo>
                      <a:pt x="55" y="19"/>
                    </a:lnTo>
                    <a:lnTo>
                      <a:pt x="57" y="20"/>
                    </a:lnTo>
                    <a:lnTo>
                      <a:pt x="58" y="20"/>
                    </a:lnTo>
                    <a:lnTo>
                      <a:pt x="62" y="24"/>
                    </a:lnTo>
                    <a:lnTo>
                      <a:pt x="62" y="11"/>
                    </a:lnTo>
                    <a:lnTo>
                      <a:pt x="38" y="8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5" name="Freeform 48"/>
              <p:cNvSpPr>
                <a:spLocks/>
              </p:cNvSpPr>
              <p:nvPr/>
            </p:nvSpPr>
            <p:spPr bwMode="auto">
              <a:xfrm>
                <a:off x="3222" y="3578"/>
                <a:ext cx="81" cy="68"/>
              </a:xfrm>
              <a:custGeom>
                <a:avLst/>
                <a:gdLst>
                  <a:gd name="T0" fmla="*/ 1 w 160"/>
                  <a:gd name="T1" fmla="*/ 1 h 136"/>
                  <a:gd name="T2" fmla="*/ 1 w 160"/>
                  <a:gd name="T3" fmla="*/ 1 h 136"/>
                  <a:gd name="T4" fmla="*/ 1 w 160"/>
                  <a:gd name="T5" fmla="*/ 1 h 136"/>
                  <a:gd name="T6" fmla="*/ 1 w 160"/>
                  <a:gd name="T7" fmla="*/ 1 h 136"/>
                  <a:gd name="T8" fmla="*/ 1 w 160"/>
                  <a:gd name="T9" fmla="*/ 1 h 136"/>
                  <a:gd name="T10" fmla="*/ 1 w 160"/>
                  <a:gd name="T11" fmla="*/ 1 h 136"/>
                  <a:gd name="T12" fmla="*/ 1 w 160"/>
                  <a:gd name="T13" fmla="*/ 1 h 136"/>
                  <a:gd name="T14" fmla="*/ 1 w 160"/>
                  <a:gd name="T15" fmla="*/ 1 h 136"/>
                  <a:gd name="T16" fmla="*/ 1 w 160"/>
                  <a:gd name="T17" fmla="*/ 1 h 136"/>
                  <a:gd name="T18" fmla="*/ 1 w 160"/>
                  <a:gd name="T19" fmla="*/ 1 h 136"/>
                  <a:gd name="T20" fmla="*/ 1 w 160"/>
                  <a:gd name="T21" fmla="*/ 1 h 136"/>
                  <a:gd name="T22" fmla="*/ 1 w 160"/>
                  <a:gd name="T23" fmla="*/ 0 h 136"/>
                  <a:gd name="T24" fmla="*/ 1 w 160"/>
                  <a:gd name="T25" fmla="*/ 1 h 136"/>
                  <a:gd name="T26" fmla="*/ 0 w 160"/>
                  <a:gd name="T27" fmla="*/ 1 h 136"/>
                  <a:gd name="T28" fmla="*/ 0 w 160"/>
                  <a:gd name="T29" fmla="*/ 1 h 136"/>
                  <a:gd name="T30" fmla="*/ 1 w 160"/>
                  <a:gd name="T31" fmla="*/ 1 h 136"/>
                  <a:gd name="T32" fmla="*/ 1 w 160"/>
                  <a:gd name="T33" fmla="*/ 1 h 136"/>
                  <a:gd name="T34" fmla="*/ 1 w 160"/>
                  <a:gd name="T35" fmla="*/ 1 h 1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0"/>
                  <a:gd name="T55" fmla="*/ 0 h 136"/>
                  <a:gd name="T56" fmla="*/ 160 w 160"/>
                  <a:gd name="T57" fmla="*/ 136 h 1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0" h="136">
                    <a:moveTo>
                      <a:pt x="78" y="98"/>
                    </a:moveTo>
                    <a:lnTo>
                      <a:pt x="78" y="32"/>
                    </a:lnTo>
                    <a:lnTo>
                      <a:pt x="79" y="25"/>
                    </a:lnTo>
                    <a:lnTo>
                      <a:pt x="81" y="25"/>
                    </a:lnTo>
                    <a:lnTo>
                      <a:pt x="82" y="22"/>
                    </a:lnTo>
                    <a:lnTo>
                      <a:pt x="98" y="20"/>
                    </a:lnTo>
                    <a:lnTo>
                      <a:pt x="160" y="19"/>
                    </a:lnTo>
                    <a:lnTo>
                      <a:pt x="159" y="13"/>
                    </a:lnTo>
                    <a:lnTo>
                      <a:pt x="156" y="6"/>
                    </a:lnTo>
                    <a:lnTo>
                      <a:pt x="152" y="3"/>
                    </a:lnTo>
                    <a:lnTo>
                      <a:pt x="146" y="1"/>
                    </a:lnTo>
                    <a:lnTo>
                      <a:pt x="138" y="0"/>
                    </a:lnTo>
                    <a:lnTo>
                      <a:pt x="16" y="8"/>
                    </a:lnTo>
                    <a:lnTo>
                      <a:pt x="0" y="11"/>
                    </a:lnTo>
                    <a:lnTo>
                      <a:pt x="0" y="19"/>
                    </a:lnTo>
                    <a:lnTo>
                      <a:pt x="60" y="19"/>
                    </a:lnTo>
                    <a:lnTo>
                      <a:pt x="60" y="136"/>
                    </a:lnTo>
                    <a:lnTo>
                      <a:pt x="78" y="98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6" name="Freeform 49"/>
              <p:cNvSpPr>
                <a:spLocks/>
              </p:cNvSpPr>
              <p:nvPr/>
            </p:nvSpPr>
            <p:spPr bwMode="auto">
              <a:xfrm>
                <a:off x="3253" y="3637"/>
                <a:ext cx="8" cy="46"/>
              </a:xfrm>
              <a:custGeom>
                <a:avLst/>
                <a:gdLst>
                  <a:gd name="T0" fmla="*/ 0 w 18"/>
                  <a:gd name="T1" fmla="*/ 0 h 90"/>
                  <a:gd name="T2" fmla="*/ 0 w 18"/>
                  <a:gd name="T3" fmla="*/ 1 h 90"/>
                  <a:gd name="T4" fmla="*/ 0 w 18"/>
                  <a:gd name="T5" fmla="*/ 1 h 90"/>
                  <a:gd name="T6" fmla="*/ 0 w 18"/>
                  <a:gd name="T7" fmla="*/ 1 h 90"/>
                  <a:gd name="T8" fmla="*/ 0 w 18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90"/>
                  <a:gd name="T17" fmla="*/ 18 w 1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90">
                    <a:moveTo>
                      <a:pt x="18" y="0"/>
                    </a:moveTo>
                    <a:lnTo>
                      <a:pt x="18" y="90"/>
                    </a:lnTo>
                    <a:lnTo>
                      <a:pt x="0" y="90"/>
                    </a:lnTo>
                    <a:lnTo>
                      <a:pt x="0" y="3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7" name="Freeform 50"/>
              <p:cNvSpPr>
                <a:spLocks/>
              </p:cNvSpPr>
              <p:nvPr/>
            </p:nvSpPr>
            <p:spPr bwMode="auto">
              <a:xfrm>
                <a:off x="3272" y="3587"/>
                <a:ext cx="102" cy="33"/>
              </a:xfrm>
              <a:custGeom>
                <a:avLst/>
                <a:gdLst>
                  <a:gd name="T0" fmla="*/ 0 w 206"/>
                  <a:gd name="T1" fmla="*/ 0 h 67"/>
                  <a:gd name="T2" fmla="*/ 0 w 206"/>
                  <a:gd name="T3" fmla="*/ 0 h 67"/>
                  <a:gd name="T4" fmla="*/ 0 w 206"/>
                  <a:gd name="T5" fmla="*/ 0 h 67"/>
                  <a:gd name="T6" fmla="*/ 0 w 206"/>
                  <a:gd name="T7" fmla="*/ 0 h 67"/>
                  <a:gd name="T8" fmla="*/ 0 w 206"/>
                  <a:gd name="T9" fmla="*/ 0 h 67"/>
                  <a:gd name="T10" fmla="*/ 0 w 206"/>
                  <a:gd name="T11" fmla="*/ 0 h 67"/>
                  <a:gd name="T12" fmla="*/ 0 w 206"/>
                  <a:gd name="T13" fmla="*/ 0 h 67"/>
                  <a:gd name="T14" fmla="*/ 0 w 206"/>
                  <a:gd name="T15" fmla="*/ 0 h 67"/>
                  <a:gd name="T16" fmla="*/ 0 w 206"/>
                  <a:gd name="T17" fmla="*/ 0 h 67"/>
                  <a:gd name="T18" fmla="*/ 0 w 206"/>
                  <a:gd name="T19" fmla="*/ 0 h 67"/>
                  <a:gd name="T20" fmla="*/ 0 w 206"/>
                  <a:gd name="T21" fmla="*/ 0 h 67"/>
                  <a:gd name="T22" fmla="*/ 0 w 206"/>
                  <a:gd name="T23" fmla="*/ 0 h 67"/>
                  <a:gd name="T24" fmla="*/ 0 w 206"/>
                  <a:gd name="T25" fmla="*/ 0 h 67"/>
                  <a:gd name="T26" fmla="*/ 0 w 206"/>
                  <a:gd name="T27" fmla="*/ 0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6"/>
                  <a:gd name="T43" fmla="*/ 0 h 67"/>
                  <a:gd name="T44" fmla="*/ 206 w 206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6" h="67">
                    <a:moveTo>
                      <a:pt x="202" y="11"/>
                    </a:moveTo>
                    <a:lnTo>
                      <a:pt x="201" y="11"/>
                    </a:lnTo>
                    <a:lnTo>
                      <a:pt x="199" y="10"/>
                    </a:lnTo>
                    <a:lnTo>
                      <a:pt x="144" y="0"/>
                    </a:lnTo>
                    <a:lnTo>
                      <a:pt x="144" y="32"/>
                    </a:lnTo>
                    <a:lnTo>
                      <a:pt x="69" y="27"/>
                    </a:lnTo>
                    <a:lnTo>
                      <a:pt x="64" y="27"/>
                    </a:lnTo>
                    <a:lnTo>
                      <a:pt x="62" y="2"/>
                    </a:lnTo>
                    <a:lnTo>
                      <a:pt x="0" y="3"/>
                    </a:lnTo>
                    <a:lnTo>
                      <a:pt x="59" y="48"/>
                    </a:lnTo>
                    <a:lnTo>
                      <a:pt x="131" y="48"/>
                    </a:lnTo>
                    <a:lnTo>
                      <a:pt x="131" y="67"/>
                    </a:lnTo>
                    <a:lnTo>
                      <a:pt x="206" y="15"/>
                    </a:lnTo>
                    <a:lnTo>
                      <a:pt x="202" y="11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8" name="Freeform 51"/>
              <p:cNvSpPr>
                <a:spLocks/>
              </p:cNvSpPr>
              <p:nvPr/>
            </p:nvSpPr>
            <p:spPr bwMode="auto">
              <a:xfrm>
                <a:off x="3306" y="3614"/>
                <a:ext cx="26" cy="14"/>
              </a:xfrm>
              <a:custGeom>
                <a:avLst/>
                <a:gdLst>
                  <a:gd name="T0" fmla="*/ 1 w 52"/>
                  <a:gd name="T1" fmla="*/ 1 h 27"/>
                  <a:gd name="T2" fmla="*/ 1 w 52"/>
                  <a:gd name="T3" fmla="*/ 1 h 27"/>
                  <a:gd name="T4" fmla="*/ 1 w 52"/>
                  <a:gd name="T5" fmla="*/ 0 h 27"/>
                  <a:gd name="T6" fmla="*/ 0 w 52"/>
                  <a:gd name="T7" fmla="*/ 0 h 27"/>
                  <a:gd name="T8" fmla="*/ 1 w 52"/>
                  <a:gd name="T9" fmla="*/ 1 h 27"/>
                  <a:gd name="T10" fmla="*/ 1 w 52"/>
                  <a:gd name="T11" fmla="*/ 1 h 27"/>
                  <a:gd name="T12" fmla="*/ 1 w 52"/>
                  <a:gd name="T13" fmla="*/ 1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27"/>
                  <a:gd name="T23" fmla="*/ 52 w 52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27">
                    <a:moveTo>
                      <a:pt x="47" y="19"/>
                    </a:moveTo>
                    <a:lnTo>
                      <a:pt x="52" y="17"/>
                    </a:lnTo>
                    <a:lnTo>
                      <a:pt x="52" y="0"/>
                    </a:lnTo>
                    <a:lnTo>
                      <a:pt x="0" y="0"/>
                    </a:lnTo>
                    <a:lnTo>
                      <a:pt x="35" y="27"/>
                    </a:lnTo>
                    <a:lnTo>
                      <a:pt x="35" y="13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49" name="Freeform 52"/>
              <p:cNvSpPr>
                <a:spLocks/>
              </p:cNvSpPr>
              <p:nvPr/>
            </p:nvSpPr>
            <p:spPr bwMode="auto">
              <a:xfrm>
                <a:off x="3324" y="3624"/>
                <a:ext cx="3" cy="5"/>
              </a:xfrm>
              <a:custGeom>
                <a:avLst/>
                <a:gdLst>
                  <a:gd name="T0" fmla="*/ 0 w 7"/>
                  <a:gd name="T1" fmla="*/ 0 h 9"/>
                  <a:gd name="T2" fmla="*/ 0 w 7"/>
                  <a:gd name="T3" fmla="*/ 1 h 9"/>
                  <a:gd name="T4" fmla="*/ 0 w 7"/>
                  <a:gd name="T5" fmla="*/ 1 h 9"/>
                  <a:gd name="T6" fmla="*/ 0 w 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"/>
                  <a:gd name="T13" fmla="*/ 0 h 9"/>
                  <a:gd name="T14" fmla="*/ 7 w 7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" h="9">
                    <a:moveTo>
                      <a:pt x="0" y="0"/>
                    </a:moveTo>
                    <a:lnTo>
                      <a:pt x="7" y="5"/>
                    </a:lnTo>
                    <a:lnTo>
                      <a:pt x="0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0" name="Freeform 53"/>
              <p:cNvSpPr>
                <a:spLocks/>
              </p:cNvSpPr>
              <p:nvPr/>
            </p:nvSpPr>
            <p:spPr bwMode="auto">
              <a:xfrm>
                <a:off x="3337" y="3594"/>
                <a:ext cx="37" cy="43"/>
              </a:xfrm>
              <a:custGeom>
                <a:avLst/>
                <a:gdLst>
                  <a:gd name="T0" fmla="*/ 0 w 75"/>
                  <a:gd name="T1" fmla="*/ 1 h 85"/>
                  <a:gd name="T2" fmla="*/ 0 w 75"/>
                  <a:gd name="T3" fmla="*/ 1 h 85"/>
                  <a:gd name="T4" fmla="*/ 0 w 75"/>
                  <a:gd name="T5" fmla="*/ 1 h 85"/>
                  <a:gd name="T6" fmla="*/ 0 w 75"/>
                  <a:gd name="T7" fmla="*/ 1 h 85"/>
                  <a:gd name="T8" fmla="*/ 0 w 75"/>
                  <a:gd name="T9" fmla="*/ 1 h 85"/>
                  <a:gd name="T10" fmla="*/ 0 w 75"/>
                  <a:gd name="T11" fmla="*/ 1 h 85"/>
                  <a:gd name="T12" fmla="*/ 0 w 75"/>
                  <a:gd name="T13" fmla="*/ 1 h 85"/>
                  <a:gd name="T14" fmla="*/ 0 w 75"/>
                  <a:gd name="T15" fmla="*/ 1 h 85"/>
                  <a:gd name="T16" fmla="*/ 0 w 75"/>
                  <a:gd name="T17" fmla="*/ 1 h 85"/>
                  <a:gd name="T18" fmla="*/ 0 w 75"/>
                  <a:gd name="T19" fmla="*/ 1 h 85"/>
                  <a:gd name="T20" fmla="*/ 0 w 75"/>
                  <a:gd name="T21" fmla="*/ 1 h 85"/>
                  <a:gd name="T22" fmla="*/ 0 w 75"/>
                  <a:gd name="T23" fmla="*/ 1 h 85"/>
                  <a:gd name="T24" fmla="*/ 0 w 75"/>
                  <a:gd name="T25" fmla="*/ 0 h 85"/>
                  <a:gd name="T26" fmla="*/ 0 w 75"/>
                  <a:gd name="T27" fmla="*/ 1 h 85"/>
                  <a:gd name="T28" fmla="*/ 0 w 75"/>
                  <a:gd name="T29" fmla="*/ 1 h 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5"/>
                  <a:gd name="T46" fmla="*/ 0 h 85"/>
                  <a:gd name="T47" fmla="*/ 75 w 75"/>
                  <a:gd name="T48" fmla="*/ 85 h 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5" h="85">
                    <a:moveTo>
                      <a:pt x="0" y="68"/>
                    </a:moveTo>
                    <a:lnTo>
                      <a:pt x="6" y="74"/>
                    </a:lnTo>
                    <a:lnTo>
                      <a:pt x="22" y="79"/>
                    </a:lnTo>
                    <a:lnTo>
                      <a:pt x="32" y="84"/>
                    </a:lnTo>
                    <a:lnTo>
                      <a:pt x="44" y="85"/>
                    </a:lnTo>
                    <a:lnTo>
                      <a:pt x="59" y="85"/>
                    </a:lnTo>
                    <a:lnTo>
                      <a:pt x="62" y="84"/>
                    </a:lnTo>
                    <a:lnTo>
                      <a:pt x="67" y="82"/>
                    </a:lnTo>
                    <a:lnTo>
                      <a:pt x="68" y="81"/>
                    </a:lnTo>
                    <a:lnTo>
                      <a:pt x="71" y="77"/>
                    </a:lnTo>
                    <a:lnTo>
                      <a:pt x="71" y="39"/>
                    </a:lnTo>
                    <a:lnTo>
                      <a:pt x="75" y="39"/>
                    </a:lnTo>
                    <a:lnTo>
                      <a:pt x="75" y="0"/>
                    </a:lnTo>
                    <a:lnTo>
                      <a:pt x="0" y="52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1" name="Freeform 54"/>
              <p:cNvSpPr>
                <a:spLocks/>
              </p:cNvSpPr>
              <p:nvPr/>
            </p:nvSpPr>
            <p:spPr bwMode="auto">
              <a:xfrm>
                <a:off x="3331" y="3623"/>
                <a:ext cx="1" cy="3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0 w 3"/>
                  <a:gd name="T5" fmla="*/ 0 h 5"/>
                  <a:gd name="T6" fmla="*/ 0 w 3"/>
                  <a:gd name="T7" fmla="*/ 1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5"/>
                  <a:gd name="T14" fmla="*/ 3 w 3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5">
                    <a:moveTo>
                      <a:pt x="3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2" name="Freeform 55"/>
              <p:cNvSpPr>
                <a:spLocks/>
              </p:cNvSpPr>
              <p:nvPr/>
            </p:nvSpPr>
            <p:spPr bwMode="auto">
              <a:xfrm>
                <a:off x="3337" y="3632"/>
                <a:ext cx="36" cy="42"/>
              </a:xfrm>
              <a:custGeom>
                <a:avLst/>
                <a:gdLst>
                  <a:gd name="T0" fmla="*/ 1 w 71"/>
                  <a:gd name="T1" fmla="*/ 1 h 84"/>
                  <a:gd name="T2" fmla="*/ 0 w 71"/>
                  <a:gd name="T3" fmla="*/ 1 h 84"/>
                  <a:gd name="T4" fmla="*/ 0 w 71"/>
                  <a:gd name="T5" fmla="*/ 0 h 84"/>
                  <a:gd name="T6" fmla="*/ 1 w 71"/>
                  <a:gd name="T7" fmla="*/ 1 h 84"/>
                  <a:gd name="T8" fmla="*/ 1 w 71"/>
                  <a:gd name="T9" fmla="*/ 1 h 84"/>
                  <a:gd name="T10" fmla="*/ 1 w 71"/>
                  <a:gd name="T11" fmla="*/ 1 h 84"/>
                  <a:gd name="T12" fmla="*/ 1 w 71"/>
                  <a:gd name="T13" fmla="*/ 1 h 84"/>
                  <a:gd name="T14" fmla="*/ 1 w 71"/>
                  <a:gd name="T15" fmla="*/ 1 h 84"/>
                  <a:gd name="T16" fmla="*/ 1 w 71"/>
                  <a:gd name="T17" fmla="*/ 1 h 84"/>
                  <a:gd name="T18" fmla="*/ 1 w 71"/>
                  <a:gd name="T19" fmla="*/ 1 h 84"/>
                  <a:gd name="T20" fmla="*/ 1 w 71"/>
                  <a:gd name="T21" fmla="*/ 1 h 84"/>
                  <a:gd name="T22" fmla="*/ 1 w 71"/>
                  <a:gd name="T23" fmla="*/ 1 h 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1"/>
                  <a:gd name="T37" fmla="*/ 0 h 84"/>
                  <a:gd name="T38" fmla="*/ 71 w 71"/>
                  <a:gd name="T39" fmla="*/ 84 h 8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1" h="84">
                    <a:moveTo>
                      <a:pt x="71" y="33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27" y="11"/>
                    </a:lnTo>
                    <a:lnTo>
                      <a:pt x="36" y="14"/>
                    </a:lnTo>
                    <a:lnTo>
                      <a:pt x="46" y="16"/>
                    </a:lnTo>
                    <a:lnTo>
                      <a:pt x="57" y="16"/>
                    </a:lnTo>
                    <a:lnTo>
                      <a:pt x="62" y="14"/>
                    </a:lnTo>
                    <a:lnTo>
                      <a:pt x="67" y="11"/>
                    </a:lnTo>
                    <a:lnTo>
                      <a:pt x="71" y="11"/>
                    </a:lnTo>
                    <a:lnTo>
                      <a:pt x="71" y="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3" name="Freeform 56"/>
              <p:cNvSpPr>
                <a:spLocks/>
              </p:cNvSpPr>
              <p:nvPr/>
            </p:nvSpPr>
            <p:spPr bwMode="auto">
              <a:xfrm>
                <a:off x="3324" y="3626"/>
                <a:ext cx="8" cy="56"/>
              </a:xfrm>
              <a:custGeom>
                <a:avLst/>
                <a:gdLst>
                  <a:gd name="T0" fmla="*/ 1 w 16"/>
                  <a:gd name="T1" fmla="*/ 1 h 111"/>
                  <a:gd name="T2" fmla="*/ 1 w 16"/>
                  <a:gd name="T3" fmla="*/ 1 h 111"/>
                  <a:gd name="T4" fmla="*/ 1 w 16"/>
                  <a:gd name="T5" fmla="*/ 1 h 111"/>
                  <a:gd name="T6" fmla="*/ 1 w 16"/>
                  <a:gd name="T7" fmla="*/ 0 h 111"/>
                  <a:gd name="T8" fmla="*/ 0 w 16"/>
                  <a:gd name="T9" fmla="*/ 1 h 111"/>
                  <a:gd name="T10" fmla="*/ 0 w 16"/>
                  <a:gd name="T11" fmla="*/ 1 h 111"/>
                  <a:gd name="T12" fmla="*/ 1 w 16"/>
                  <a:gd name="T13" fmla="*/ 1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111"/>
                  <a:gd name="T23" fmla="*/ 16 w 16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111">
                    <a:moveTo>
                      <a:pt x="16" y="100"/>
                    </a:moveTo>
                    <a:lnTo>
                      <a:pt x="16" y="4"/>
                    </a:lnTo>
                    <a:lnTo>
                      <a:pt x="11" y="1"/>
                    </a:lnTo>
                    <a:lnTo>
                      <a:pt x="7" y="0"/>
                    </a:lnTo>
                    <a:lnTo>
                      <a:pt x="0" y="3"/>
                    </a:lnTo>
                    <a:lnTo>
                      <a:pt x="0" y="111"/>
                    </a:lnTo>
                    <a:lnTo>
                      <a:pt x="16" y="10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4" name="Freeform 57"/>
              <p:cNvSpPr>
                <a:spLocks/>
              </p:cNvSpPr>
              <p:nvPr/>
            </p:nvSpPr>
            <p:spPr bwMode="auto">
              <a:xfrm>
                <a:off x="3337" y="3649"/>
                <a:ext cx="36" cy="34"/>
              </a:xfrm>
              <a:custGeom>
                <a:avLst/>
                <a:gdLst>
                  <a:gd name="T0" fmla="*/ 1 w 71"/>
                  <a:gd name="T1" fmla="*/ 1 h 68"/>
                  <a:gd name="T2" fmla="*/ 0 w 71"/>
                  <a:gd name="T3" fmla="*/ 1 h 68"/>
                  <a:gd name="T4" fmla="*/ 0 w 71"/>
                  <a:gd name="T5" fmla="*/ 1 h 68"/>
                  <a:gd name="T6" fmla="*/ 1 w 71"/>
                  <a:gd name="T7" fmla="*/ 0 h 68"/>
                  <a:gd name="T8" fmla="*/ 1 w 71"/>
                  <a:gd name="T9" fmla="*/ 1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68"/>
                  <a:gd name="T17" fmla="*/ 71 w 71"/>
                  <a:gd name="T18" fmla="*/ 68 h 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68">
                    <a:moveTo>
                      <a:pt x="71" y="68"/>
                    </a:moveTo>
                    <a:lnTo>
                      <a:pt x="0" y="68"/>
                    </a:lnTo>
                    <a:lnTo>
                      <a:pt x="0" y="51"/>
                    </a:lnTo>
                    <a:lnTo>
                      <a:pt x="71" y="0"/>
                    </a:lnTo>
                    <a:lnTo>
                      <a:pt x="71" y="68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5" name="Freeform 58"/>
              <p:cNvSpPr>
                <a:spLocks/>
              </p:cNvSpPr>
              <p:nvPr/>
            </p:nvSpPr>
            <p:spPr bwMode="auto">
              <a:xfrm>
                <a:off x="3324" y="3676"/>
                <a:ext cx="8" cy="7"/>
              </a:xfrm>
              <a:custGeom>
                <a:avLst/>
                <a:gdLst>
                  <a:gd name="T0" fmla="*/ 1 w 16"/>
                  <a:gd name="T1" fmla="*/ 1 h 12"/>
                  <a:gd name="T2" fmla="*/ 0 w 16"/>
                  <a:gd name="T3" fmla="*/ 1 h 12"/>
                  <a:gd name="T4" fmla="*/ 0 w 16"/>
                  <a:gd name="T5" fmla="*/ 1 h 12"/>
                  <a:gd name="T6" fmla="*/ 1 w 16"/>
                  <a:gd name="T7" fmla="*/ 0 h 12"/>
                  <a:gd name="T8" fmla="*/ 1 w 16"/>
                  <a:gd name="T9" fmla="*/ 1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2"/>
                  <a:gd name="T17" fmla="*/ 16 w 16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2">
                    <a:moveTo>
                      <a:pt x="16" y="12"/>
                    </a:moveTo>
                    <a:lnTo>
                      <a:pt x="0" y="12"/>
                    </a:lnTo>
                    <a:lnTo>
                      <a:pt x="0" y="9"/>
                    </a:lnTo>
                    <a:lnTo>
                      <a:pt x="16" y="0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6" name="Freeform 59"/>
              <p:cNvSpPr>
                <a:spLocks/>
              </p:cNvSpPr>
              <p:nvPr/>
            </p:nvSpPr>
            <p:spPr bwMode="auto">
              <a:xfrm>
                <a:off x="3261" y="3588"/>
                <a:ext cx="40" cy="39"/>
              </a:xfrm>
              <a:custGeom>
                <a:avLst/>
                <a:gdLst>
                  <a:gd name="T0" fmla="*/ 1 w 79"/>
                  <a:gd name="T1" fmla="*/ 1 h 78"/>
                  <a:gd name="T2" fmla="*/ 1 w 79"/>
                  <a:gd name="T3" fmla="*/ 1 h 78"/>
                  <a:gd name="T4" fmla="*/ 1 w 79"/>
                  <a:gd name="T5" fmla="*/ 1 h 78"/>
                  <a:gd name="T6" fmla="*/ 1 w 79"/>
                  <a:gd name="T7" fmla="*/ 1 h 78"/>
                  <a:gd name="T8" fmla="*/ 1 w 79"/>
                  <a:gd name="T9" fmla="*/ 1 h 78"/>
                  <a:gd name="T10" fmla="*/ 1 w 79"/>
                  <a:gd name="T11" fmla="*/ 1 h 78"/>
                  <a:gd name="T12" fmla="*/ 0 w 79"/>
                  <a:gd name="T13" fmla="*/ 1 h 78"/>
                  <a:gd name="T14" fmla="*/ 0 w 79"/>
                  <a:gd name="T15" fmla="*/ 1 h 78"/>
                  <a:gd name="T16" fmla="*/ 1 w 79"/>
                  <a:gd name="T17" fmla="*/ 1 h 78"/>
                  <a:gd name="T18" fmla="*/ 1 w 79"/>
                  <a:gd name="T19" fmla="*/ 1 h 78"/>
                  <a:gd name="T20" fmla="*/ 1 w 79"/>
                  <a:gd name="T21" fmla="*/ 1 h 78"/>
                  <a:gd name="T22" fmla="*/ 1 w 79"/>
                  <a:gd name="T23" fmla="*/ 0 h 78"/>
                  <a:gd name="T24" fmla="*/ 1 w 79"/>
                  <a:gd name="T25" fmla="*/ 1 h 78"/>
                  <a:gd name="T26" fmla="*/ 1 w 79"/>
                  <a:gd name="T27" fmla="*/ 1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9"/>
                  <a:gd name="T43" fmla="*/ 0 h 78"/>
                  <a:gd name="T44" fmla="*/ 79 w 79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9" h="78">
                    <a:moveTo>
                      <a:pt x="20" y="45"/>
                    </a:moveTo>
                    <a:lnTo>
                      <a:pt x="17" y="47"/>
                    </a:lnTo>
                    <a:lnTo>
                      <a:pt x="14" y="48"/>
                    </a:lnTo>
                    <a:lnTo>
                      <a:pt x="12" y="50"/>
                    </a:lnTo>
                    <a:lnTo>
                      <a:pt x="11" y="51"/>
                    </a:lnTo>
                    <a:lnTo>
                      <a:pt x="9" y="53"/>
                    </a:lnTo>
                    <a:lnTo>
                      <a:pt x="0" y="78"/>
                    </a:lnTo>
                    <a:lnTo>
                      <a:pt x="0" y="12"/>
                    </a:lnTo>
                    <a:lnTo>
                      <a:pt x="1" y="5"/>
                    </a:lnTo>
                    <a:lnTo>
                      <a:pt x="3" y="4"/>
                    </a:lnTo>
                    <a:lnTo>
                      <a:pt x="6" y="2"/>
                    </a:lnTo>
                    <a:lnTo>
                      <a:pt x="20" y="0"/>
                    </a:lnTo>
                    <a:lnTo>
                      <a:pt x="79" y="45"/>
                    </a:lnTo>
                    <a:lnTo>
                      <a:pt x="20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7" name="Freeform 60"/>
              <p:cNvSpPr>
                <a:spLocks/>
              </p:cNvSpPr>
              <p:nvPr/>
            </p:nvSpPr>
            <p:spPr bwMode="auto">
              <a:xfrm>
                <a:off x="3261" y="3614"/>
                <a:ext cx="21" cy="43"/>
              </a:xfrm>
              <a:custGeom>
                <a:avLst/>
                <a:gdLst>
                  <a:gd name="T0" fmla="*/ 1 w 41"/>
                  <a:gd name="T1" fmla="*/ 1 h 84"/>
                  <a:gd name="T2" fmla="*/ 1 w 41"/>
                  <a:gd name="T3" fmla="*/ 0 h 84"/>
                  <a:gd name="T4" fmla="*/ 1 w 41"/>
                  <a:gd name="T5" fmla="*/ 0 h 84"/>
                  <a:gd name="T6" fmla="*/ 0 w 41"/>
                  <a:gd name="T7" fmla="*/ 1 h 84"/>
                  <a:gd name="T8" fmla="*/ 0 w 41"/>
                  <a:gd name="T9" fmla="*/ 1 h 84"/>
                  <a:gd name="T10" fmla="*/ 1 w 41"/>
                  <a:gd name="T11" fmla="*/ 1 h 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1"/>
                  <a:gd name="T19" fmla="*/ 0 h 84"/>
                  <a:gd name="T20" fmla="*/ 41 w 41"/>
                  <a:gd name="T21" fmla="*/ 84 h 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1" h="84">
                    <a:moveTo>
                      <a:pt x="41" y="84"/>
                    </a:moveTo>
                    <a:lnTo>
                      <a:pt x="41" y="0"/>
                    </a:lnTo>
                    <a:lnTo>
                      <a:pt x="20" y="0"/>
                    </a:lnTo>
                    <a:lnTo>
                      <a:pt x="0" y="46"/>
                    </a:lnTo>
                    <a:lnTo>
                      <a:pt x="0" y="62"/>
                    </a:lnTo>
                    <a:lnTo>
                      <a:pt x="41" y="8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8" name="Freeform 61"/>
              <p:cNvSpPr>
                <a:spLocks/>
              </p:cNvSpPr>
              <p:nvPr/>
            </p:nvSpPr>
            <p:spPr bwMode="auto">
              <a:xfrm>
                <a:off x="3287" y="3614"/>
                <a:ext cx="37" cy="69"/>
              </a:xfrm>
              <a:custGeom>
                <a:avLst/>
                <a:gdLst>
                  <a:gd name="T0" fmla="*/ 1 w 74"/>
                  <a:gd name="T1" fmla="*/ 1 h 136"/>
                  <a:gd name="T2" fmla="*/ 1 w 74"/>
                  <a:gd name="T3" fmla="*/ 1 h 136"/>
                  <a:gd name="T4" fmla="*/ 0 w 74"/>
                  <a:gd name="T5" fmla="*/ 1 h 136"/>
                  <a:gd name="T6" fmla="*/ 0 w 74"/>
                  <a:gd name="T7" fmla="*/ 0 h 136"/>
                  <a:gd name="T8" fmla="*/ 1 w 74"/>
                  <a:gd name="T9" fmla="*/ 0 h 136"/>
                  <a:gd name="T10" fmla="*/ 1 w 74"/>
                  <a:gd name="T11" fmla="*/ 1 h 136"/>
                  <a:gd name="T12" fmla="*/ 1 w 74"/>
                  <a:gd name="T13" fmla="*/ 1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136"/>
                  <a:gd name="T23" fmla="*/ 74 w 74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136">
                    <a:moveTo>
                      <a:pt x="74" y="27"/>
                    </a:moveTo>
                    <a:lnTo>
                      <a:pt x="74" y="136"/>
                    </a:lnTo>
                    <a:lnTo>
                      <a:pt x="0" y="90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74" y="25"/>
                    </a:lnTo>
                    <a:lnTo>
                      <a:pt x="74" y="2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9" name="Freeform 62"/>
              <p:cNvSpPr>
                <a:spLocks/>
              </p:cNvSpPr>
              <p:nvPr/>
            </p:nvSpPr>
            <p:spPr bwMode="auto">
              <a:xfrm>
                <a:off x="3261" y="3645"/>
                <a:ext cx="21" cy="38"/>
              </a:xfrm>
              <a:custGeom>
                <a:avLst/>
                <a:gdLst>
                  <a:gd name="T0" fmla="*/ 1 w 41"/>
                  <a:gd name="T1" fmla="*/ 1 h 74"/>
                  <a:gd name="T2" fmla="*/ 0 w 41"/>
                  <a:gd name="T3" fmla="*/ 1 h 74"/>
                  <a:gd name="T4" fmla="*/ 0 w 41"/>
                  <a:gd name="T5" fmla="*/ 0 h 74"/>
                  <a:gd name="T6" fmla="*/ 1 w 41"/>
                  <a:gd name="T7" fmla="*/ 1 h 74"/>
                  <a:gd name="T8" fmla="*/ 1 w 41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74"/>
                  <a:gd name="T17" fmla="*/ 41 w 41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74">
                    <a:moveTo>
                      <a:pt x="41" y="74"/>
                    </a:moveTo>
                    <a:lnTo>
                      <a:pt x="0" y="74"/>
                    </a:lnTo>
                    <a:lnTo>
                      <a:pt x="0" y="0"/>
                    </a:lnTo>
                    <a:lnTo>
                      <a:pt x="41" y="22"/>
                    </a:lnTo>
                    <a:lnTo>
                      <a:pt x="41" y="74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0" name="Freeform 63"/>
              <p:cNvSpPr>
                <a:spLocks/>
              </p:cNvSpPr>
              <p:nvPr/>
            </p:nvSpPr>
            <p:spPr bwMode="auto">
              <a:xfrm>
                <a:off x="3287" y="3661"/>
                <a:ext cx="37" cy="22"/>
              </a:xfrm>
              <a:custGeom>
                <a:avLst/>
                <a:gdLst>
                  <a:gd name="T0" fmla="*/ 0 w 74"/>
                  <a:gd name="T1" fmla="*/ 1 h 44"/>
                  <a:gd name="T2" fmla="*/ 1 w 74"/>
                  <a:gd name="T3" fmla="*/ 1 h 44"/>
                  <a:gd name="T4" fmla="*/ 0 w 74"/>
                  <a:gd name="T5" fmla="*/ 0 h 44"/>
                  <a:gd name="T6" fmla="*/ 0 w 74"/>
                  <a:gd name="T7" fmla="*/ 1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4"/>
                  <a:gd name="T13" fmla="*/ 0 h 44"/>
                  <a:gd name="T14" fmla="*/ 74 w 74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4" h="44">
                    <a:moveTo>
                      <a:pt x="0" y="44"/>
                    </a:moveTo>
                    <a:lnTo>
                      <a:pt x="74" y="44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1" name="Freeform 64"/>
              <p:cNvSpPr>
                <a:spLocks/>
              </p:cNvSpPr>
              <p:nvPr/>
            </p:nvSpPr>
            <p:spPr bwMode="auto">
              <a:xfrm>
                <a:off x="3251" y="3657"/>
                <a:ext cx="2" cy="26"/>
              </a:xfrm>
              <a:custGeom>
                <a:avLst/>
                <a:gdLst>
                  <a:gd name="T0" fmla="*/ 1 w 3"/>
                  <a:gd name="T1" fmla="*/ 0 h 52"/>
                  <a:gd name="T2" fmla="*/ 1 w 3"/>
                  <a:gd name="T3" fmla="*/ 1 h 52"/>
                  <a:gd name="T4" fmla="*/ 0 w 3"/>
                  <a:gd name="T5" fmla="*/ 1 h 52"/>
                  <a:gd name="T6" fmla="*/ 0 w 3"/>
                  <a:gd name="T7" fmla="*/ 1 h 52"/>
                  <a:gd name="T8" fmla="*/ 1 w 3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52"/>
                  <a:gd name="T17" fmla="*/ 3 w 3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52">
                    <a:moveTo>
                      <a:pt x="3" y="0"/>
                    </a:moveTo>
                    <a:lnTo>
                      <a:pt x="3" y="52"/>
                    </a:lnTo>
                    <a:lnTo>
                      <a:pt x="0" y="52"/>
                    </a:lnTo>
                    <a:lnTo>
                      <a:pt x="0" y="1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2" name="Freeform 65"/>
              <p:cNvSpPr>
                <a:spLocks/>
              </p:cNvSpPr>
              <p:nvPr/>
            </p:nvSpPr>
            <p:spPr bwMode="auto">
              <a:xfrm>
                <a:off x="3220" y="3587"/>
                <a:ext cx="33" cy="96"/>
              </a:xfrm>
              <a:custGeom>
                <a:avLst/>
                <a:gdLst>
                  <a:gd name="T0" fmla="*/ 0 w 65"/>
                  <a:gd name="T1" fmla="*/ 1 h 190"/>
                  <a:gd name="T2" fmla="*/ 0 w 65"/>
                  <a:gd name="T3" fmla="*/ 1 h 190"/>
                  <a:gd name="T4" fmla="*/ 1 w 65"/>
                  <a:gd name="T5" fmla="*/ 1 h 190"/>
                  <a:gd name="T6" fmla="*/ 1 w 65"/>
                  <a:gd name="T7" fmla="*/ 1 h 190"/>
                  <a:gd name="T8" fmla="*/ 1 w 65"/>
                  <a:gd name="T9" fmla="*/ 1 h 190"/>
                  <a:gd name="T10" fmla="*/ 1 w 65"/>
                  <a:gd name="T11" fmla="*/ 0 h 190"/>
                  <a:gd name="T12" fmla="*/ 1 w 65"/>
                  <a:gd name="T13" fmla="*/ 0 h 190"/>
                  <a:gd name="T14" fmla="*/ 1 w 65"/>
                  <a:gd name="T15" fmla="*/ 1 h 190"/>
                  <a:gd name="T16" fmla="*/ 1 w 65"/>
                  <a:gd name="T17" fmla="*/ 1 h 190"/>
                  <a:gd name="T18" fmla="*/ 1 w 65"/>
                  <a:gd name="T19" fmla="*/ 1 h 190"/>
                  <a:gd name="T20" fmla="*/ 1 w 65"/>
                  <a:gd name="T21" fmla="*/ 1 h 190"/>
                  <a:gd name="T22" fmla="*/ 1 w 65"/>
                  <a:gd name="T23" fmla="*/ 1 h 190"/>
                  <a:gd name="T24" fmla="*/ 1 w 65"/>
                  <a:gd name="T25" fmla="*/ 1 h 190"/>
                  <a:gd name="T26" fmla="*/ 1 w 65"/>
                  <a:gd name="T27" fmla="*/ 1 h 190"/>
                  <a:gd name="T28" fmla="*/ 1 w 65"/>
                  <a:gd name="T29" fmla="*/ 1 h 190"/>
                  <a:gd name="T30" fmla="*/ 1 w 65"/>
                  <a:gd name="T31" fmla="*/ 1 h 190"/>
                  <a:gd name="T32" fmla="*/ 1 w 65"/>
                  <a:gd name="T33" fmla="*/ 1 h 190"/>
                  <a:gd name="T34" fmla="*/ 1 w 65"/>
                  <a:gd name="T35" fmla="*/ 1 h 190"/>
                  <a:gd name="T36" fmla="*/ 0 w 65"/>
                  <a:gd name="T37" fmla="*/ 1 h 1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90"/>
                  <a:gd name="T59" fmla="*/ 65 w 65"/>
                  <a:gd name="T60" fmla="*/ 190 h 19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90">
                    <a:moveTo>
                      <a:pt x="0" y="171"/>
                    </a:moveTo>
                    <a:lnTo>
                      <a:pt x="0" y="190"/>
                    </a:lnTo>
                    <a:lnTo>
                      <a:pt x="54" y="190"/>
                    </a:lnTo>
                    <a:lnTo>
                      <a:pt x="54" y="149"/>
                    </a:lnTo>
                    <a:lnTo>
                      <a:pt x="65" y="116"/>
                    </a:lnTo>
                    <a:lnTo>
                      <a:pt x="65" y="0"/>
                    </a:lnTo>
                    <a:lnTo>
                      <a:pt x="6" y="0"/>
                    </a:lnTo>
                    <a:lnTo>
                      <a:pt x="6" y="28"/>
                    </a:lnTo>
                    <a:lnTo>
                      <a:pt x="22" y="59"/>
                    </a:lnTo>
                    <a:lnTo>
                      <a:pt x="22" y="127"/>
                    </a:lnTo>
                    <a:lnTo>
                      <a:pt x="21" y="129"/>
                    </a:lnTo>
                    <a:lnTo>
                      <a:pt x="27" y="129"/>
                    </a:lnTo>
                    <a:lnTo>
                      <a:pt x="27" y="136"/>
                    </a:lnTo>
                    <a:lnTo>
                      <a:pt x="17" y="136"/>
                    </a:lnTo>
                    <a:lnTo>
                      <a:pt x="6" y="159"/>
                    </a:lnTo>
                    <a:lnTo>
                      <a:pt x="43" y="159"/>
                    </a:lnTo>
                    <a:lnTo>
                      <a:pt x="43" y="165"/>
                    </a:lnTo>
                    <a:lnTo>
                      <a:pt x="3" y="165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3" name="Freeform 66"/>
              <p:cNvSpPr>
                <a:spLocks/>
              </p:cNvSpPr>
              <p:nvPr/>
            </p:nvSpPr>
            <p:spPr bwMode="auto">
              <a:xfrm>
                <a:off x="3222" y="3610"/>
                <a:ext cx="5" cy="42"/>
              </a:xfrm>
              <a:custGeom>
                <a:avLst/>
                <a:gdLst>
                  <a:gd name="T0" fmla="*/ 0 w 9"/>
                  <a:gd name="T1" fmla="*/ 0 h 85"/>
                  <a:gd name="T2" fmla="*/ 0 w 9"/>
                  <a:gd name="T3" fmla="*/ 0 h 85"/>
                  <a:gd name="T4" fmla="*/ 1 w 9"/>
                  <a:gd name="T5" fmla="*/ 0 h 85"/>
                  <a:gd name="T6" fmla="*/ 1 w 9"/>
                  <a:gd name="T7" fmla="*/ 0 h 85"/>
                  <a:gd name="T8" fmla="*/ 1 w 9"/>
                  <a:gd name="T9" fmla="*/ 0 h 85"/>
                  <a:gd name="T10" fmla="*/ 0 w 9"/>
                  <a:gd name="T11" fmla="*/ 0 h 8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85"/>
                  <a:gd name="T20" fmla="*/ 9 w 9"/>
                  <a:gd name="T21" fmla="*/ 85 h 8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85">
                    <a:moveTo>
                      <a:pt x="0" y="0"/>
                    </a:moveTo>
                    <a:lnTo>
                      <a:pt x="0" y="85"/>
                    </a:lnTo>
                    <a:lnTo>
                      <a:pt x="8" y="85"/>
                    </a:lnTo>
                    <a:lnTo>
                      <a:pt x="9" y="83"/>
                    </a:lnTo>
                    <a:lnTo>
                      <a:pt x="9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4" name="Freeform 67"/>
              <p:cNvSpPr>
                <a:spLocks/>
              </p:cNvSpPr>
              <p:nvPr/>
            </p:nvSpPr>
            <p:spPr bwMode="auto">
              <a:xfrm>
                <a:off x="3202" y="3584"/>
                <a:ext cx="20" cy="68"/>
              </a:xfrm>
              <a:custGeom>
                <a:avLst/>
                <a:gdLst>
                  <a:gd name="T0" fmla="*/ 0 w 42"/>
                  <a:gd name="T1" fmla="*/ 1 h 135"/>
                  <a:gd name="T2" fmla="*/ 0 w 42"/>
                  <a:gd name="T3" fmla="*/ 1 h 135"/>
                  <a:gd name="T4" fmla="*/ 0 w 42"/>
                  <a:gd name="T5" fmla="*/ 1 h 135"/>
                  <a:gd name="T6" fmla="*/ 0 w 42"/>
                  <a:gd name="T7" fmla="*/ 1 h 135"/>
                  <a:gd name="T8" fmla="*/ 0 w 42"/>
                  <a:gd name="T9" fmla="*/ 1 h 135"/>
                  <a:gd name="T10" fmla="*/ 0 w 42"/>
                  <a:gd name="T11" fmla="*/ 0 h 135"/>
                  <a:gd name="T12" fmla="*/ 0 w 42"/>
                  <a:gd name="T13" fmla="*/ 1 h 135"/>
                  <a:gd name="T14" fmla="*/ 0 w 42"/>
                  <a:gd name="T15" fmla="*/ 1 h 135"/>
                  <a:gd name="T16" fmla="*/ 0 w 42"/>
                  <a:gd name="T17" fmla="*/ 1 h 135"/>
                  <a:gd name="T18" fmla="*/ 0 w 42"/>
                  <a:gd name="T19" fmla="*/ 1 h 135"/>
                  <a:gd name="T20" fmla="*/ 0 w 42"/>
                  <a:gd name="T21" fmla="*/ 1 h 1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2"/>
                  <a:gd name="T34" fmla="*/ 0 h 135"/>
                  <a:gd name="T35" fmla="*/ 42 w 42"/>
                  <a:gd name="T36" fmla="*/ 135 h 13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2" h="135">
                    <a:moveTo>
                      <a:pt x="42" y="135"/>
                    </a:moveTo>
                    <a:lnTo>
                      <a:pt x="16" y="135"/>
                    </a:lnTo>
                    <a:lnTo>
                      <a:pt x="16" y="133"/>
                    </a:lnTo>
                    <a:lnTo>
                      <a:pt x="0" y="133"/>
                    </a:lnTo>
                    <a:lnTo>
                      <a:pt x="0" y="1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6" y="3"/>
                    </a:lnTo>
                    <a:lnTo>
                      <a:pt x="42" y="50"/>
                    </a:lnTo>
                    <a:lnTo>
                      <a:pt x="42" y="135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5" name="Freeform 68"/>
              <p:cNvSpPr>
                <a:spLocks/>
              </p:cNvSpPr>
              <p:nvPr/>
            </p:nvSpPr>
            <p:spPr bwMode="auto">
              <a:xfrm>
                <a:off x="3180" y="3586"/>
                <a:ext cx="17" cy="67"/>
              </a:xfrm>
              <a:custGeom>
                <a:avLst/>
                <a:gdLst>
                  <a:gd name="T0" fmla="*/ 0 w 34"/>
                  <a:gd name="T1" fmla="*/ 1 h 133"/>
                  <a:gd name="T2" fmla="*/ 0 w 34"/>
                  <a:gd name="T3" fmla="*/ 1 h 133"/>
                  <a:gd name="T4" fmla="*/ 1 w 34"/>
                  <a:gd name="T5" fmla="*/ 0 h 133"/>
                  <a:gd name="T6" fmla="*/ 1 w 34"/>
                  <a:gd name="T7" fmla="*/ 1 h 133"/>
                  <a:gd name="T8" fmla="*/ 0 w 34"/>
                  <a:gd name="T9" fmla="*/ 1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133"/>
                  <a:gd name="T17" fmla="*/ 34 w 34"/>
                  <a:gd name="T18" fmla="*/ 133 h 1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133">
                    <a:moveTo>
                      <a:pt x="0" y="133"/>
                    </a:moveTo>
                    <a:lnTo>
                      <a:pt x="0" y="3"/>
                    </a:lnTo>
                    <a:lnTo>
                      <a:pt x="34" y="0"/>
                    </a:lnTo>
                    <a:lnTo>
                      <a:pt x="34" y="130"/>
                    </a:lnTo>
                    <a:lnTo>
                      <a:pt x="0" y="133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6" name="Freeform 69"/>
              <p:cNvSpPr>
                <a:spLocks/>
              </p:cNvSpPr>
              <p:nvPr/>
            </p:nvSpPr>
            <p:spPr bwMode="auto">
              <a:xfrm>
                <a:off x="3210" y="3656"/>
                <a:ext cx="14" cy="12"/>
              </a:xfrm>
              <a:custGeom>
                <a:avLst/>
                <a:gdLst>
                  <a:gd name="T0" fmla="*/ 0 w 29"/>
                  <a:gd name="T1" fmla="*/ 1 h 24"/>
                  <a:gd name="T2" fmla="*/ 0 w 29"/>
                  <a:gd name="T3" fmla="*/ 1 h 24"/>
                  <a:gd name="T4" fmla="*/ 0 w 29"/>
                  <a:gd name="T5" fmla="*/ 0 h 24"/>
                  <a:gd name="T6" fmla="*/ 0 w 29"/>
                  <a:gd name="T7" fmla="*/ 0 h 24"/>
                  <a:gd name="T8" fmla="*/ 0 w 29"/>
                  <a:gd name="T9" fmla="*/ 1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24"/>
                  <a:gd name="T17" fmla="*/ 29 w 29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24">
                    <a:moveTo>
                      <a:pt x="18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18" y="24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7" name="Rectangle 70"/>
              <p:cNvSpPr>
                <a:spLocks noChangeArrowheads="1"/>
              </p:cNvSpPr>
              <p:nvPr/>
            </p:nvSpPr>
            <p:spPr bwMode="auto">
              <a:xfrm>
                <a:off x="3213" y="3674"/>
                <a:ext cx="1" cy="7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8" name="Rectangle 71"/>
              <p:cNvSpPr>
                <a:spLocks noChangeArrowheads="1"/>
              </p:cNvSpPr>
              <p:nvPr/>
            </p:nvSpPr>
            <p:spPr bwMode="auto">
              <a:xfrm>
                <a:off x="3205" y="3654"/>
                <a:ext cx="2" cy="27"/>
              </a:xfrm>
              <a:prstGeom prst="rect">
                <a:avLst/>
              </a:prstGeom>
              <a:solidFill>
                <a:srgbClr val="0080FF"/>
              </a:solidFill>
              <a:ln w="9525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69" name="Freeform 72"/>
              <p:cNvSpPr>
                <a:spLocks/>
              </p:cNvSpPr>
              <p:nvPr/>
            </p:nvSpPr>
            <p:spPr bwMode="auto">
              <a:xfrm>
                <a:off x="3229" y="3652"/>
                <a:ext cx="4" cy="4"/>
              </a:xfrm>
              <a:custGeom>
                <a:avLst/>
                <a:gdLst>
                  <a:gd name="T0" fmla="*/ 0 w 10"/>
                  <a:gd name="T1" fmla="*/ 0 h 7"/>
                  <a:gd name="T2" fmla="*/ 0 w 10"/>
                  <a:gd name="T3" fmla="*/ 0 h 7"/>
                  <a:gd name="T4" fmla="*/ 0 w 10"/>
                  <a:gd name="T5" fmla="*/ 1 h 7"/>
                  <a:gd name="T6" fmla="*/ 0 w 10"/>
                  <a:gd name="T7" fmla="*/ 1 h 7"/>
                  <a:gd name="T8" fmla="*/ 0 w 10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7"/>
                  <a:gd name="T17" fmla="*/ 10 w 1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7">
                    <a:moveTo>
                      <a:pt x="5" y="0"/>
                    </a:moveTo>
                    <a:lnTo>
                      <a:pt x="10" y="0"/>
                    </a:lnTo>
                    <a:lnTo>
                      <a:pt x="10" y="7"/>
                    </a:lnTo>
                    <a:lnTo>
                      <a:pt x="0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0" name="Freeform 73"/>
              <p:cNvSpPr>
                <a:spLocks/>
              </p:cNvSpPr>
              <p:nvPr/>
            </p:nvSpPr>
            <p:spPr bwMode="auto">
              <a:xfrm>
                <a:off x="3210" y="3652"/>
                <a:ext cx="16" cy="4"/>
              </a:xfrm>
              <a:custGeom>
                <a:avLst/>
                <a:gdLst>
                  <a:gd name="T0" fmla="*/ 0 w 34"/>
                  <a:gd name="T1" fmla="*/ 0 h 7"/>
                  <a:gd name="T2" fmla="*/ 0 w 34"/>
                  <a:gd name="T3" fmla="*/ 0 h 7"/>
                  <a:gd name="T4" fmla="*/ 0 w 34"/>
                  <a:gd name="T5" fmla="*/ 1 h 7"/>
                  <a:gd name="T6" fmla="*/ 0 w 34"/>
                  <a:gd name="T7" fmla="*/ 1 h 7"/>
                  <a:gd name="T8" fmla="*/ 0 w 34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7"/>
                  <a:gd name="T17" fmla="*/ 34 w 34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7">
                    <a:moveTo>
                      <a:pt x="34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29" y="7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1" name="Freeform 74"/>
              <p:cNvSpPr>
                <a:spLocks/>
              </p:cNvSpPr>
              <p:nvPr/>
            </p:nvSpPr>
            <p:spPr bwMode="auto">
              <a:xfrm>
                <a:off x="3222" y="3668"/>
                <a:ext cx="19" cy="3"/>
              </a:xfrm>
              <a:custGeom>
                <a:avLst/>
                <a:gdLst>
                  <a:gd name="T0" fmla="*/ 0 w 40"/>
                  <a:gd name="T1" fmla="*/ 0 h 7"/>
                  <a:gd name="T2" fmla="*/ 0 w 40"/>
                  <a:gd name="T3" fmla="*/ 0 h 7"/>
                  <a:gd name="T4" fmla="*/ 0 w 40"/>
                  <a:gd name="T5" fmla="*/ 0 h 7"/>
                  <a:gd name="T6" fmla="*/ 0 w 40"/>
                  <a:gd name="T7" fmla="*/ 0 h 7"/>
                  <a:gd name="T8" fmla="*/ 0 w 40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7"/>
                  <a:gd name="T17" fmla="*/ 40 w 40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7">
                    <a:moveTo>
                      <a:pt x="5" y="0"/>
                    </a:moveTo>
                    <a:lnTo>
                      <a:pt x="40" y="0"/>
                    </a:lnTo>
                    <a:lnTo>
                      <a:pt x="40" y="7"/>
                    </a:lnTo>
                    <a:lnTo>
                      <a:pt x="0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2" name="Freeform 75"/>
              <p:cNvSpPr>
                <a:spLocks/>
              </p:cNvSpPr>
              <p:nvPr/>
            </p:nvSpPr>
            <p:spPr bwMode="auto">
              <a:xfrm>
                <a:off x="3210" y="3668"/>
                <a:ext cx="8" cy="3"/>
              </a:xfrm>
              <a:custGeom>
                <a:avLst/>
                <a:gdLst>
                  <a:gd name="T0" fmla="*/ 0 w 18"/>
                  <a:gd name="T1" fmla="*/ 0 h 7"/>
                  <a:gd name="T2" fmla="*/ 0 w 18"/>
                  <a:gd name="T3" fmla="*/ 0 h 7"/>
                  <a:gd name="T4" fmla="*/ 0 w 18"/>
                  <a:gd name="T5" fmla="*/ 0 h 7"/>
                  <a:gd name="T6" fmla="*/ 0 w 18"/>
                  <a:gd name="T7" fmla="*/ 0 h 7"/>
                  <a:gd name="T8" fmla="*/ 0 w 18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7"/>
                  <a:gd name="T17" fmla="*/ 18 w 18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7">
                    <a:moveTo>
                      <a:pt x="18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5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3" name="Freeform 76"/>
              <p:cNvSpPr>
                <a:spLocks/>
              </p:cNvSpPr>
              <p:nvPr/>
            </p:nvSpPr>
            <p:spPr bwMode="auto">
              <a:xfrm>
                <a:off x="3374" y="3591"/>
                <a:ext cx="15" cy="23"/>
              </a:xfrm>
              <a:custGeom>
                <a:avLst/>
                <a:gdLst>
                  <a:gd name="T0" fmla="*/ 1 w 28"/>
                  <a:gd name="T1" fmla="*/ 1 h 46"/>
                  <a:gd name="T2" fmla="*/ 1 w 28"/>
                  <a:gd name="T3" fmla="*/ 0 h 46"/>
                  <a:gd name="T4" fmla="*/ 0 w 28"/>
                  <a:gd name="T5" fmla="*/ 1 h 46"/>
                  <a:gd name="T6" fmla="*/ 0 w 28"/>
                  <a:gd name="T7" fmla="*/ 1 h 46"/>
                  <a:gd name="T8" fmla="*/ 1 w 28"/>
                  <a:gd name="T9" fmla="*/ 1 h 46"/>
                  <a:gd name="T10" fmla="*/ 1 w 28"/>
                  <a:gd name="T11" fmla="*/ 1 h 46"/>
                  <a:gd name="T12" fmla="*/ 1 w 28"/>
                  <a:gd name="T13" fmla="*/ 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6"/>
                  <a:gd name="T23" fmla="*/ 28 w 28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6">
                    <a:moveTo>
                      <a:pt x="28" y="46"/>
                    </a:moveTo>
                    <a:lnTo>
                      <a:pt x="28" y="0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22" y="6"/>
                    </a:lnTo>
                    <a:lnTo>
                      <a:pt x="22" y="46"/>
                    </a:lnTo>
                    <a:lnTo>
                      <a:pt x="28" y="4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4" name="Freeform 77"/>
              <p:cNvSpPr>
                <a:spLocks/>
              </p:cNvSpPr>
              <p:nvPr/>
            </p:nvSpPr>
            <p:spPr bwMode="auto">
              <a:xfrm>
                <a:off x="3378" y="3618"/>
                <a:ext cx="11" cy="65"/>
              </a:xfrm>
              <a:custGeom>
                <a:avLst/>
                <a:gdLst>
                  <a:gd name="T0" fmla="*/ 1 w 20"/>
                  <a:gd name="T1" fmla="*/ 0 h 130"/>
                  <a:gd name="T2" fmla="*/ 1 w 20"/>
                  <a:gd name="T3" fmla="*/ 1 h 130"/>
                  <a:gd name="T4" fmla="*/ 0 w 20"/>
                  <a:gd name="T5" fmla="*/ 1 h 130"/>
                  <a:gd name="T6" fmla="*/ 0 w 20"/>
                  <a:gd name="T7" fmla="*/ 1 h 130"/>
                  <a:gd name="T8" fmla="*/ 1 w 20"/>
                  <a:gd name="T9" fmla="*/ 1 h 130"/>
                  <a:gd name="T10" fmla="*/ 1 w 20"/>
                  <a:gd name="T11" fmla="*/ 0 h 130"/>
                  <a:gd name="T12" fmla="*/ 1 w 20"/>
                  <a:gd name="T13" fmla="*/ 0 h 1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130"/>
                  <a:gd name="T23" fmla="*/ 20 w 20"/>
                  <a:gd name="T24" fmla="*/ 130 h 1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130">
                    <a:moveTo>
                      <a:pt x="20" y="0"/>
                    </a:moveTo>
                    <a:lnTo>
                      <a:pt x="20" y="130"/>
                    </a:lnTo>
                    <a:lnTo>
                      <a:pt x="0" y="130"/>
                    </a:lnTo>
                    <a:lnTo>
                      <a:pt x="0" y="69"/>
                    </a:lnTo>
                    <a:lnTo>
                      <a:pt x="15" y="69"/>
                    </a:lnTo>
                    <a:lnTo>
                      <a:pt x="15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5" name="Freeform 78"/>
              <p:cNvSpPr>
                <a:spLocks/>
              </p:cNvSpPr>
              <p:nvPr/>
            </p:nvSpPr>
            <p:spPr bwMode="auto">
              <a:xfrm>
                <a:off x="3373" y="3614"/>
                <a:ext cx="43" cy="90"/>
              </a:xfrm>
              <a:custGeom>
                <a:avLst/>
                <a:gdLst>
                  <a:gd name="T0" fmla="*/ 0 w 88"/>
                  <a:gd name="T1" fmla="*/ 0 h 181"/>
                  <a:gd name="T2" fmla="*/ 0 w 88"/>
                  <a:gd name="T3" fmla="*/ 0 h 181"/>
                  <a:gd name="T4" fmla="*/ 0 w 88"/>
                  <a:gd name="T5" fmla="*/ 0 h 181"/>
                  <a:gd name="T6" fmla="*/ 0 w 88"/>
                  <a:gd name="T7" fmla="*/ 0 h 181"/>
                  <a:gd name="T8" fmla="*/ 0 w 88"/>
                  <a:gd name="T9" fmla="*/ 0 h 181"/>
                  <a:gd name="T10" fmla="*/ 0 w 88"/>
                  <a:gd name="T11" fmla="*/ 0 h 181"/>
                  <a:gd name="T12" fmla="*/ 0 w 88"/>
                  <a:gd name="T13" fmla="*/ 0 h 181"/>
                  <a:gd name="T14" fmla="*/ 0 w 88"/>
                  <a:gd name="T15" fmla="*/ 0 h 181"/>
                  <a:gd name="T16" fmla="*/ 0 w 88"/>
                  <a:gd name="T17" fmla="*/ 0 h 181"/>
                  <a:gd name="T18" fmla="*/ 0 w 88"/>
                  <a:gd name="T19" fmla="*/ 0 h 181"/>
                  <a:gd name="T20" fmla="*/ 0 w 88"/>
                  <a:gd name="T21" fmla="*/ 0 h 181"/>
                  <a:gd name="T22" fmla="*/ 0 w 88"/>
                  <a:gd name="T23" fmla="*/ 0 h 181"/>
                  <a:gd name="T24" fmla="*/ 0 w 88"/>
                  <a:gd name="T25" fmla="*/ 0 h 181"/>
                  <a:gd name="T26" fmla="*/ 0 w 88"/>
                  <a:gd name="T27" fmla="*/ 0 h 181"/>
                  <a:gd name="T28" fmla="*/ 0 w 88"/>
                  <a:gd name="T29" fmla="*/ 0 h 181"/>
                  <a:gd name="T30" fmla="*/ 0 w 88"/>
                  <a:gd name="T31" fmla="*/ 0 h 181"/>
                  <a:gd name="T32" fmla="*/ 0 w 88"/>
                  <a:gd name="T33" fmla="*/ 0 h 181"/>
                  <a:gd name="T34" fmla="*/ 0 w 88"/>
                  <a:gd name="T35" fmla="*/ 0 h 181"/>
                  <a:gd name="T36" fmla="*/ 0 w 88"/>
                  <a:gd name="T37" fmla="*/ 0 h 181"/>
                  <a:gd name="T38" fmla="*/ 0 w 88"/>
                  <a:gd name="T39" fmla="*/ 0 h 18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8"/>
                  <a:gd name="T61" fmla="*/ 0 h 181"/>
                  <a:gd name="T62" fmla="*/ 88 w 88"/>
                  <a:gd name="T63" fmla="*/ 181 h 18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8" h="181">
                    <a:moveTo>
                      <a:pt x="0" y="38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26" y="2"/>
                    </a:lnTo>
                    <a:lnTo>
                      <a:pt x="32" y="2"/>
                    </a:lnTo>
                    <a:lnTo>
                      <a:pt x="83" y="7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88" y="11"/>
                    </a:lnTo>
                    <a:lnTo>
                      <a:pt x="86" y="15"/>
                    </a:lnTo>
                    <a:lnTo>
                      <a:pt x="83" y="15"/>
                    </a:lnTo>
                    <a:lnTo>
                      <a:pt x="83" y="181"/>
                    </a:lnTo>
                    <a:lnTo>
                      <a:pt x="77" y="181"/>
                    </a:lnTo>
                    <a:lnTo>
                      <a:pt x="77" y="13"/>
                    </a:lnTo>
                    <a:lnTo>
                      <a:pt x="32" y="10"/>
                    </a:lnTo>
                    <a:lnTo>
                      <a:pt x="26" y="10"/>
                    </a:lnTo>
                    <a:lnTo>
                      <a:pt x="8" y="8"/>
                    </a:lnTo>
                    <a:lnTo>
                      <a:pt x="8" y="32"/>
                    </a:lnTo>
                    <a:lnTo>
                      <a:pt x="5" y="37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6" name="Freeform 79"/>
              <p:cNvSpPr>
                <a:spLocks/>
              </p:cNvSpPr>
              <p:nvPr/>
            </p:nvSpPr>
            <p:spPr bwMode="auto">
              <a:xfrm>
                <a:off x="3373" y="3634"/>
                <a:ext cx="4" cy="49"/>
              </a:xfrm>
              <a:custGeom>
                <a:avLst/>
                <a:gdLst>
                  <a:gd name="T0" fmla="*/ 1 w 8"/>
                  <a:gd name="T1" fmla="*/ 1 h 96"/>
                  <a:gd name="T2" fmla="*/ 1 w 8"/>
                  <a:gd name="T3" fmla="*/ 0 h 96"/>
                  <a:gd name="T4" fmla="*/ 1 w 8"/>
                  <a:gd name="T5" fmla="*/ 1 h 96"/>
                  <a:gd name="T6" fmla="*/ 0 w 8"/>
                  <a:gd name="T7" fmla="*/ 1 h 96"/>
                  <a:gd name="T8" fmla="*/ 0 w 8"/>
                  <a:gd name="T9" fmla="*/ 1 h 96"/>
                  <a:gd name="T10" fmla="*/ 1 w 8"/>
                  <a:gd name="T11" fmla="*/ 1 h 9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96"/>
                  <a:gd name="T20" fmla="*/ 8 w 8"/>
                  <a:gd name="T21" fmla="*/ 96 h 9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96">
                    <a:moveTo>
                      <a:pt x="4" y="3"/>
                    </a:moveTo>
                    <a:lnTo>
                      <a:pt x="8" y="0"/>
                    </a:lnTo>
                    <a:lnTo>
                      <a:pt x="8" y="96"/>
                    </a:lnTo>
                    <a:lnTo>
                      <a:pt x="0" y="96"/>
                    </a:lnTo>
                    <a:lnTo>
                      <a:pt x="0" y="4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7" name="Freeform 80"/>
              <p:cNvSpPr>
                <a:spLocks/>
              </p:cNvSpPr>
              <p:nvPr/>
            </p:nvSpPr>
            <p:spPr bwMode="auto">
              <a:xfrm>
                <a:off x="3324" y="3621"/>
                <a:ext cx="54" cy="62"/>
              </a:xfrm>
              <a:custGeom>
                <a:avLst/>
                <a:gdLst>
                  <a:gd name="T0" fmla="*/ 0 w 109"/>
                  <a:gd name="T1" fmla="*/ 0 h 123"/>
                  <a:gd name="T2" fmla="*/ 0 w 109"/>
                  <a:gd name="T3" fmla="*/ 1 h 123"/>
                  <a:gd name="T4" fmla="*/ 0 w 109"/>
                  <a:gd name="T5" fmla="*/ 1 h 123"/>
                  <a:gd name="T6" fmla="*/ 0 w 109"/>
                  <a:gd name="T7" fmla="*/ 1 h 123"/>
                  <a:gd name="T8" fmla="*/ 0 w 109"/>
                  <a:gd name="T9" fmla="*/ 1 h 123"/>
                  <a:gd name="T10" fmla="*/ 0 w 109"/>
                  <a:gd name="T11" fmla="*/ 1 h 123"/>
                  <a:gd name="T12" fmla="*/ 0 w 109"/>
                  <a:gd name="T13" fmla="*/ 1 h 123"/>
                  <a:gd name="T14" fmla="*/ 0 w 109"/>
                  <a:gd name="T15" fmla="*/ 1 h 123"/>
                  <a:gd name="T16" fmla="*/ 0 w 109"/>
                  <a:gd name="T17" fmla="*/ 1 h 123"/>
                  <a:gd name="T18" fmla="*/ 0 w 109"/>
                  <a:gd name="T19" fmla="*/ 1 h 123"/>
                  <a:gd name="T20" fmla="*/ 0 w 109"/>
                  <a:gd name="T21" fmla="*/ 1 h 123"/>
                  <a:gd name="T22" fmla="*/ 0 w 109"/>
                  <a:gd name="T23" fmla="*/ 1 h 123"/>
                  <a:gd name="T24" fmla="*/ 0 w 109"/>
                  <a:gd name="T25" fmla="*/ 1 h 123"/>
                  <a:gd name="T26" fmla="*/ 0 w 109"/>
                  <a:gd name="T27" fmla="*/ 1 h 123"/>
                  <a:gd name="T28" fmla="*/ 0 w 109"/>
                  <a:gd name="T29" fmla="*/ 1 h 123"/>
                  <a:gd name="T30" fmla="*/ 0 w 109"/>
                  <a:gd name="T31" fmla="*/ 1 h 123"/>
                  <a:gd name="T32" fmla="*/ 0 w 109"/>
                  <a:gd name="T33" fmla="*/ 1 h 123"/>
                  <a:gd name="T34" fmla="*/ 0 w 109"/>
                  <a:gd name="T35" fmla="*/ 1 h 123"/>
                  <a:gd name="T36" fmla="*/ 0 w 109"/>
                  <a:gd name="T37" fmla="*/ 1 h 123"/>
                  <a:gd name="T38" fmla="*/ 0 w 109"/>
                  <a:gd name="T39" fmla="*/ 1 h 123"/>
                  <a:gd name="T40" fmla="*/ 0 w 109"/>
                  <a:gd name="T41" fmla="*/ 1 h 123"/>
                  <a:gd name="T42" fmla="*/ 0 w 109"/>
                  <a:gd name="T43" fmla="*/ 1 h 123"/>
                  <a:gd name="T44" fmla="*/ 0 w 109"/>
                  <a:gd name="T45" fmla="*/ 1 h 123"/>
                  <a:gd name="T46" fmla="*/ 0 w 109"/>
                  <a:gd name="T47" fmla="*/ 1 h 123"/>
                  <a:gd name="T48" fmla="*/ 0 w 109"/>
                  <a:gd name="T49" fmla="*/ 1 h 123"/>
                  <a:gd name="T50" fmla="*/ 0 w 109"/>
                  <a:gd name="T51" fmla="*/ 1 h 123"/>
                  <a:gd name="T52" fmla="*/ 0 w 109"/>
                  <a:gd name="T53" fmla="*/ 1 h 123"/>
                  <a:gd name="T54" fmla="*/ 0 w 109"/>
                  <a:gd name="T55" fmla="*/ 1 h 123"/>
                  <a:gd name="T56" fmla="*/ 0 w 109"/>
                  <a:gd name="T57" fmla="*/ 1 h 123"/>
                  <a:gd name="T58" fmla="*/ 0 w 109"/>
                  <a:gd name="T59" fmla="*/ 1 h 123"/>
                  <a:gd name="T60" fmla="*/ 0 w 109"/>
                  <a:gd name="T61" fmla="*/ 1 h 123"/>
                  <a:gd name="T62" fmla="*/ 0 w 109"/>
                  <a:gd name="T63" fmla="*/ 1 h 123"/>
                  <a:gd name="T64" fmla="*/ 0 w 109"/>
                  <a:gd name="T65" fmla="*/ 1 h 123"/>
                  <a:gd name="T66" fmla="*/ 0 w 109"/>
                  <a:gd name="T67" fmla="*/ 0 h 12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9"/>
                  <a:gd name="T103" fmla="*/ 0 h 123"/>
                  <a:gd name="T104" fmla="*/ 109 w 109"/>
                  <a:gd name="T105" fmla="*/ 123 h 12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9" h="123">
                    <a:moveTo>
                      <a:pt x="0" y="0"/>
                    </a:moveTo>
                    <a:lnTo>
                      <a:pt x="0" y="6"/>
                    </a:lnTo>
                    <a:lnTo>
                      <a:pt x="7" y="11"/>
                    </a:lnTo>
                    <a:lnTo>
                      <a:pt x="11" y="12"/>
                    </a:lnTo>
                    <a:lnTo>
                      <a:pt x="18" y="17"/>
                    </a:lnTo>
                    <a:lnTo>
                      <a:pt x="26" y="22"/>
                    </a:lnTo>
                    <a:lnTo>
                      <a:pt x="34" y="25"/>
                    </a:lnTo>
                    <a:lnTo>
                      <a:pt x="53" y="31"/>
                    </a:lnTo>
                    <a:lnTo>
                      <a:pt x="62" y="36"/>
                    </a:lnTo>
                    <a:lnTo>
                      <a:pt x="74" y="38"/>
                    </a:lnTo>
                    <a:lnTo>
                      <a:pt x="85" y="38"/>
                    </a:lnTo>
                    <a:lnTo>
                      <a:pt x="88" y="36"/>
                    </a:lnTo>
                    <a:lnTo>
                      <a:pt x="94" y="33"/>
                    </a:lnTo>
                    <a:lnTo>
                      <a:pt x="99" y="31"/>
                    </a:lnTo>
                    <a:lnTo>
                      <a:pt x="102" y="31"/>
                    </a:lnTo>
                    <a:lnTo>
                      <a:pt x="105" y="27"/>
                    </a:lnTo>
                    <a:lnTo>
                      <a:pt x="105" y="123"/>
                    </a:lnTo>
                    <a:lnTo>
                      <a:pt x="109" y="123"/>
                    </a:lnTo>
                    <a:lnTo>
                      <a:pt x="109" y="12"/>
                    </a:lnTo>
                    <a:lnTo>
                      <a:pt x="105" y="17"/>
                    </a:lnTo>
                    <a:lnTo>
                      <a:pt x="102" y="22"/>
                    </a:lnTo>
                    <a:lnTo>
                      <a:pt x="99" y="23"/>
                    </a:lnTo>
                    <a:lnTo>
                      <a:pt x="96" y="27"/>
                    </a:lnTo>
                    <a:lnTo>
                      <a:pt x="93" y="28"/>
                    </a:lnTo>
                    <a:lnTo>
                      <a:pt x="88" y="31"/>
                    </a:lnTo>
                    <a:lnTo>
                      <a:pt x="86" y="31"/>
                    </a:lnTo>
                    <a:lnTo>
                      <a:pt x="72" y="31"/>
                    </a:lnTo>
                    <a:lnTo>
                      <a:pt x="59" y="31"/>
                    </a:lnTo>
                    <a:lnTo>
                      <a:pt x="48" y="25"/>
                    </a:lnTo>
                    <a:lnTo>
                      <a:pt x="34" y="20"/>
                    </a:lnTo>
                    <a:lnTo>
                      <a:pt x="26" y="14"/>
                    </a:lnTo>
                    <a:lnTo>
                      <a:pt x="18" y="11"/>
                    </a:lnTo>
                    <a:lnTo>
                      <a:pt x="13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8" name="Freeform 81"/>
              <p:cNvSpPr>
                <a:spLocks/>
              </p:cNvSpPr>
              <p:nvPr/>
            </p:nvSpPr>
            <p:spPr bwMode="auto">
              <a:xfrm>
                <a:off x="3332" y="3629"/>
                <a:ext cx="5" cy="75"/>
              </a:xfrm>
              <a:custGeom>
                <a:avLst/>
                <a:gdLst>
                  <a:gd name="T0" fmla="*/ 1 w 10"/>
                  <a:gd name="T1" fmla="*/ 0 h 151"/>
                  <a:gd name="T2" fmla="*/ 1 w 10"/>
                  <a:gd name="T3" fmla="*/ 0 h 151"/>
                  <a:gd name="T4" fmla="*/ 0 w 10"/>
                  <a:gd name="T5" fmla="*/ 0 h 151"/>
                  <a:gd name="T6" fmla="*/ 0 w 10"/>
                  <a:gd name="T7" fmla="*/ 0 h 151"/>
                  <a:gd name="T8" fmla="*/ 1 w 10"/>
                  <a:gd name="T9" fmla="*/ 0 h 1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151"/>
                  <a:gd name="T17" fmla="*/ 10 w 10"/>
                  <a:gd name="T18" fmla="*/ 151 h 1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151">
                    <a:moveTo>
                      <a:pt x="10" y="5"/>
                    </a:moveTo>
                    <a:lnTo>
                      <a:pt x="10" y="151"/>
                    </a:lnTo>
                    <a:lnTo>
                      <a:pt x="0" y="151"/>
                    </a:lnTo>
                    <a:lnTo>
                      <a:pt x="0" y="0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79" name="Freeform 82"/>
              <p:cNvSpPr>
                <a:spLocks/>
              </p:cNvSpPr>
              <p:nvPr/>
            </p:nvSpPr>
            <p:spPr bwMode="auto">
              <a:xfrm>
                <a:off x="3238" y="3610"/>
                <a:ext cx="99" cy="143"/>
              </a:xfrm>
              <a:custGeom>
                <a:avLst/>
                <a:gdLst>
                  <a:gd name="T0" fmla="*/ 1 w 197"/>
                  <a:gd name="T1" fmla="*/ 1 h 284"/>
                  <a:gd name="T2" fmla="*/ 1 w 197"/>
                  <a:gd name="T3" fmla="*/ 1 h 284"/>
                  <a:gd name="T4" fmla="*/ 1 w 197"/>
                  <a:gd name="T5" fmla="*/ 1 h 284"/>
                  <a:gd name="T6" fmla="*/ 1 w 197"/>
                  <a:gd name="T7" fmla="*/ 1 h 284"/>
                  <a:gd name="T8" fmla="*/ 1 w 197"/>
                  <a:gd name="T9" fmla="*/ 1 h 284"/>
                  <a:gd name="T10" fmla="*/ 1 w 197"/>
                  <a:gd name="T11" fmla="*/ 1 h 284"/>
                  <a:gd name="T12" fmla="*/ 1 w 197"/>
                  <a:gd name="T13" fmla="*/ 1 h 284"/>
                  <a:gd name="T14" fmla="*/ 1 w 197"/>
                  <a:gd name="T15" fmla="*/ 1 h 284"/>
                  <a:gd name="T16" fmla="*/ 1 w 197"/>
                  <a:gd name="T17" fmla="*/ 1 h 284"/>
                  <a:gd name="T18" fmla="*/ 1 w 197"/>
                  <a:gd name="T19" fmla="*/ 1 h 284"/>
                  <a:gd name="T20" fmla="*/ 1 w 197"/>
                  <a:gd name="T21" fmla="*/ 1 h 284"/>
                  <a:gd name="T22" fmla="*/ 1 w 197"/>
                  <a:gd name="T23" fmla="*/ 1 h 284"/>
                  <a:gd name="T24" fmla="*/ 1 w 197"/>
                  <a:gd name="T25" fmla="*/ 1 h 284"/>
                  <a:gd name="T26" fmla="*/ 1 w 197"/>
                  <a:gd name="T27" fmla="*/ 1 h 284"/>
                  <a:gd name="T28" fmla="*/ 1 w 197"/>
                  <a:gd name="T29" fmla="*/ 1 h 284"/>
                  <a:gd name="T30" fmla="*/ 1 w 197"/>
                  <a:gd name="T31" fmla="*/ 1 h 284"/>
                  <a:gd name="T32" fmla="*/ 1 w 197"/>
                  <a:gd name="T33" fmla="*/ 1 h 284"/>
                  <a:gd name="T34" fmla="*/ 1 w 197"/>
                  <a:gd name="T35" fmla="*/ 1 h 284"/>
                  <a:gd name="T36" fmla="*/ 0 w 197"/>
                  <a:gd name="T37" fmla="*/ 1 h 284"/>
                  <a:gd name="T38" fmla="*/ 0 w 197"/>
                  <a:gd name="T39" fmla="*/ 1 h 284"/>
                  <a:gd name="T40" fmla="*/ 1 w 197"/>
                  <a:gd name="T41" fmla="*/ 1 h 284"/>
                  <a:gd name="T42" fmla="*/ 1 w 197"/>
                  <a:gd name="T43" fmla="*/ 1 h 284"/>
                  <a:gd name="T44" fmla="*/ 1 w 197"/>
                  <a:gd name="T45" fmla="*/ 1 h 284"/>
                  <a:gd name="T46" fmla="*/ 1 w 197"/>
                  <a:gd name="T47" fmla="*/ 1 h 284"/>
                  <a:gd name="T48" fmla="*/ 1 w 197"/>
                  <a:gd name="T49" fmla="*/ 1 h 284"/>
                  <a:gd name="T50" fmla="*/ 1 w 197"/>
                  <a:gd name="T51" fmla="*/ 1 h 284"/>
                  <a:gd name="T52" fmla="*/ 1 w 197"/>
                  <a:gd name="T53" fmla="*/ 1 h 284"/>
                  <a:gd name="T54" fmla="*/ 1 w 197"/>
                  <a:gd name="T55" fmla="*/ 1 h 284"/>
                  <a:gd name="T56" fmla="*/ 1 w 197"/>
                  <a:gd name="T57" fmla="*/ 1 h 284"/>
                  <a:gd name="T58" fmla="*/ 1 w 197"/>
                  <a:gd name="T59" fmla="*/ 0 h 284"/>
                  <a:gd name="T60" fmla="*/ 1 w 197"/>
                  <a:gd name="T61" fmla="*/ 0 h 284"/>
                  <a:gd name="T62" fmla="*/ 1 w 197"/>
                  <a:gd name="T63" fmla="*/ 1 h 284"/>
                  <a:gd name="T64" fmla="*/ 1 w 197"/>
                  <a:gd name="T65" fmla="*/ 1 h 2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7"/>
                  <a:gd name="T100" fmla="*/ 0 h 284"/>
                  <a:gd name="T101" fmla="*/ 197 w 197"/>
                  <a:gd name="T102" fmla="*/ 284 h 2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7" h="284">
                    <a:moveTo>
                      <a:pt x="189" y="32"/>
                    </a:moveTo>
                    <a:lnTo>
                      <a:pt x="189" y="9"/>
                    </a:lnTo>
                    <a:lnTo>
                      <a:pt x="97" y="9"/>
                    </a:lnTo>
                    <a:lnTo>
                      <a:pt x="97" y="184"/>
                    </a:lnTo>
                    <a:lnTo>
                      <a:pt x="87" y="184"/>
                    </a:lnTo>
                    <a:lnTo>
                      <a:pt x="87" y="8"/>
                    </a:lnTo>
                    <a:lnTo>
                      <a:pt x="65" y="8"/>
                    </a:lnTo>
                    <a:lnTo>
                      <a:pt x="46" y="54"/>
                    </a:lnTo>
                    <a:lnTo>
                      <a:pt x="28" y="92"/>
                    </a:lnTo>
                    <a:lnTo>
                      <a:pt x="25" y="103"/>
                    </a:lnTo>
                    <a:lnTo>
                      <a:pt x="25" y="214"/>
                    </a:lnTo>
                    <a:lnTo>
                      <a:pt x="35" y="214"/>
                    </a:lnTo>
                    <a:lnTo>
                      <a:pt x="35" y="224"/>
                    </a:lnTo>
                    <a:lnTo>
                      <a:pt x="25" y="224"/>
                    </a:lnTo>
                    <a:lnTo>
                      <a:pt x="25" y="251"/>
                    </a:lnTo>
                    <a:lnTo>
                      <a:pt x="20" y="264"/>
                    </a:lnTo>
                    <a:lnTo>
                      <a:pt x="17" y="284"/>
                    </a:lnTo>
                    <a:lnTo>
                      <a:pt x="17" y="224"/>
                    </a:lnTo>
                    <a:lnTo>
                      <a:pt x="0" y="224"/>
                    </a:lnTo>
                    <a:lnTo>
                      <a:pt x="0" y="214"/>
                    </a:lnTo>
                    <a:lnTo>
                      <a:pt x="17" y="214"/>
                    </a:lnTo>
                    <a:lnTo>
                      <a:pt x="17" y="103"/>
                    </a:lnTo>
                    <a:lnTo>
                      <a:pt x="28" y="71"/>
                    </a:lnTo>
                    <a:lnTo>
                      <a:pt x="46" y="33"/>
                    </a:lnTo>
                    <a:lnTo>
                      <a:pt x="55" y="9"/>
                    </a:lnTo>
                    <a:lnTo>
                      <a:pt x="57" y="6"/>
                    </a:lnTo>
                    <a:lnTo>
                      <a:pt x="58" y="5"/>
                    </a:lnTo>
                    <a:lnTo>
                      <a:pt x="60" y="3"/>
                    </a:lnTo>
                    <a:lnTo>
                      <a:pt x="63" y="2"/>
                    </a:lnTo>
                    <a:lnTo>
                      <a:pt x="66" y="0"/>
                    </a:lnTo>
                    <a:lnTo>
                      <a:pt x="197" y="0"/>
                    </a:lnTo>
                    <a:lnTo>
                      <a:pt x="197" y="35"/>
                    </a:lnTo>
                    <a:lnTo>
                      <a:pt x="189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0" name="Freeform 83"/>
              <p:cNvSpPr>
                <a:spLocks/>
              </p:cNvSpPr>
              <p:nvPr/>
            </p:nvSpPr>
            <p:spPr bwMode="auto">
              <a:xfrm>
                <a:off x="3174" y="3580"/>
                <a:ext cx="57" cy="164"/>
              </a:xfrm>
              <a:custGeom>
                <a:avLst/>
                <a:gdLst>
                  <a:gd name="T0" fmla="*/ 1 w 114"/>
                  <a:gd name="T1" fmla="*/ 1 h 327"/>
                  <a:gd name="T2" fmla="*/ 1 w 114"/>
                  <a:gd name="T3" fmla="*/ 1 h 327"/>
                  <a:gd name="T4" fmla="*/ 1 w 114"/>
                  <a:gd name="T5" fmla="*/ 1 h 327"/>
                  <a:gd name="T6" fmla="*/ 1 w 114"/>
                  <a:gd name="T7" fmla="*/ 1 h 327"/>
                  <a:gd name="T8" fmla="*/ 1 w 114"/>
                  <a:gd name="T9" fmla="*/ 1 h 327"/>
                  <a:gd name="T10" fmla="*/ 1 w 114"/>
                  <a:gd name="T11" fmla="*/ 1 h 327"/>
                  <a:gd name="T12" fmla="*/ 1 w 114"/>
                  <a:gd name="T13" fmla="*/ 1 h 327"/>
                  <a:gd name="T14" fmla="*/ 1 w 114"/>
                  <a:gd name="T15" fmla="*/ 1 h 327"/>
                  <a:gd name="T16" fmla="*/ 1 w 114"/>
                  <a:gd name="T17" fmla="*/ 1 h 327"/>
                  <a:gd name="T18" fmla="*/ 1 w 114"/>
                  <a:gd name="T19" fmla="*/ 1 h 327"/>
                  <a:gd name="T20" fmla="*/ 1 w 114"/>
                  <a:gd name="T21" fmla="*/ 1 h 327"/>
                  <a:gd name="T22" fmla="*/ 1 w 114"/>
                  <a:gd name="T23" fmla="*/ 1 h 327"/>
                  <a:gd name="T24" fmla="*/ 1 w 114"/>
                  <a:gd name="T25" fmla="*/ 1 h 327"/>
                  <a:gd name="T26" fmla="*/ 1 w 114"/>
                  <a:gd name="T27" fmla="*/ 0 h 327"/>
                  <a:gd name="T28" fmla="*/ 1 w 114"/>
                  <a:gd name="T29" fmla="*/ 0 h 327"/>
                  <a:gd name="T30" fmla="*/ 1 w 114"/>
                  <a:gd name="T31" fmla="*/ 1 h 327"/>
                  <a:gd name="T32" fmla="*/ 1 w 114"/>
                  <a:gd name="T33" fmla="*/ 1 h 327"/>
                  <a:gd name="T34" fmla="*/ 1 w 114"/>
                  <a:gd name="T35" fmla="*/ 1 h 327"/>
                  <a:gd name="T36" fmla="*/ 1 w 114"/>
                  <a:gd name="T37" fmla="*/ 1 h 327"/>
                  <a:gd name="T38" fmla="*/ 0 w 114"/>
                  <a:gd name="T39" fmla="*/ 1 h 327"/>
                  <a:gd name="T40" fmla="*/ 0 w 114"/>
                  <a:gd name="T41" fmla="*/ 1 h 327"/>
                  <a:gd name="T42" fmla="*/ 1 w 114"/>
                  <a:gd name="T43" fmla="*/ 1 h 327"/>
                  <a:gd name="T44" fmla="*/ 1 w 114"/>
                  <a:gd name="T45" fmla="*/ 1 h 327"/>
                  <a:gd name="T46" fmla="*/ 1 w 114"/>
                  <a:gd name="T47" fmla="*/ 1 h 327"/>
                  <a:gd name="T48" fmla="*/ 1 w 114"/>
                  <a:gd name="T49" fmla="*/ 1 h 327"/>
                  <a:gd name="T50" fmla="*/ 1 w 114"/>
                  <a:gd name="T51" fmla="*/ 1 h 327"/>
                  <a:gd name="T52" fmla="*/ 1 w 114"/>
                  <a:gd name="T53" fmla="*/ 1 h 327"/>
                  <a:gd name="T54" fmla="*/ 1 w 114"/>
                  <a:gd name="T55" fmla="*/ 1 h 327"/>
                  <a:gd name="T56" fmla="*/ 1 w 114"/>
                  <a:gd name="T57" fmla="*/ 1 h 327"/>
                  <a:gd name="T58" fmla="*/ 1 w 114"/>
                  <a:gd name="T59" fmla="*/ 1 h 327"/>
                  <a:gd name="T60" fmla="*/ 1 w 114"/>
                  <a:gd name="T61" fmla="*/ 1 h 327"/>
                  <a:gd name="T62" fmla="*/ 1 w 114"/>
                  <a:gd name="T63" fmla="*/ 1 h 327"/>
                  <a:gd name="T64" fmla="*/ 1 w 114"/>
                  <a:gd name="T65" fmla="*/ 1 h 327"/>
                  <a:gd name="T66" fmla="*/ 1 w 114"/>
                  <a:gd name="T67" fmla="*/ 1 h 327"/>
                  <a:gd name="T68" fmla="*/ 1 w 114"/>
                  <a:gd name="T69" fmla="*/ 1 h 327"/>
                  <a:gd name="T70" fmla="*/ 1 w 114"/>
                  <a:gd name="T71" fmla="*/ 1 h 327"/>
                  <a:gd name="T72" fmla="*/ 1 w 114"/>
                  <a:gd name="T73" fmla="*/ 1 h 327"/>
                  <a:gd name="T74" fmla="*/ 1 w 114"/>
                  <a:gd name="T75" fmla="*/ 1 h 327"/>
                  <a:gd name="T76" fmla="*/ 1 w 114"/>
                  <a:gd name="T77" fmla="*/ 1 h 327"/>
                  <a:gd name="T78" fmla="*/ 1 w 114"/>
                  <a:gd name="T79" fmla="*/ 1 h 327"/>
                  <a:gd name="T80" fmla="*/ 1 w 114"/>
                  <a:gd name="T81" fmla="*/ 1 h 327"/>
                  <a:gd name="T82" fmla="*/ 1 w 114"/>
                  <a:gd name="T83" fmla="*/ 1 h 327"/>
                  <a:gd name="T84" fmla="*/ 1 w 114"/>
                  <a:gd name="T85" fmla="*/ 1 h 327"/>
                  <a:gd name="T86" fmla="*/ 1 w 114"/>
                  <a:gd name="T87" fmla="*/ 1 h 327"/>
                  <a:gd name="T88" fmla="*/ 1 w 114"/>
                  <a:gd name="T89" fmla="*/ 1 h 327"/>
                  <a:gd name="T90" fmla="*/ 1 w 114"/>
                  <a:gd name="T91" fmla="*/ 1 h 32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14"/>
                  <a:gd name="T139" fmla="*/ 0 h 327"/>
                  <a:gd name="T140" fmla="*/ 114 w 114"/>
                  <a:gd name="T141" fmla="*/ 327 h 32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14" h="327">
                    <a:moveTo>
                      <a:pt x="103" y="317"/>
                    </a:moveTo>
                    <a:lnTo>
                      <a:pt x="92" y="317"/>
                    </a:lnTo>
                    <a:lnTo>
                      <a:pt x="92" y="185"/>
                    </a:lnTo>
                    <a:lnTo>
                      <a:pt x="95" y="181"/>
                    </a:lnTo>
                    <a:lnTo>
                      <a:pt x="98" y="174"/>
                    </a:lnTo>
                    <a:lnTo>
                      <a:pt x="108" y="150"/>
                    </a:lnTo>
                    <a:lnTo>
                      <a:pt x="113" y="143"/>
                    </a:lnTo>
                    <a:lnTo>
                      <a:pt x="114" y="141"/>
                    </a:lnTo>
                    <a:lnTo>
                      <a:pt x="114" y="73"/>
                    </a:lnTo>
                    <a:lnTo>
                      <a:pt x="97" y="42"/>
                    </a:lnTo>
                    <a:lnTo>
                      <a:pt x="74" y="3"/>
                    </a:lnTo>
                    <a:lnTo>
                      <a:pt x="71" y="1"/>
                    </a:lnTo>
                    <a:lnTo>
                      <a:pt x="70" y="1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1" y="3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4"/>
                    </a:lnTo>
                    <a:lnTo>
                      <a:pt x="3" y="15"/>
                    </a:lnTo>
                    <a:lnTo>
                      <a:pt x="12" y="14"/>
                    </a:lnTo>
                    <a:lnTo>
                      <a:pt x="46" y="11"/>
                    </a:lnTo>
                    <a:lnTo>
                      <a:pt x="46" y="177"/>
                    </a:lnTo>
                    <a:lnTo>
                      <a:pt x="55" y="177"/>
                    </a:lnTo>
                    <a:lnTo>
                      <a:pt x="55" y="9"/>
                    </a:lnTo>
                    <a:lnTo>
                      <a:pt x="66" y="8"/>
                    </a:lnTo>
                    <a:lnTo>
                      <a:pt x="68" y="9"/>
                    </a:lnTo>
                    <a:lnTo>
                      <a:pt x="70" y="11"/>
                    </a:lnTo>
                    <a:lnTo>
                      <a:pt x="97" y="58"/>
                    </a:lnTo>
                    <a:lnTo>
                      <a:pt x="106" y="74"/>
                    </a:lnTo>
                    <a:lnTo>
                      <a:pt x="106" y="141"/>
                    </a:lnTo>
                    <a:lnTo>
                      <a:pt x="105" y="143"/>
                    </a:lnTo>
                    <a:lnTo>
                      <a:pt x="100" y="150"/>
                    </a:lnTo>
                    <a:lnTo>
                      <a:pt x="89" y="174"/>
                    </a:lnTo>
                    <a:lnTo>
                      <a:pt x="86" y="181"/>
                    </a:lnTo>
                    <a:lnTo>
                      <a:pt x="86" y="324"/>
                    </a:lnTo>
                    <a:lnTo>
                      <a:pt x="87" y="325"/>
                    </a:lnTo>
                    <a:lnTo>
                      <a:pt x="89" y="327"/>
                    </a:lnTo>
                    <a:lnTo>
                      <a:pt x="92" y="327"/>
                    </a:lnTo>
                    <a:lnTo>
                      <a:pt x="98" y="327"/>
                    </a:lnTo>
                    <a:lnTo>
                      <a:pt x="103" y="327"/>
                    </a:lnTo>
                    <a:lnTo>
                      <a:pt x="103" y="3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1" name="Freeform 84"/>
              <p:cNvSpPr>
                <a:spLocks/>
              </p:cNvSpPr>
              <p:nvPr/>
            </p:nvSpPr>
            <p:spPr bwMode="auto">
              <a:xfrm>
                <a:off x="3337" y="3683"/>
                <a:ext cx="56" cy="14"/>
              </a:xfrm>
              <a:custGeom>
                <a:avLst/>
                <a:gdLst>
                  <a:gd name="T0" fmla="*/ 0 w 113"/>
                  <a:gd name="T1" fmla="*/ 0 h 29"/>
                  <a:gd name="T2" fmla="*/ 0 w 113"/>
                  <a:gd name="T3" fmla="*/ 0 h 29"/>
                  <a:gd name="T4" fmla="*/ 0 w 113"/>
                  <a:gd name="T5" fmla="*/ 0 h 29"/>
                  <a:gd name="T6" fmla="*/ 0 w 113"/>
                  <a:gd name="T7" fmla="*/ 0 h 29"/>
                  <a:gd name="T8" fmla="*/ 0 w 113"/>
                  <a:gd name="T9" fmla="*/ 0 h 29"/>
                  <a:gd name="T10" fmla="*/ 0 w 113"/>
                  <a:gd name="T11" fmla="*/ 0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3"/>
                  <a:gd name="T19" fmla="*/ 0 h 29"/>
                  <a:gd name="T20" fmla="*/ 113 w 113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3" h="29">
                    <a:moveTo>
                      <a:pt x="113" y="7"/>
                    </a:moveTo>
                    <a:lnTo>
                      <a:pt x="113" y="0"/>
                    </a:lnTo>
                    <a:lnTo>
                      <a:pt x="0" y="0"/>
                    </a:lnTo>
                    <a:lnTo>
                      <a:pt x="0" y="29"/>
                    </a:lnTo>
                    <a:lnTo>
                      <a:pt x="28" y="7"/>
                    </a:lnTo>
                    <a:lnTo>
                      <a:pt x="113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2" name="Rectangle 85"/>
              <p:cNvSpPr>
                <a:spLocks noChangeArrowheads="1"/>
              </p:cNvSpPr>
              <p:nvPr/>
            </p:nvSpPr>
            <p:spPr bwMode="auto">
              <a:xfrm>
                <a:off x="3287" y="3683"/>
                <a:ext cx="45" cy="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3" name="Rectangle 86"/>
              <p:cNvSpPr>
                <a:spLocks noChangeArrowheads="1"/>
              </p:cNvSpPr>
              <p:nvPr/>
            </p:nvSpPr>
            <p:spPr bwMode="auto">
              <a:xfrm>
                <a:off x="3251" y="3683"/>
                <a:ext cx="31" cy="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4" name="Freeform 87"/>
              <p:cNvSpPr>
                <a:spLocks/>
              </p:cNvSpPr>
              <p:nvPr/>
            </p:nvSpPr>
            <p:spPr bwMode="auto">
              <a:xfrm>
                <a:off x="3372" y="3686"/>
                <a:ext cx="15" cy="13"/>
              </a:xfrm>
              <a:custGeom>
                <a:avLst/>
                <a:gdLst>
                  <a:gd name="T0" fmla="*/ 0 w 30"/>
                  <a:gd name="T1" fmla="*/ 0 h 27"/>
                  <a:gd name="T2" fmla="*/ 1 w 30"/>
                  <a:gd name="T3" fmla="*/ 0 h 27"/>
                  <a:gd name="T4" fmla="*/ 0 w 30"/>
                  <a:gd name="T5" fmla="*/ 0 h 27"/>
                  <a:gd name="T6" fmla="*/ 0 w 30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7"/>
                  <a:gd name="T14" fmla="*/ 30 w 30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7">
                    <a:moveTo>
                      <a:pt x="0" y="0"/>
                    </a:moveTo>
                    <a:lnTo>
                      <a:pt x="30" y="0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5" name="Freeform 88"/>
              <p:cNvSpPr>
                <a:spLocks/>
              </p:cNvSpPr>
              <p:nvPr/>
            </p:nvSpPr>
            <p:spPr bwMode="auto">
              <a:xfrm>
                <a:off x="3257" y="3684"/>
                <a:ext cx="179" cy="50"/>
              </a:xfrm>
              <a:custGeom>
                <a:avLst/>
                <a:gdLst>
                  <a:gd name="T0" fmla="*/ 1 w 358"/>
                  <a:gd name="T1" fmla="*/ 0 h 102"/>
                  <a:gd name="T2" fmla="*/ 1 w 358"/>
                  <a:gd name="T3" fmla="*/ 0 h 102"/>
                  <a:gd name="T4" fmla="*/ 1 w 358"/>
                  <a:gd name="T5" fmla="*/ 0 h 102"/>
                  <a:gd name="T6" fmla="*/ 1 w 358"/>
                  <a:gd name="T7" fmla="*/ 0 h 102"/>
                  <a:gd name="T8" fmla="*/ 1 w 358"/>
                  <a:gd name="T9" fmla="*/ 0 h 102"/>
                  <a:gd name="T10" fmla="*/ 1 w 358"/>
                  <a:gd name="T11" fmla="*/ 0 h 102"/>
                  <a:gd name="T12" fmla="*/ 1 w 358"/>
                  <a:gd name="T13" fmla="*/ 0 h 102"/>
                  <a:gd name="T14" fmla="*/ 1 w 358"/>
                  <a:gd name="T15" fmla="*/ 0 h 102"/>
                  <a:gd name="T16" fmla="*/ 1 w 358"/>
                  <a:gd name="T17" fmla="*/ 0 h 102"/>
                  <a:gd name="T18" fmla="*/ 1 w 358"/>
                  <a:gd name="T19" fmla="*/ 0 h 102"/>
                  <a:gd name="T20" fmla="*/ 1 w 358"/>
                  <a:gd name="T21" fmla="*/ 0 h 102"/>
                  <a:gd name="T22" fmla="*/ 1 w 358"/>
                  <a:gd name="T23" fmla="*/ 0 h 102"/>
                  <a:gd name="T24" fmla="*/ 1 w 358"/>
                  <a:gd name="T25" fmla="*/ 0 h 102"/>
                  <a:gd name="T26" fmla="*/ 1 w 358"/>
                  <a:gd name="T27" fmla="*/ 0 h 102"/>
                  <a:gd name="T28" fmla="*/ 1 w 358"/>
                  <a:gd name="T29" fmla="*/ 0 h 102"/>
                  <a:gd name="T30" fmla="*/ 1 w 358"/>
                  <a:gd name="T31" fmla="*/ 0 h 102"/>
                  <a:gd name="T32" fmla="*/ 1 w 358"/>
                  <a:gd name="T33" fmla="*/ 0 h 102"/>
                  <a:gd name="T34" fmla="*/ 0 w 358"/>
                  <a:gd name="T35" fmla="*/ 0 h 102"/>
                  <a:gd name="T36" fmla="*/ 0 w 358"/>
                  <a:gd name="T37" fmla="*/ 0 h 102"/>
                  <a:gd name="T38" fmla="*/ 1 w 358"/>
                  <a:gd name="T39" fmla="*/ 0 h 102"/>
                  <a:gd name="T40" fmla="*/ 1 w 358"/>
                  <a:gd name="T41" fmla="*/ 0 h 102"/>
                  <a:gd name="T42" fmla="*/ 1 w 358"/>
                  <a:gd name="T43" fmla="*/ 0 h 102"/>
                  <a:gd name="T44" fmla="*/ 1 w 358"/>
                  <a:gd name="T45" fmla="*/ 0 h 102"/>
                  <a:gd name="T46" fmla="*/ 1 w 358"/>
                  <a:gd name="T47" fmla="*/ 0 h 102"/>
                  <a:gd name="T48" fmla="*/ 1 w 358"/>
                  <a:gd name="T49" fmla="*/ 0 h 102"/>
                  <a:gd name="T50" fmla="*/ 1 w 358"/>
                  <a:gd name="T51" fmla="*/ 0 h 102"/>
                  <a:gd name="T52" fmla="*/ 1 w 358"/>
                  <a:gd name="T53" fmla="*/ 0 h 102"/>
                  <a:gd name="T54" fmla="*/ 1 w 358"/>
                  <a:gd name="T55" fmla="*/ 0 h 102"/>
                  <a:gd name="T56" fmla="*/ 1 w 358"/>
                  <a:gd name="T57" fmla="*/ 0 h 102"/>
                  <a:gd name="T58" fmla="*/ 1 w 358"/>
                  <a:gd name="T59" fmla="*/ 0 h 102"/>
                  <a:gd name="T60" fmla="*/ 1 w 358"/>
                  <a:gd name="T61" fmla="*/ 0 h 10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58"/>
                  <a:gd name="T94" fmla="*/ 0 h 102"/>
                  <a:gd name="T95" fmla="*/ 358 w 358"/>
                  <a:gd name="T96" fmla="*/ 102 h 10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58" h="102">
                    <a:moveTo>
                      <a:pt x="309" y="0"/>
                    </a:moveTo>
                    <a:lnTo>
                      <a:pt x="274" y="0"/>
                    </a:lnTo>
                    <a:lnTo>
                      <a:pt x="274" y="5"/>
                    </a:lnTo>
                    <a:lnTo>
                      <a:pt x="261" y="5"/>
                    </a:lnTo>
                    <a:lnTo>
                      <a:pt x="231" y="32"/>
                    </a:lnTo>
                    <a:lnTo>
                      <a:pt x="231" y="5"/>
                    </a:lnTo>
                    <a:lnTo>
                      <a:pt x="189" y="5"/>
                    </a:lnTo>
                    <a:lnTo>
                      <a:pt x="161" y="27"/>
                    </a:lnTo>
                    <a:lnTo>
                      <a:pt x="161" y="41"/>
                    </a:lnTo>
                    <a:lnTo>
                      <a:pt x="153" y="41"/>
                    </a:lnTo>
                    <a:lnTo>
                      <a:pt x="153" y="5"/>
                    </a:lnTo>
                    <a:lnTo>
                      <a:pt x="61" y="5"/>
                    </a:lnTo>
                    <a:lnTo>
                      <a:pt x="61" y="38"/>
                    </a:lnTo>
                    <a:lnTo>
                      <a:pt x="51" y="38"/>
                    </a:lnTo>
                    <a:lnTo>
                      <a:pt x="51" y="5"/>
                    </a:lnTo>
                    <a:lnTo>
                      <a:pt x="32" y="5"/>
                    </a:lnTo>
                    <a:lnTo>
                      <a:pt x="32" y="51"/>
                    </a:lnTo>
                    <a:lnTo>
                      <a:pt x="0" y="51"/>
                    </a:lnTo>
                    <a:lnTo>
                      <a:pt x="0" y="84"/>
                    </a:lnTo>
                    <a:lnTo>
                      <a:pt x="2" y="84"/>
                    </a:lnTo>
                    <a:lnTo>
                      <a:pt x="86" y="102"/>
                    </a:lnTo>
                    <a:lnTo>
                      <a:pt x="86" y="99"/>
                    </a:lnTo>
                    <a:lnTo>
                      <a:pt x="344" y="91"/>
                    </a:lnTo>
                    <a:lnTo>
                      <a:pt x="358" y="86"/>
                    </a:lnTo>
                    <a:lnTo>
                      <a:pt x="358" y="48"/>
                    </a:lnTo>
                    <a:lnTo>
                      <a:pt x="331" y="48"/>
                    </a:lnTo>
                    <a:lnTo>
                      <a:pt x="331" y="0"/>
                    </a:lnTo>
                    <a:lnTo>
                      <a:pt x="315" y="0"/>
                    </a:lnTo>
                    <a:lnTo>
                      <a:pt x="315" y="41"/>
                    </a:lnTo>
                    <a:lnTo>
                      <a:pt x="309" y="41"/>
                    </a:lnTo>
                    <a:lnTo>
                      <a:pt x="309" y="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6" name="Freeform 89"/>
              <p:cNvSpPr>
                <a:spLocks/>
              </p:cNvSpPr>
              <p:nvPr/>
            </p:nvSpPr>
            <p:spPr bwMode="auto">
              <a:xfrm>
                <a:off x="3251" y="3686"/>
                <a:ext cx="21" cy="32"/>
              </a:xfrm>
              <a:custGeom>
                <a:avLst/>
                <a:gdLst>
                  <a:gd name="T0" fmla="*/ 1 w 41"/>
                  <a:gd name="T1" fmla="*/ 0 h 63"/>
                  <a:gd name="T2" fmla="*/ 1 w 41"/>
                  <a:gd name="T3" fmla="*/ 1 h 63"/>
                  <a:gd name="T4" fmla="*/ 1 w 41"/>
                  <a:gd name="T5" fmla="*/ 1 h 63"/>
                  <a:gd name="T6" fmla="*/ 1 w 41"/>
                  <a:gd name="T7" fmla="*/ 1 h 63"/>
                  <a:gd name="T8" fmla="*/ 0 w 41"/>
                  <a:gd name="T9" fmla="*/ 1 h 63"/>
                  <a:gd name="T10" fmla="*/ 0 w 41"/>
                  <a:gd name="T11" fmla="*/ 0 h 63"/>
                  <a:gd name="T12" fmla="*/ 1 w 41"/>
                  <a:gd name="T13" fmla="*/ 0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63"/>
                  <a:gd name="T23" fmla="*/ 41 w 41"/>
                  <a:gd name="T24" fmla="*/ 63 h 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63">
                    <a:moveTo>
                      <a:pt x="41" y="0"/>
                    </a:moveTo>
                    <a:lnTo>
                      <a:pt x="41" y="46"/>
                    </a:lnTo>
                    <a:lnTo>
                      <a:pt x="10" y="46"/>
                    </a:lnTo>
                    <a:lnTo>
                      <a:pt x="10" y="63"/>
                    </a:lnTo>
                    <a:lnTo>
                      <a:pt x="0" y="63"/>
                    </a:lnTo>
                    <a:lnTo>
                      <a:pt x="0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7" name="Freeform 90"/>
              <p:cNvSpPr>
                <a:spLocks/>
              </p:cNvSpPr>
              <p:nvPr/>
            </p:nvSpPr>
            <p:spPr bwMode="auto">
              <a:xfrm>
                <a:off x="3251" y="3722"/>
                <a:ext cx="6" cy="13"/>
              </a:xfrm>
              <a:custGeom>
                <a:avLst/>
                <a:gdLst>
                  <a:gd name="T0" fmla="*/ 1 w 11"/>
                  <a:gd name="T1" fmla="*/ 1 h 25"/>
                  <a:gd name="T2" fmla="*/ 1 w 11"/>
                  <a:gd name="T3" fmla="*/ 0 h 25"/>
                  <a:gd name="T4" fmla="*/ 0 w 11"/>
                  <a:gd name="T5" fmla="*/ 0 h 25"/>
                  <a:gd name="T6" fmla="*/ 0 w 11"/>
                  <a:gd name="T7" fmla="*/ 1 h 25"/>
                  <a:gd name="T8" fmla="*/ 1 w 11"/>
                  <a:gd name="T9" fmla="*/ 1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25"/>
                  <a:gd name="T17" fmla="*/ 11 w 11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25">
                    <a:moveTo>
                      <a:pt x="11" y="6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8" name="Freeform 91"/>
              <p:cNvSpPr>
                <a:spLocks/>
              </p:cNvSpPr>
              <p:nvPr/>
            </p:nvSpPr>
            <p:spPr bwMode="auto">
              <a:xfrm>
                <a:off x="3299" y="3728"/>
                <a:ext cx="129" cy="44"/>
              </a:xfrm>
              <a:custGeom>
                <a:avLst/>
                <a:gdLst>
                  <a:gd name="T0" fmla="*/ 0 w 260"/>
                  <a:gd name="T1" fmla="*/ 0 h 89"/>
                  <a:gd name="T2" fmla="*/ 0 w 260"/>
                  <a:gd name="T3" fmla="*/ 0 h 89"/>
                  <a:gd name="T4" fmla="*/ 0 w 260"/>
                  <a:gd name="T5" fmla="*/ 0 h 89"/>
                  <a:gd name="T6" fmla="*/ 0 w 260"/>
                  <a:gd name="T7" fmla="*/ 0 h 89"/>
                  <a:gd name="T8" fmla="*/ 0 w 260"/>
                  <a:gd name="T9" fmla="*/ 0 h 89"/>
                  <a:gd name="T10" fmla="*/ 0 w 260"/>
                  <a:gd name="T11" fmla="*/ 0 h 89"/>
                  <a:gd name="T12" fmla="*/ 0 w 260"/>
                  <a:gd name="T13" fmla="*/ 0 h 89"/>
                  <a:gd name="T14" fmla="*/ 0 w 260"/>
                  <a:gd name="T15" fmla="*/ 0 h 89"/>
                  <a:gd name="T16" fmla="*/ 0 w 260"/>
                  <a:gd name="T17" fmla="*/ 0 h 89"/>
                  <a:gd name="T18" fmla="*/ 0 w 260"/>
                  <a:gd name="T19" fmla="*/ 0 h 89"/>
                  <a:gd name="T20" fmla="*/ 0 w 260"/>
                  <a:gd name="T21" fmla="*/ 0 h 89"/>
                  <a:gd name="T22" fmla="*/ 0 w 260"/>
                  <a:gd name="T23" fmla="*/ 0 h 89"/>
                  <a:gd name="T24" fmla="*/ 0 w 260"/>
                  <a:gd name="T25" fmla="*/ 0 h 89"/>
                  <a:gd name="T26" fmla="*/ 0 w 260"/>
                  <a:gd name="T27" fmla="*/ 0 h 89"/>
                  <a:gd name="T28" fmla="*/ 0 w 260"/>
                  <a:gd name="T29" fmla="*/ 0 h 89"/>
                  <a:gd name="T30" fmla="*/ 0 w 260"/>
                  <a:gd name="T31" fmla="*/ 0 h 89"/>
                  <a:gd name="T32" fmla="*/ 0 w 260"/>
                  <a:gd name="T33" fmla="*/ 0 h 89"/>
                  <a:gd name="T34" fmla="*/ 0 w 260"/>
                  <a:gd name="T35" fmla="*/ 0 h 89"/>
                  <a:gd name="T36" fmla="*/ 0 w 260"/>
                  <a:gd name="T37" fmla="*/ 0 h 89"/>
                  <a:gd name="T38" fmla="*/ 0 w 260"/>
                  <a:gd name="T39" fmla="*/ 0 h 89"/>
                  <a:gd name="T40" fmla="*/ 0 w 260"/>
                  <a:gd name="T41" fmla="*/ 0 h 89"/>
                  <a:gd name="T42" fmla="*/ 0 w 260"/>
                  <a:gd name="T43" fmla="*/ 0 h 89"/>
                  <a:gd name="T44" fmla="*/ 0 w 260"/>
                  <a:gd name="T45" fmla="*/ 0 h 89"/>
                  <a:gd name="T46" fmla="*/ 0 w 260"/>
                  <a:gd name="T47" fmla="*/ 0 h 89"/>
                  <a:gd name="T48" fmla="*/ 0 w 260"/>
                  <a:gd name="T49" fmla="*/ 0 h 89"/>
                  <a:gd name="T50" fmla="*/ 0 w 260"/>
                  <a:gd name="T51" fmla="*/ 0 h 89"/>
                  <a:gd name="T52" fmla="*/ 0 w 260"/>
                  <a:gd name="T53" fmla="*/ 0 h 89"/>
                  <a:gd name="T54" fmla="*/ 0 w 260"/>
                  <a:gd name="T55" fmla="*/ 0 h 89"/>
                  <a:gd name="T56" fmla="*/ 0 w 260"/>
                  <a:gd name="T57" fmla="*/ 0 h 89"/>
                  <a:gd name="T58" fmla="*/ 0 w 260"/>
                  <a:gd name="T59" fmla="*/ 0 h 89"/>
                  <a:gd name="T60" fmla="*/ 0 w 260"/>
                  <a:gd name="T61" fmla="*/ 0 h 89"/>
                  <a:gd name="T62" fmla="*/ 0 w 260"/>
                  <a:gd name="T63" fmla="*/ 0 h 89"/>
                  <a:gd name="T64" fmla="*/ 0 w 260"/>
                  <a:gd name="T65" fmla="*/ 0 h 89"/>
                  <a:gd name="T66" fmla="*/ 0 w 260"/>
                  <a:gd name="T67" fmla="*/ 0 h 89"/>
                  <a:gd name="T68" fmla="*/ 0 w 260"/>
                  <a:gd name="T69" fmla="*/ 0 h 89"/>
                  <a:gd name="T70" fmla="*/ 0 w 260"/>
                  <a:gd name="T71" fmla="*/ 0 h 89"/>
                  <a:gd name="T72" fmla="*/ 0 w 260"/>
                  <a:gd name="T73" fmla="*/ 0 h 89"/>
                  <a:gd name="T74" fmla="*/ 0 w 260"/>
                  <a:gd name="T75" fmla="*/ 0 h 89"/>
                  <a:gd name="T76" fmla="*/ 0 w 260"/>
                  <a:gd name="T77" fmla="*/ 0 h 89"/>
                  <a:gd name="T78" fmla="*/ 0 w 260"/>
                  <a:gd name="T79" fmla="*/ 0 h 89"/>
                  <a:gd name="T80" fmla="*/ 0 w 260"/>
                  <a:gd name="T81" fmla="*/ 0 h 89"/>
                  <a:gd name="T82" fmla="*/ 0 w 260"/>
                  <a:gd name="T83" fmla="*/ 0 h 89"/>
                  <a:gd name="T84" fmla="*/ 0 w 260"/>
                  <a:gd name="T85" fmla="*/ 0 h 89"/>
                  <a:gd name="T86" fmla="*/ 0 w 260"/>
                  <a:gd name="T87" fmla="*/ 0 h 89"/>
                  <a:gd name="T88" fmla="*/ 0 w 260"/>
                  <a:gd name="T89" fmla="*/ 0 h 89"/>
                  <a:gd name="T90" fmla="*/ 0 w 260"/>
                  <a:gd name="T91" fmla="*/ 0 h 89"/>
                  <a:gd name="T92" fmla="*/ 0 w 260"/>
                  <a:gd name="T93" fmla="*/ 0 h 89"/>
                  <a:gd name="T94" fmla="*/ 0 w 260"/>
                  <a:gd name="T95" fmla="*/ 0 h 89"/>
                  <a:gd name="T96" fmla="*/ 0 w 260"/>
                  <a:gd name="T97" fmla="*/ 0 h 8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60"/>
                  <a:gd name="T148" fmla="*/ 0 h 89"/>
                  <a:gd name="T149" fmla="*/ 260 w 260"/>
                  <a:gd name="T150" fmla="*/ 89 h 8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60" h="89">
                    <a:moveTo>
                      <a:pt x="187" y="25"/>
                    </a:moveTo>
                    <a:lnTo>
                      <a:pt x="185" y="24"/>
                    </a:lnTo>
                    <a:lnTo>
                      <a:pt x="177" y="22"/>
                    </a:lnTo>
                    <a:lnTo>
                      <a:pt x="171" y="22"/>
                    </a:lnTo>
                    <a:lnTo>
                      <a:pt x="132" y="22"/>
                    </a:lnTo>
                    <a:lnTo>
                      <a:pt x="132" y="32"/>
                    </a:lnTo>
                    <a:lnTo>
                      <a:pt x="128" y="33"/>
                    </a:lnTo>
                    <a:lnTo>
                      <a:pt x="125" y="35"/>
                    </a:lnTo>
                    <a:lnTo>
                      <a:pt x="120" y="38"/>
                    </a:lnTo>
                    <a:lnTo>
                      <a:pt x="117" y="41"/>
                    </a:lnTo>
                    <a:lnTo>
                      <a:pt x="115" y="46"/>
                    </a:lnTo>
                    <a:lnTo>
                      <a:pt x="115" y="49"/>
                    </a:lnTo>
                    <a:lnTo>
                      <a:pt x="113" y="51"/>
                    </a:lnTo>
                    <a:lnTo>
                      <a:pt x="115" y="56"/>
                    </a:lnTo>
                    <a:lnTo>
                      <a:pt x="115" y="59"/>
                    </a:lnTo>
                    <a:lnTo>
                      <a:pt x="117" y="60"/>
                    </a:lnTo>
                    <a:lnTo>
                      <a:pt x="117" y="64"/>
                    </a:lnTo>
                    <a:lnTo>
                      <a:pt x="120" y="67"/>
                    </a:lnTo>
                    <a:lnTo>
                      <a:pt x="125" y="70"/>
                    </a:lnTo>
                    <a:lnTo>
                      <a:pt x="128" y="70"/>
                    </a:lnTo>
                    <a:lnTo>
                      <a:pt x="131" y="71"/>
                    </a:lnTo>
                    <a:lnTo>
                      <a:pt x="134" y="71"/>
                    </a:lnTo>
                    <a:lnTo>
                      <a:pt x="140" y="73"/>
                    </a:lnTo>
                    <a:lnTo>
                      <a:pt x="140" y="32"/>
                    </a:lnTo>
                    <a:lnTo>
                      <a:pt x="144" y="29"/>
                    </a:lnTo>
                    <a:lnTo>
                      <a:pt x="145" y="25"/>
                    </a:lnTo>
                    <a:lnTo>
                      <a:pt x="148" y="25"/>
                    </a:lnTo>
                    <a:lnTo>
                      <a:pt x="153" y="22"/>
                    </a:lnTo>
                    <a:lnTo>
                      <a:pt x="158" y="22"/>
                    </a:lnTo>
                    <a:lnTo>
                      <a:pt x="171" y="22"/>
                    </a:lnTo>
                    <a:lnTo>
                      <a:pt x="177" y="22"/>
                    </a:lnTo>
                    <a:lnTo>
                      <a:pt x="185" y="24"/>
                    </a:lnTo>
                    <a:lnTo>
                      <a:pt x="187" y="25"/>
                    </a:lnTo>
                    <a:lnTo>
                      <a:pt x="185" y="29"/>
                    </a:lnTo>
                    <a:lnTo>
                      <a:pt x="179" y="32"/>
                    </a:lnTo>
                    <a:lnTo>
                      <a:pt x="174" y="32"/>
                    </a:lnTo>
                    <a:lnTo>
                      <a:pt x="169" y="33"/>
                    </a:lnTo>
                    <a:lnTo>
                      <a:pt x="156" y="33"/>
                    </a:lnTo>
                    <a:lnTo>
                      <a:pt x="156" y="76"/>
                    </a:lnTo>
                    <a:lnTo>
                      <a:pt x="167" y="76"/>
                    </a:lnTo>
                    <a:lnTo>
                      <a:pt x="174" y="75"/>
                    </a:lnTo>
                    <a:lnTo>
                      <a:pt x="174" y="89"/>
                    </a:lnTo>
                    <a:lnTo>
                      <a:pt x="96" y="89"/>
                    </a:lnTo>
                    <a:lnTo>
                      <a:pt x="96" y="2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260" y="0"/>
                    </a:lnTo>
                    <a:lnTo>
                      <a:pt x="187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89" name="Freeform 92"/>
              <p:cNvSpPr>
                <a:spLocks/>
              </p:cNvSpPr>
              <p:nvPr/>
            </p:nvSpPr>
            <p:spPr bwMode="auto">
              <a:xfrm>
                <a:off x="3355" y="3739"/>
                <a:ext cx="26" cy="26"/>
              </a:xfrm>
              <a:custGeom>
                <a:avLst/>
                <a:gdLst>
                  <a:gd name="T0" fmla="*/ 0 w 53"/>
                  <a:gd name="T1" fmla="*/ 0 h 51"/>
                  <a:gd name="T2" fmla="*/ 0 w 53"/>
                  <a:gd name="T3" fmla="*/ 0 h 51"/>
                  <a:gd name="T4" fmla="*/ 0 w 53"/>
                  <a:gd name="T5" fmla="*/ 1 h 51"/>
                  <a:gd name="T6" fmla="*/ 0 w 53"/>
                  <a:gd name="T7" fmla="*/ 1 h 51"/>
                  <a:gd name="T8" fmla="*/ 0 w 53"/>
                  <a:gd name="T9" fmla="*/ 1 h 51"/>
                  <a:gd name="T10" fmla="*/ 0 w 53"/>
                  <a:gd name="T11" fmla="*/ 1 h 51"/>
                  <a:gd name="T12" fmla="*/ 0 w 53"/>
                  <a:gd name="T13" fmla="*/ 1 h 51"/>
                  <a:gd name="T14" fmla="*/ 0 w 53"/>
                  <a:gd name="T15" fmla="*/ 1 h 51"/>
                  <a:gd name="T16" fmla="*/ 0 w 53"/>
                  <a:gd name="T17" fmla="*/ 1 h 51"/>
                  <a:gd name="T18" fmla="*/ 0 w 53"/>
                  <a:gd name="T19" fmla="*/ 1 h 51"/>
                  <a:gd name="T20" fmla="*/ 0 w 53"/>
                  <a:gd name="T21" fmla="*/ 1 h 51"/>
                  <a:gd name="T22" fmla="*/ 0 w 53"/>
                  <a:gd name="T23" fmla="*/ 1 h 51"/>
                  <a:gd name="T24" fmla="*/ 0 w 53"/>
                  <a:gd name="T25" fmla="*/ 1 h 51"/>
                  <a:gd name="T26" fmla="*/ 0 w 53"/>
                  <a:gd name="T27" fmla="*/ 1 h 51"/>
                  <a:gd name="T28" fmla="*/ 0 w 53"/>
                  <a:gd name="T29" fmla="*/ 1 h 51"/>
                  <a:gd name="T30" fmla="*/ 0 w 53"/>
                  <a:gd name="T31" fmla="*/ 1 h 51"/>
                  <a:gd name="T32" fmla="*/ 0 w 53"/>
                  <a:gd name="T33" fmla="*/ 1 h 51"/>
                  <a:gd name="T34" fmla="*/ 0 w 53"/>
                  <a:gd name="T35" fmla="*/ 1 h 51"/>
                  <a:gd name="T36" fmla="*/ 0 w 53"/>
                  <a:gd name="T37" fmla="*/ 1 h 51"/>
                  <a:gd name="T38" fmla="*/ 0 w 53"/>
                  <a:gd name="T39" fmla="*/ 1 h 51"/>
                  <a:gd name="T40" fmla="*/ 0 w 53"/>
                  <a:gd name="T41" fmla="*/ 1 h 51"/>
                  <a:gd name="T42" fmla="*/ 0 w 53"/>
                  <a:gd name="T43" fmla="*/ 1 h 51"/>
                  <a:gd name="T44" fmla="*/ 0 w 53"/>
                  <a:gd name="T45" fmla="*/ 1 h 51"/>
                  <a:gd name="T46" fmla="*/ 0 w 53"/>
                  <a:gd name="T47" fmla="*/ 1 h 51"/>
                  <a:gd name="T48" fmla="*/ 0 w 53"/>
                  <a:gd name="T49" fmla="*/ 1 h 51"/>
                  <a:gd name="T50" fmla="*/ 0 w 53"/>
                  <a:gd name="T51" fmla="*/ 0 h 51"/>
                  <a:gd name="T52" fmla="*/ 0 w 53"/>
                  <a:gd name="T53" fmla="*/ 0 h 51"/>
                  <a:gd name="T54" fmla="*/ 0 w 53"/>
                  <a:gd name="T55" fmla="*/ 0 h 5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3"/>
                  <a:gd name="T85" fmla="*/ 0 h 51"/>
                  <a:gd name="T86" fmla="*/ 53 w 53"/>
                  <a:gd name="T87" fmla="*/ 51 h 5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3" h="51">
                    <a:moveTo>
                      <a:pt x="47" y="0"/>
                    </a:moveTo>
                    <a:lnTo>
                      <a:pt x="40" y="0"/>
                    </a:lnTo>
                    <a:lnTo>
                      <a:pt x="35" y="3"/>
                    </a:lnTo>
                    <a:lnTo>
                      <a:pt x="34" y="3"/>
                    </a:lnTo>
                    <a:lnTo>
                      <a:pt x="31" y="7"/>
                    </a:lnTo>
                    <a:lnTo>
                      <a:pt x="27" y="10"/>
                    </a:lnTo>
                    <a:lnTo>
                      <a:pt x="27" y="51"/>
                    </a:lnTo>
                    <a:lnTo>
                      <a:pt x="21" y="49"/>
                    </a:lnTo>
                    <a:lnTo>
                      <a:pt x="18" y="49"/>
                    </a:lnTo>
                    <a:lnTo>
                      <a:pt x="15" y="48"/>
                    </a:lnTo>
                    <a:lnTo>
                      <a:pt x="12" y="48"/>
                    </a:lnTo>
                    <a:lnTo>
                      <a:pt x="7" y="45"/>
                    </a:lnTo>
                    <a:lnTo>
                      <a:pt x="5" y="42"/>
                    </a:lnTo>
                    <a:lnTo>
                      <a:pt x="4" y="38"/>
                    </a:lnTo>
                    <a:lnTo>
                      <a:pt x="2" y="37"/>
                    </a:lnTo>
                    <a:lnTo>
                      <a:pt x="2" y="34"/>
                    </a:lnTo>
                    <a:lnTo>
                      <a:pt x="0" y="29"/>
                    </a:lnTo>
                    <a:lnTo>
                      <a:pt x="2" y="27"/>
                    </a:lnTo>
                    <a:lnTo>
                      <a:pt x="2" y="24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7" y="16"/>
                    </a:lnTo>
                    <a:lnTo>
                      <a:pt x="12" y="13"/>
                    </a:lnTo>
                    <a:lnTo>
                      <a:pt x="15" y="11"/>
                    </a:lnTo>
                    <a:lnTo>
                      <a:pt x="19" y="10"/>
                    </a:lnTo>
                    <a:lnTo>
                      <a:pt x="19" y="0"/>
                    </a:lnTo>
                    <a:lnTo>
                      <a:pt x="53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0" name="Freeform 93"/>
              <p:cNvSpPr>
                <a:spLocks/>
              </p:cNvSpPr>
              <p:nvPr/>
            </p:nvSpPr>
            <p:spPr bwMode="auto">
              <a:xfrm>
                <a:off x="3247" y="3718"/>
                <a:ext cx="212" cy="93"/>
              </a:xfrm>
              <a:custGeom>
                <a:avLst/>
                <a:gdLst>
                  <a:gd name="T0" fmla="*/ 1 w 423"/>
                  <a:gd name="T1" fmla="*/ 0 h 188"/>
                  <a:gd name="T2" fmla="*/ 1 w 423"/>
                  <a:gd name="T3" fmla="*/ 0 h 188"/>
                  <a:gd name="T4" fmla="*/ 1 w 423"/>
                  <a:gd name="T5" fmla="*/ 0 h 188"/>
                  <a:gd name="T6" fmla="*/ 1 w 423"/>
                  <a:gd name="T7" fmla="*/ 0 h 188"/>
                  <a:gd name="T8" fmla="*/ 1 w 423"/>
                  <a:gd name="T9" fmla="*/ 0 h 188"/>
                  <a:gd name="T10" fmla="*/ 1 w 423"/>
                  <a:gd name="T11" fmla="*/ 0 h 188"/>
                  <a:gd name="T12" fmla="*/ 1 w 423"/>
                  <a:gd name="T13" fmla="*/ 0 h 188"/>
                  <a:gd name="T14" fmla="*/ 1 w 423"/>
                  <a:gd name="T15" fmla="*/ 0 h 188"/>
                  <a:gd name="T16" fmla="*/ 1 w 423"/>
                  <a:gd name="T17" fmla="*/ 0 h 188"/>
                  <a:gd name="T18" fmla="*/ 1 w 423"/>
                  <a:gd name="T19" fmla="*/ 0 h 188"/>
                  <a:gd name="T20" fmla="*/ 1 w 423"/>
                  <a:gd name="T21" fmla="*/ 0 h 188"/>
                  <a:gd name="T22" fmla="*/ 1 w 423"/>
                  <a:gd name="T23" fmla="*/ 0 h 188"/>
                  <a:gd name="T24" fmla="*/ 1 w 423"/>
                  <a:gd name="T25" fmla="*/ 0 h 188"/>
                  <a:gd name="T26" fmla="*/ 1 w 423"/>
                  <a:gd name="T27" fmla="*/ 0 h 188"/>
                  <a:gd name="T28" fmla="*/ 1 w 423"/>
                  <a:gd name="T29" fmla="*/ 0 h 188"/>
                  <a:gd name="T30" fmla="*/ 1 w 423"/>
                  <a:gd name="T31" fmla="*/ 0 h 188"/>
                  <a:gd name="T32" fmla="*/ 1 w 423"/>
                  <a:gd name="T33" fmla="*/ 0 h 188"/>
                  <a:gd name="T34" fmla="*/ 1 w 423"/>
                  <a:gd name="T35" fmla="*/ 0 h 188"/>
                  <a:gd name="T36" fmla="*/ 1 w 423"/>
                  <a:gd name="T37" fmla="*/ 0 h 188"/>
                  <a:gd name="T38" fmla="*/ 0 w 423"/>
                  <a:gd name="T39" fmla="*/ 0 h 188"/>
                  <a:gd name="T40" fmla="*/ 0 w 423"/>
                  <a:gd name="T41" fmla="*/ 0 h 188"/>
                  <a:gd name="T42" fmla="*/ 1 w 423"/>
                  <a:gd name="T43" fmla="*/ 0 h 188"/>
                  <a:gd name="T44" fmla="*/ 1 w 423"/>
                  <a:gd name="T45" fmla="*/ 0 h 188"/>
                  <a:gd name="T46" fmla="*/ 1 w 423"/>
                  <a:gd name="T47" fmla="*/ 0 h 188"/>
                  <a:gd name="T48" fmla="*/ 1 w 423"/>
                  <a:gd name="T49" fmla="*/ 0 h 188"/>
                  <a:gd name="T50" fmla="*/ 1 w 423"/>
                  <a:gd name="T51" fmla="*/ 0 h 188"/>
                  <a:gd name="T52" fmla="*/ 1 w 423"/>
                  <a:gd name="T53" fmla="*/ 0 h 188"/>
                  <a:gd name="T54" fmla="*/ 1 w 423"/>
                  <a:gd name="T55" fmla="*/ 0 h 188"/>
                  <a:gd name="T56" fmla="*/ 1 w 423"/>
                  <a:gd name="T57" fmla="*/ 0 h 188"/>
                  <a:gd name="T58" fmla="*/ 1 w 423"/>
                  <a:gd name="T59" fmla="*/ 0 h 188"/>
                  <a:gd name="T60" fmla="*/ 1 w 423"/>
                  <a:gd name="T61" fmla="*/ 0 h 188"/>
                  <a:gd name="T62" fmla="*/ 1 w 423"/>
                  <a:gd name="T63" fmla="*/ 0 h 188"/>
                  <a:gd name="T64" fmla="*/ 1 w 423"/>
                  <a:gd name="T65" fmla="*/ 0 h 188"/>
                  <a:gd name="T66" fmla="*/ 1 w 423"/>
                  <a:gd name="T67" fmla="*/ 0 h 188"/>
                  <a:gd name="T68" fmla="*/ 1 w 423"/>
                  <a:gd name="T69" fmla="*/ 0 h 188"/>
                  <a:gd name="T70" fmla="*/ 1 w 423"/>
                  <a:gd name="T71" fmla="*/ 0 h 188"/>
                  <a:gd name="T72" fmla="*/ 1 w 423"/>
                  <a:gd name="T73" fmla="*/ 0 h 188"/>
                  <a:gd name="T74" fmla="*/ 1 w 423"/>
                  <a:gd name="T75" fmla="*/ 0 h 188"/>
                  <a:gd name="T76" fmla="*/ 1 w 423"/>
                  <a:gd name="T77" fmla="*/ 0 h 188"/>
                  <a:gd name="T78" fmla="*/ 1 w 423"/>
                  <a:gd name="T79" fmla="*/ 0 h 188"/>
                  <a:gd name="T80" fmla="*/ 1 w 423"/>
                  <a:gd name="T81" fmla="*/ 0 h 188"/>
                  <a:gd name="T82" fmla="*/ 1 w 423"/>
                  <a:gd name="T83" fmla="*/ 0 h 18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23"/>
                  <a:gd name="T127" fmla="*/ 0 h 188"/>
                  <a:gd name="T128" fmla="*/ 423 w 423"/>
                  <a:gd name="T129" fmla="*/ 188 h 18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23" h="188">
                    <a:moveTo>
                      <a:pt x="377" y="18"/>
                    </a:moveTo>
                    <a:lnTo>
                      <a:pt x="363" y="21"/>
                    </a:lnTo>
                    <a:lnTo>
                      <a:pt x="291" y="48"/>
                    </a:lnTo>
                    <a:lnTo>
                      <a:pt x="288" y="50"/>
                    </a:lnTo>
                    <a:lnTo>
                      <a:pt x="282" y="53"/>
                    </a:lnTo>
                    <a:lnTo>
                      <a:pt x="278" y="53"/>
                    </a:lnTo>
                    <a:lnTo>
                      <a:pt x="272" y="54"/>
                    </a:lnTo>
                    <a:lnTo>
                      <a:pt x="259" y="54"/>
                    </a:lnTo>
                    <a:lnTo>
                      <a:pt x="259" y="97"/>
                    </a:lnTo>
                    <a:lnTo>
                      <a:pt x="270" y="97"/>
                    </a:lnTo>
                    <a:lnTo>
                      <a:pt x="278" y="96"/>
                    </a:lnTo>
                    <a:lnTo>
                      <a:pt x="278" y="110"/>
                    </a:lnTo>
                    <a:lnTo>
                      <a:pt x="199" y="110"/>
                    </a:lnTo>
                    <a:lnTo>
                      <a:pt x="199" y="46"/>
                    </a:lnTo>
                    <a:lnTo>
                      <a:pt x="103" y="32"/>
                    </a:lnTo>
                    <a:lnTo>
                      <a:pt x="21" y="15"/>
                    </a:lnTo>
                    <a:lnTo>
                      <a:pt x="19" y="16"/>
                    </a:lnTo>
                    <a:lnTo>
                      <a:pt x="8" y="35"/>
                    </a:lnTo>
                    <a:lnTo>
                      <a:pt x="5" y="48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3" y="105"/>
                    </a:lnTo>
                    <a:lnTo>
                      <a:pt x="5" y="112"/>
                    </a:lnTo>
                    <a:lnTo>
                      <a:pt x="6" y="123"/>
                    </a:lnTo>
                    <a:lnTo>
                      <a:pt x="14" y="142"/>
                    </a:lnTo>
                    <a:lnTo>
                      <a:pt x="22" y="156"/>
                    </a:lnTo>
                    <a:lnTo>
                      <a:pt x="89" y="173"/>
                    </a:lnTo>
                    <a:lnTo>
                      <a:pt x="91" y="181"/>
                    </a:lnTo>
                    <a:lnTo>
                      <a:pt x="94" y="188"/>
                    </a:lnTo>
                    <a:lnTo>
                      <a:pt x="283" y="181"/>
                    </a:lnTo>
                    <a:lnTo>
                      <a:pt x="361" y="170"/>
                    </a:lnTo>
                    <a:lnTo>
                      <a:pt x="360" y="162"/>
                    </a:lnTo>
                    <a:lnTo>
                      <a:pt x="388" y="137"/>
                    </a:lnTo>
                    <a:lnTo>
                      <a:pt x="385" y="112"/>
                    </a:lnTo>
                    <a:lnTo>
                      <a:pt x="385" y="77"/>
                    </a:lnTo>
                    <a:lnTo>
                      <a:pt x="390" y="61"/>
                    </a:lnTo>
                    <a:lnTo>
                      <a:pt x="393" y="43"/>
                    </a:lnTo>
                    <a:lnTo>
                      <a:pt x="403" y="27"/>
                    </a:lnTo>
                    <a:lnTo>
                      <a:pt x="412" y="15"/>
                    </a:lnTo>
                    <a:lnTo>
                      <a:pt x="418" y="7"/>
                    </a:lnTo>
                    <a:lnTo>
                      <a:pt x="423" y="0"/>
                    </a:lnTo>
                    <a:lnTo>
                      <a:pt x="377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1" name="Freeform 94"/>
              <p:cNvSpPr>
                <a:spLocks/>
              </p:cNvSpPr>
              <p:nvPr/>
            </p:nvSpPr>
            <p:spPr bwMode="auto">
              <a:xfrm>
                <a:off x="3245" y="3757"/>
                <a:ext cx="13" cy="38"/>
              </a:xfrm>
              <a:custGeom>
                <a:avLst/>
                <a:gdLst>
                  <a:gd name="T0" fmla="*/ 1 w 25"/>
                  <a:gd name="T1" fmla="*/ 0 h 78"/>
                  <a:gd name="T2" fmla="*/ 1 w 25"/>
                  <a:gd name="T3" fmla="*/ 0 h 78"/>
                  <a:gd name="T4" fmla="*/ 1 w 25"/>
                  <a:gd name="T5" fmla="*/ 0 h 78"/>
                  <a:gd name="T6" fmla="*/ 1 w 25"/>
                  <a:gd name="T7" fmla="*/ 0 h 78"/>
                  <a:gd name="T8" fmla="*/ 1 w 25"/>
                  <a:gd name="T9" fmla="*/ 0 h 78"/>
                  <a:gd name="T10" fmla="*/ 0 w 25"/>
                  <a:gd name="T11" fmla="*/ 0 h 78"/>
                  <a:gd name="T12" fmla="*/ 0 w 25"/>
                  <a:gd name="T13" fmla="*/ 0 h 78"/>
                  <a:gd name="T14" fmla="*/ 1 w 25"/>
                  <a:gd name="T15" fmla="*/ 0 h 78"/>
                  <a:gd name="T16" fmla="*/ 1 w 25"/>
                  <a:gd name="T17" fmla="*/ 0 h 78"/>
                  <a:gd name="T18" fmla="*/ 1 w 25"/>
                  <a:gd name="T19" fmla="*/ 0 h 78"/>
                  <a:gd name="T20" fmla="*/ 1 w 25"/>
                  <a:gd name="T21" fmla="*/ 0 h 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"/>
                  <a:gd name="T34" fmla="*/ 0 h 78"/>
                  <a:gd name="T35" fmla="*/ 25 w 25"/>
                  <a:gd name="T36" fmla="*/ 78 h 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" h="78">
                    <a:moveTo>
                      <a:pt x="6" y="27"/>
                    </a:moveTo>
                    <a:lnTo>
                      <a:pt x="6" y="35"/>
                    </a:lnTo>
                    <a:lnTo>
                      <a:pt x="8" y="45"/>
                    </a:lnTo>
                    <a:lnTo>
                      <a:pt x="17" y="62"/>
                    </a:lnTo>
                    <a:lnTo>
                      <a:pt x="25" y="78"/>
                    </a:lnTo>
                    <a:lnTo>
                      <a:pt x="0" y="75"/>
                    </a:lnTo>
                    <a:lnTo>
                      <a:pt x="0" y="62"/>
                    </a:lnTo>
                    <a:lnTo>
                      <a:pt x="1" y="10"/>
                    </a:lnTo>
                    <a:lnTo>
                      <a:pt x="3" y="0"/>
                    </a:lnTo>
                    <a:lnTo>
                      <a:pt x="3" y="10"/>
                    </a:lnTo>
                    <a:lnTo>
                      <a:pt x="6" y="27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2" name="Rectangle 95"/>
              <p:cNvSpPr>
                <a:spLocks noChangeArrowheads="1"/>
              </p:cNvSpPr>
              <p:nvPr/>
            </p:nvSpPr>
            <p:spPr bwMode="auto">
              <a:xfrm>
                <a:off x="3220" y="3683"/>
                <a:ext cx="27" cy="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3" name="Freeform 96"/>
              <p:cNvSpPr>
                <a:spLocks/>
              </p:cNvSpPr>
              <p:nvPr/>
            </p:nvSpPr>
            <p:spPr bwMode="auto">
              <a:xfrm>
                <a:off x="3220" y="3686"/>
                <a:ext cx="27" cy="102"/>
              </a:xfrm>
              <a:custGeom>
                <a:avLst/>
                <a:gdLst>
                  <a:gd name="T0" fmla="*/ 1 w 54"/>
                  <a:gd name="T1" fmla="*/ 0 h 203"/>
                  <a:gd name="T2" fmla="*/ 1 w 54"/>
                  <a:gd name="T3" fmla="*/ 0 h 203"/>
                  <a:gd name="T4" fmla="*/ 1 w 54"/>
                  <a:gd name="T5" fmla="*/ 1 h 203"/>
                  <a:gd name="T6" fmla="*/ 1 w 54"/>
                  <a:gd name="T7" fmla="*/ 1 h 203"/>
                  <a:gd name="T8" fmla="*/ 1 w 54"/>
                  <a:gd name="T9" fmla="*/ 1 h 203"/>
                  <a:gd name="T10" fmla="*/ 1 w 54"/>
                  <a:gd name="T11" fmla="*/ 1 h 203"/>
                  <a:gd name="T12" fmla="*/ 1 w 54"/>
                  <a:gd name="T13" fmla="*/ 1 h 203"/>
                  <a:gd name="T14" fmla="*/ 1 w 54"/>
                  <a:gd name="T15" fmla="*/ 1 h 203"/>
                  <a:gd name="T16" fmla="*/ 1 w 54"/>
                  <a:gd name="T17" fmla="*/ 1 h 203"/>
                  <a:gd name="T18" fmla="*/ 1 w 54"/>
                  <a:gd name="T19" fmla="*/ 1 h 203"/>
                  <a:gd name="T20" fmla="*/ 1 w 54"/>
                  <a:gd name="T21" fmla="*/ 1 h 203"/>
                  <a:gd name="T22" fmla="*/ 1 w 54"/>
                  <a:gd name="T23" fmla="*/ 1 h 203"/>
                  <a:gd name="T24" fmla="*/ 1 w 54"/>
                  <a:gd name="T25" fmla="*/ 1 h 203"/>
                  <a:gd name="T26" fmla="*/ 0 w 54"/>
                  <a:gd name="T27" fmla="*/ 1 h 203"/>
                  <a:gd name="T28" fmla="*/ 0 w 54"/>
                  <a:gd name="T29" fmla="*/ 1 h 203"/>
                  <a:gd name="T30" fmla="*/ 1 w 54"/>
                  <a:gd name="T31" fmla="*/ 1 h 203"/>
                  <a:gd name="T32" fmla="*/ 1 w 54"/>
                  <a:gd name="T33" fmla="*/ 0 h 20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4"/>
                  <a:gd name="T52" fmla="*/ 0 h 203"/>
                  <a:gd name="T53" fmla="*/ 54 w 54"/>
                  <a:gd name="T54" fmla="*/ 203 h 20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4" h="203">
                    <a:moveTo>
                      <a:pt x="11" y="0"/>
                    </a:moveTo>
                    <a:lnTo>
                      <a:pt x="54" y="0"/>
                    </a:lnTo>
                    <a:lnTo>
                      <a:pt x="54" y="62"/>
                    </a:lnTo>
                    <a:lnTo>
                      <a:pt x="37" y="62"/>
                    </a:lnTo>
                    <a:lnTo>
                      <a:pt x="37" y="73"/>
                    </a:lnTo>
                    <a:lnTo>
                      <a:pt x="54" y="73"/>
                    </a:lnTo>
                    <a:lnTo>
                      <a:pt x="54" y="133"/>
                    </a:lnTo>
                    <a:lnTo>
                      <a:pt x="24" y="133"/>
                    </a:lnTo>
                    <a:lnTo>
                      <a:pt x="24" y="141"/>
                    </a:lnTo>
                    <a:lnTo>
                      <a:pt x="54" y="141"/>
                    </a:lnTo>
                    <a:lnTo>
                      <a:pt x="52" y="149"/>
                    </a:lnTo>
                    <a:lnTo>
                      <a:pt x="51" y="203"/>
                    </a:lnTo>
                    <a:lnTo>
                      <a:pt x="41" y="202"/>
                    </a:lnTo>
                    <a:lnTo>
                      <a:pt x="0" y="200"/>
                    </a:lnTo>
                    <a:lnTo>
                      <a:pt x="11" y="17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4" name="Rectangle 97"/>
              <p:cNvSpPr>
                <a:spLocks noChangeArrowheads="1"/>
              </p:cNvSpPr>
              <p:nvPr/>
            </p:nvSpPr>
            <p:spPr bwMode="auto">
              <a:xfrm>
                <a:off x="3232" y="3753"/>
                <a:ext cx="15" cy="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5" name="Freeform 98"/>
              <p:cNvSpPr>
                <a:spLocks/>
              </p:cNvSpPr>
              <p:nvPr/>
            </p:nvSpPr>
            <p:spPr bwMode="auto">
              <a:xfrm>
                <a:off x="3220" y="3786"/>
                <a:ext cx="25" cy="8"/>
              </a:xfrm>
              <a:custGeom>
                <a:avLst/>
                <a:gdLst>
                  <a:gd name="T0" fmla="*/ 0 w 51"/>
                  <a:gd name="T1" fmla="*/ 1 h 16"/>
                  <a:gd name="T2" fmla="*/ 0 w 51"/>
                  <a:gd name="T3" fmla="*/ 1 h 16"/>
                  <a:gd name="T4" fmla="*/ 0 w 51"/>
                  <a:gd name="T5" fmla="*/ 1 h 16"/>
                  <a:gd name="T6" fmla="*/ 0 w 51"/>
                  <a:gd name="T7" fmla="*/ 1 h 16"/>
                  <a:gd name="T8" fmla="*/ 0 w 51"/>
                  <a:gd name="T9" fmla="*/ 1 h 16"/>
                  <a:gd name="T10" fmla="*/ 0 w 51"/>
                  <a:gd name="T11" fmla="*/ 1 h 16"/>
                  <a:gd name="T12" fmla="*/ 0 w 51"/>
                  <a:gd name="T13" fmla="*/ 0 h 16"/>
                  <a:gd name="T14" fmla="*/ 0 w 51"/>
                  <a:gd name="T15" fmla="*/ 1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1"/>
                  <a:gd name="T25" fmla="*/ 0 h 16"/>
                  <a:gd name="T26" fmla="*/ 51 w 51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1" h="16">
                    <a:moveTo>
                      <a:pt x="0" y="9"/>
                    </a:moveTo>
                    <a:lnTo>
                      <a:pt x="32" y="13"/>
                    </a:lnTo>
                    <a:lnTo>
                      <a:pt x="44" y="16"/>
                    </a:lnTo>
                    <a:lnTo>
                      <a:pt x="51" y="16"/>
                    </a:lnTo>
                    <a:lnTo>
                      <a:pt x="51" y="3"/>
                    </a:lnTo>
                    <a:lnTo>
                      <a:pt x="41" y="2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6" name="Rectangle 99"/>
              <p:cNvSpPr>
                <a:spLocks noChangeArrowheads="1"/>
              </p:cNvSpPr>
              <p:nvPr/>
            </p:nvSpPr>
            <p:spPr bwMode="auto">
              <a:xfrm>
                <a:off x="3223" y="3689"/>
                <a:ext cx="0" cy="47"/>
              </a:xfrm>
              <a:prstGeom prst="rect">
                <a:avLst/>
              </a:prstGeom>
              <a:solidFill>
                <a:srgbClr val="0080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7" name="Freeform 100"/>
              <p:cNvSpPr>
                <a:spLocks/>
              </p:cNvSpPr>
              <p:nvPr/>
            </p:nvSpPr>
            <p:spPr bwMode="auto">
              <a:xfrm>
                <a:off x="3214" y="3684"/>
                <a:ext cx="12" cy="101"/>
              </a:xfrm>
              <a:custGeom>
                <a:avLst/>
                <a:gdLst>
                  <a:gd name="T0" fmla="*/ 1 w 22"/>
                  <a:gd name="T1" fmla="*/ 0 h 203"/>
                  <a:gd name="T2" fmla="*/ 1 w 22"/>
                  <a:gd name="T3" fmla="*/ 0 h 203"/>
                  <a:gd name="T4" fmla="*/ 1 w 22"/>
                  <a:gd name="T5" fmla="*/ 0 h 203"/>
                  <a:gd name="T6" fmla="*/ 1 w 22"/>
                  <a:gd name="T7" fmla="*/ 0 h 203"/>
                  <a:gd name="T8" fmla="*/ 1 w 22"/>
                  <a:gd name="T9" fmla="*/ 0 h 203"/>
                  <a:gd name="T10" fmla="*/ 1 w 22"/>
                  <a:gd name="T11" fmla="*/ 0 h 203"/>
                  <a:gd name="T12" fmla="*/ 1 w 22"/>
                  <a:gd name="T13" fmla="*/ 0 h 203"/>
                  <a:gd name="T14" fmla="*/ 1 w 22"/>
                  <a:gd name="T15" fmla="*/ 0 h 203"/>
                  <a:gd name="T16" fmla="*/ 1 w 22"/>
                  <a:gd name="T17" fmla="*/ 0 h 203"/>
                  <a:gd name="T18" fmla="*/ 0 w 22"/>
                  <a:gd name="T19" fmla="*/ 0 h 203"/>
                  <a:gd name="T20" fmla="*/ 0 w 22"/>
                  <a:gd name="T21" fmla="*/ 0 h 203"/>
                  <a:gd name="T22" fmla="*/ 1 w 22"/>
                  <a:gd name="T23" fmla="*/ 0 h 20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"/>
                  <a:gd name="T37" fmla="*/ 0 h 203"/>
                  <a:gd name="T38" fmla="*/ 22 w 22"/>
                  <a:gd name="T39" fmla="*/ 203 h 20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" h="203">
                    <a:moveTo>
                      <a:pt x="6" y="0"/>
                    </a:moveTo>
                    <a:lnTo>
                      <a:pt x="6" y="116"/>
                    </a:lnTo>
                    <a:lnTo>
                      <a:pt x="6" y="119"/>
                    </a:lnTo>
                    <a:lnTo>
                      <a:pt x="8" y="121"/>
                    </a:lnTo>
                    <a:lnTo>
                      <a:pt x="11" y="121"/>
                    </a:lnTo>
                    <a:lnTo>
                      <a:pt x="17" y="121"/>
                    </a:lnTo>
                    <a:lnTo>
                      <a:pt x="22" y="121"/>
                    </a:lnTo>
                    <a:lnTo>
                      <a:pt x="22" y="178"/>
                    </a:lnTo>
                    <a:lnTo>
                      <a:pt x="11" y="175"/>
                    </a:lnTo>
                    <a:lnTo>
                      <a:pt x="0" y="203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8" name="Freeform 101"/>
              <p:cNvSpPr>
                <a:spLocks/>
              </p:cNvSpPr>
              <p:nvPr/>
            </p:nvSpPr>
            <p:spPr bwMode="auto">
              <a:xfrm>
                <a:off x="3214" y="3771"/>
                <a:ext cx="12" cy="14"/>
              </a:xfrm>
              <a:custGeom>
                <a:avLst/>
                <a:gdLst>
                  <a:gd name="T0" fmla="*/ 1 w 22"/>
                  <a:gd name="T1" fmla="*/ 0 h 28"/>
                  <a:gd name="T2" fmla="*/ 1 w 22"/>
                  <a:gd name="T3" fmla="*/ 1 h 28"/>
                  <a:gd name="T4" fmla="*/ 1 w 22"/>
                  <a:gd name="T5" fmla="*/ 1 h 28"/>
                  <a:gd name="T6" fmla="*/ 0 w 22"/>
                  <a:gd name="T7" fmla="*/ 1 h 28"/>
                  <a:gd name="T8" fmla="*/ 1 w 22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8"/>
                  <a:gd name="T17" fmla="*/ 22 w 22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8">
                    <a:moveTo>
                      <a:pt x="11" y="0"/>
                    </a:moveTo>
                    <a:lnTo>
                      <a:pt x="22" y="3"/>
                    </a:lnTo>
                    <a:lnTo>
                      <a:pt x="11" y="28"/>
                    </a:lnTo>
                    <a:lnTo>
                      <a:pt x="0" y="28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99" name="Freeform 102"/>
              <p:cNvSpPr>
                <a:spLocks/>
              </p:cNvSpPr>
              <p:nvPr/>
            </p:nvSpPr>
            <p:spPr bwMode="auto">
              <a:xfrm>
                <a:off x="3113" y="3495"/>
                <a:ext cx="179" cy="206"/>
              </a:xfrm>
              <a:custGeom>
                <a:avLst/>
                <a:gdLst>
                  <a:gd name="T0" fmla="*/ 1 w 358"/>
                  <a:gd name="T1" fmla="*/ 1 h 411"/>
                  <a:gd name="T2" fmla="*/ 1 w 358"/>
                  <a:gd name="T3" fmla="*/ 1 h 411"/>
                  <a:gd name="T4" fmla="*/ 1 w 358"/>
                  <a:gd name="T5" fmla="*/ 1 h 411"/>
                  <a:gd name="T6" fmla="*/ 1 w 358"/>
                  <a:gd name="T7" fmla="*/ 1 h 411"/>
                  <a:gd name="T8" fmla="*/ 1 w 358"/>
                  <a:gd name="T9" fmla="*/ 1 h 411"/>
                  <a:gd name="T10" fmla="*/ 1 w 358"/>
                  <a:gd name="T11" fmla="*/ 1 h 411"/>
                  <a:gd name="T12" fmla="*/ 1 w 358"/>
                  <a:gd name="T13" fmla="*/ 1 h 411"/>
                  <a:gd name="T14" fmla="*/ 1 w 358"/>
                  <a:gd name="T15" fmla="*/ 1 h 411"/>
                  <a:gd name="T16" fmla="*/ 1 w 358"/>
                  <a:gd name="T17" fmla="*/ 1 h 411"/>
                  <a:gd name="T18" fmla="*/ 1 w 358"/>
                  <a:gd name="T19" fmla="*/ 1 h 411"/>
                  <a:gd name="T20" fmla="*/ 1 w 358"/>
                  <a:gd name="T21" fmla="*/ 1 h 411"/>
                  <a:gd name="T22" fmla="*/ 1 w 358"/>
                  <a:gd name="T23" fmla="*/ 0 h 411"/>
                  <a:gd name="T24" fmla="*/ 1 w 358"/>
                  <a:gd name="T25" fmla="*/ 1 h 411"/>
                  <a:gd name="T26" fmla="*/ 1 w 358"/>
                  <a:gd name="T27" fmla="*/ 1 h 411"/>
                  <a:gd name="T28" fmla="*/ 1 w 358"/>
                  <a:gd name="T29" fmla="*/ 1 h 411"/>
                  <a:gd name="T30" fmla="*/ 1 w 358"/>
                  <a:gd name="T31" fmla="*/ 1 h 411"/>
                  <a:gd name="T32" fmla="*/ 1 w 358"/>
                  <a:gd name="T33" fmla="*/ 1 h 411"/>
                  <a:gd name="T34" fmla="*/ 1 w 358"/>
                  <a:gd name="T35" fmla="*/ 1 h 411"/>
                  <a:gd name="T36" fmla="*/ 1 w 358"/>
                  <a:gd name="T37" fmla="*/ 1 h 411"/>
                  <a:gd name="T38" fmla="*/ 0 w 358"/>
                  <a:gd name="T39" fmla="*/ 1 h 411"/>
                  <a:gd name="T40" fmla="*/ 1 w 358"/>
                  <a:gd name="T41" fmla="*/ 1 h 411"/>
                  <a:gd name="T42" fmla="*/ 1 w 358"/>
                  <a:gd name="T43" fmla="*/ 1 h 411"/>
                  <a:gd name="T44" fmla="*/ 1 w 358"/>
                  <a:gd name="T45" fmla="*/ 1 h 411"/>
                  <a:gd name="T46" fmla="*/ 1 w 358"/>
                  <a:gd name="T47" fmla="*/ 1 h 411"/>
                  <a:gd name="T48" fmla="*/ 1 w 358"/>
                  <a:gd name="T49" fmla="*/ 1 h 411"/>
                  <a:gd name="T50" fmla="*/ 1 w 358"/>
                  <a:gd name="T51" fmla="*/ 1 h 411"/>
                  <a:gd name="T52" fmla="*/ 1 w 358"/>
                  <a:gd name="T53" fmla="*/ 1 h 411"/>
                  <a:gd name="T54" fmla="*/ 1 w 358"/>
                  <a:gd name="T55" fmla="*/ 1 h 411"/>
                  <a:gd name="T56" fmla="*/ 1 w 358"/>
                  <a:gd name="T57" fmla="*/ 1 h 411"/>
                  <a:gd name="T58" fmla="*/ 1 w 358"/>
                  <a:gd name="T59" fmla="*/ 1 h 411"/>
                  <a:gd name="T60" fmla="*/ 1 w 358"/>
                  <a:gd name="T61" fmla="*/ 1 h 411"/>
                  <a:gd name="T62" fmla="*/ 1 w 358"/>
                  <a:gd name="T63" fmla="*/ 1 h 411"/>
                  <a:gd name="T64" fmla="*/ 1 w 358"/>
                  <a:gd name="T65" fmla="*/ 1 h 411"/>
                  <a:gd name="T66" fmla="*/ 1 w 358"/>
                  <a:gd name="T67" fmla="*/ 1 h 411"/>
                  <a:gd name="T68" fmla="*/ 1 w 358"/>
                  <a:gd name="T69" fmla="*/ 1 h 411"/>
                  <a:gd name="T70" fmla="*/ 1 w 358"/>
                  <a:gd name="T71" fmla="*/ 1 h 411"/>
                  <a:gd name="T72" fmla="*/ 1 w 358"/>
                  <a:gd name="T73" fmla="*/ 1 h 411"/>
                  <a:gd name="T74" fmla="*/ 1 w 358"/>
                  <a:gd name="T75" fmla="*/ 1 h 411"/>
                  <a:gd name="T76" fmla="*/ 1 w 358"/>
                  <a:gd name="T77" fmla="*/ 1 h 411"/>
                  <a:gd name="T78" fmla="*/ 1 w 358"/>
                  <a:gd name="T79" fmla="*/ 1 h 411"/>
                  <a:gd name="T80" fmla="*/ 1 w 358"/>
                  <a:gd name="T81" fmla="*/ 1 h 411"/>
                  <a:gd name="T82" fmla="*/ 1 w 358"/>
                  <a:gd name="T83" fmla="*/ 1 h 411"/>
                  <a:gd name="T84" fmla="*/ 1 w 358"/>
                  <a:gd name="T85" fmla="*/ 1 h 411"/>
                  <a:gd name="T86" fmla="*/ 1 w 358"/>
                  <a:gd name="T87" fmla="*/ 1 h 411"/>
                  <a:gd name="T88" fmla="*/ 1 w 358"/>
                  <a:gd name="T89" fmla="*/ 1 h 411"/>
                  <a:gd name="T90" fmla="*/ 1 w 358"/>
                  <a:gd name="T91" fmla="*/ 1 h 411"/>
                  <a:gd name="T92" fmla="*/ 1 w 358"/>
                  <a:gd name="T93" fmla="*/ 1 h 411"/>
                  <a:gd name="T94" fmla="*/ 1 w 358"/>
                  <a:gd name="T95" fmla="*/ 1 h 411"/>
                  <a:gd name="T96" fmla="*/ 1 w 358"/>
                  <a:gd name="T97" fmla="*/ 1 h 411"/>
                  <a:gd name="T98" fmla="*/ 1 w 358"/>
                  <a:gd name="T99" fmla="*/ 1 h 41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8"/>
                  <a:gd name="T151" fmla="*/ 0 h 411"/>
                  <a:gd name="T152" fmla="*/ 358 w 358"/>
                  <a:gd name="T153" fmla="*/ 411 h 41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8" h="411">
                    <a:moveTo>
                      <a:pt x="357" y="27"/>
                    </a:moveTo>
                    <a:lnTo>
                      <a:pt x="358" y="24"/>
                    </a:lnTo>
                    <a:lnTo>
                      <a:pt x="358" y="17"/>
                    </a:lnTo>
                    <a:lnTo>
                      <a:pt x="357" y="12"/>
                    </a:lnTo>
                    <a:lnTo>
                      <a:pt x="355" y="11"/>
                    </a:lnTo>
                    <a:lnTo>
                      <a:pt x="352" y="8"/>
                    </a:lnTo>
                    <a:lnTo>
                      <a:pt x="350" y="4"/>
                    </a:lnTo>
                    <a:lnTo>
                      <a:pt x="344" y="3"/>
                    </a:lnTo>
                    <a:lnTo>
                      <a:pt x="339" y="3"/>
                    </a:lnTo>
                    <a:lnTo>
                      <a:pt x="333" y="1"/>
                    </a:lnTo>
                    <a:lnTo>
                      <a:pt x="328" y="1"/>
                    </a:lnTo>
                    <a:lnTo>
                      <a:pt x="323" y="0"/>
                    </a:lnTo>
                    <a:lnTo>
                      <a:pt x="312" y="1"/>
                    </a:lnTo>
                    <a:lnTo>
                      <a:pt x="304" y="3"/>
                    </a:lnTo>
                    <a:lnTo>
                      <a:pt x="293" y="3"/>
                    </a:lnTo>
                    <a:lnTo>
                      <a:pt x="102" y="66"/>
                    </a:lnTo>
                    <a:lnTo>
                      <a:pt x="102" y="74"/>
                    </a:lnTo>
                    <a:lnTo>
                      <a:pt x="51" y="87"/>
                    </a:lnTo>
                    <a:lnTo>
                      <a:pt x="16" y="112"/>
                    </a:lnTo>
                    <a:lnTo>
                      <a:pt x="0" y="124"/>
                    </a:lnTo>
                    <a:lnTo>
                      <a:pt x="13" y="124"/>
                    </a:lnTo>
                    <a:lnTo>
                      <a:pt x="29" y="144"/>
                    </a:lnTo>
                    <a:lnTo>
                      <a:pt x="104" y="125"/>
                    </a:lnTo>
                    <a:lnTo>
                      <a:pt x="104" y="211"/>
                    </a:lnTo>
                    <a:lnTo>
                      <a:pt x="80" y="216"/>
                    </a:lnTo>
                    <a:lnTo>
                      <a:pt x="119" y="266"/>
                    </a:lnTo>
                    <a:lnTo>
                      <a:pt x="7" y="411"/>
                    </a:lnTo>
                    <a:lnTo>
                      <a:pt x="169" y="408"/>
                    </a:lnTo>
                    <a:lnTo>
                      <a:pt x="169" y="311"/>
                    </a:lnTo>
                    <a:lnTo>
                      <a:pt x="134" y="314"/>
                    </a:lnTo>
                    <a:lnTo>
                      <a:pt x="134" y="184"/>
                    </a:lnTo>
                    <a:lnTo>
                      <a:pt x="124" y="185"/>
                    </a:lnTo>
                    <a:lnTo>
                      <a:pt x="123" y="184"/>
                    </a:lnTo>
                    <a:lnTo>
                      <a:pt x="121" y="181"/>
                    </a:lnTo>
                    <a:lnTo>
                      <a:pt x="123" y="179"/>
                    </a:lnTo>
                    <a:lnTo>
                      <a:pt x="126" y="178"/>
                    </a:lnTo>
                    <a:lnTo>
                      <a:pt x="134" y="176"/>
                    </a:lnTo>
                    <a:lnTo>
                      <a:pt x="134" y="84"/>
                    </a:lnTo>
                    <a:lnTo>
                      <a:pt x="212" y="39"/>
                    </a:lnTo>
                    <a:lnTo>
                      <a:pt x="244" y="33"/>
                    </a:lnTo>
                    <a:lnTo>
                      <a:pt x="277" y="31"/>
                    </a:lnTo>
                    <a:lnTo>
                      <a:pt x="310" y="31"/>
                    </a:lnTo>
                    <a:lnTo>
                      <a:pt x="336" y="35"/>
                    </a:lnTo>
                    <a:lnTo>
                      <a:pt x="337" y="35"/>
                    </a:lnTo>
                    <a:lnTo>
                      <a:pt x="339" y="31"/>
                    </a:lnTo>
                    <a:lnTo>
                      <a:pt x="342" y="31"/>
                    </a:lnTo>
                    <a:lnTo>
                      <a:pt x="350" y="31"/>
                    </a:lnTo>
                    <a:lnTo>
                      <a:pt x="353" y="31"/>
                    </a:lnTo>
                    <a:lnTo>
                      <a:pt x="357" y="27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0" name="Freeform 103"/>
              <p:cNvSpPr>
                <a:spLocks/>
              </p:cNvSpPr>
              <p:nvPr/>
            </p:nvSpPr>
            <p:spPr bwMode="auto">
              <a:xfrm>
                <a:off x="3127" y="3558"/>
                <a:ext cx="37" cy="49"/>
              </a:xfrm>
              <a:custGeom>
                <a:avLst/>
                <a:gdLst>
                  <a:gd name="T0" fmla="*/ 0 w 75"/>
                  <a:gd name="T1" fmla="*/ 0 h 99"/>
                  <a:gd name="T2" fmla="*/ 0 w 75"/>
                  <a:gd name="T3" fmla="*/ 0 h 99"/>
                  <a:gd name="T4" fmla="*/ 0 w 75"/>
                  <a:gd name="T5" fmla="*/ 0 h 99"/>
                  <a:gd name="T6" fmla="*/ 0 w 75"/>
                  <a:gd name="T7" fmla="*/ 0 h 99"/>
                  <a:gd name="T8" fmla="*/ 0 w 75"/>
                  <a:gd name="T9" fmla="*/ 0 h 99"/>
                  <a:gd name="T10" fmla="*/ 0 w 75"/>
                  <a:gd name="T11" fmla="*/ 0 h 9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99"/>
                  <a:gd name="T20" fmla="*/ 75 w 75"/>
                  <a:gd name="T21" fmla="*/ 99 h 9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99">
                    <a:moveTo>
                      <a:pt x="0" y="18"/>
                    </a:moveTo>
                    <a:lnTo>
                      <a:pt x="75" y="0"/>
                    </a:lnTo>
                    <a:lnTo>
                      <a:pt x="75" y="86"/>
                    </a:lnTo>
                    <a:lnTo>
                      <a:pt x="52" y="89"/>
                    </a:lnTo>
                    <a:lnTo>
                      <a:pt x="0" y="99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1" name="Freeform 104"/>
              <p:cNvSpPr>
                <a:spLocks/>
              </p:cNvSpPr>
              <p:nvPr/>
            </p:nvSpPr>
            <p:spPr bwMode="auto">
              <a:xfrm>
                <a:off x="3149" y="3563"/>
                <a:ext cx="10" cy="37"/>
              </a:xfrm>
              <a:custGeom>
                <a:avLst/>
                <a:gdLst>
                  <a:gd name="T0" fmla="*/ 1 w 19"/>
                  <a:gd name="T1" fmla="*/ 1 h 74"/>
                  <a:gd name="T2" fmla="*/ 1 w 19"/>
                  <a:gd name="T3" fmla="*/ 0 h 74"/>
                  <a:gd name="T4" fmla="*/ 0 w 19"/>
                  <a:gd name="T5" fmla="*/ 1 h 74"/>
                  <a:gd name="T6" fmla="*/ 0 w 19"/>
                  <a:gd name="T7" fmla="*/ 1 h 74"/>
                  <a:gd name="T8" fmla="*/ 1 w 19"/>
                  <a:gd name="T9" fmla="*/ 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74"/>
                  <a:gd name="T17" fmla="*/ 19 w 19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74">
                    <a:moveTo>
                      <a:pt x="19" y="71"/>
                    </a:moveTo>
                    <a:lnTo>
                      <a:pt x="19" y="0"/>
                    </a:lnTo>
                    <a:lnTo>
                      <a:pt x="0" y="6"/>
                    </a:lnTo>
                    <a:lnTo>
                      <a:pt x="0" y="74"/>
                    </a:lnTo>
                    <a:lnTo>
                      <a:pt x="19" y="7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2" name="Freeform 105"/>
              <p:cNvSpPr>
                <a:spLocks/>
              </p:cNvSpPr>
              <p:nvPr/>
            </p:nvSpPr>
            <p:spPr bwMode="auto">
              <a:xfrm>
                <a:off x="3132" y="3568"/>
                <a:ext cx="14" cy="32"/>
              </a:xfrm>
              <a:custGeom>
                <a:avLst/>
                <a:gdLst>
                  <a:gd name="T0" fmla="*/ 1 w 27"/>
                  <a:gd name="T1" fmla="*/ 0 h 65"/>
                  <a:gd name="T2" fmla="*/ 1 w 27"/>
                  <a:gd name="T3" fmla="*/ 0 h 65"/>
                  <a:gd name="T4" fmla="*/ 0 w 27"/>
                  <a:gd name="T5" fmla="*/ 0 h 65"/>
                  <a:gd name="T6" fmla="*/ 0 w 27"/>
                  <a:gd name="T7" fmla="*/ 0 h 65"/>
                  <a:gd name="T8" fmla="*/ 1 w 27"/>
                  <a:gd name="T9" fmla="*/ 0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65"/>
                  <a:gd name="T17" fmla="*/ 27 w 27"/>
                  <a:gd name="T18" fmla="*/ 65 h 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65">
                    <a:moveTo>
                      <a:pt x="27" y="61"/>
                    </a:moveTo>
                    <a:lnTo>
                      <a:pt x="27" y="0"/>
                    </a:lnTo>
                    <a:lnTo>
                      <a:pt x="0" y="7"/>
                    </a:lnTo>
                    <a:lnTo>
                      <a:pt x="0" y="65"/>
                    </a:lnTo>
                    <a:lnTo>
                      <a:pt x="27" y="6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3" name="Freeform 106"/>
              <p:cNvSpPr>
                <a:spLocks/>
              </p:cNvSpPr>
              <p:nvPr/>
            </p:nvSpPr>
            <p:spPr bwMode="auto">
              <a:xfrm>
                <a:off x="3085" y="3557"/>
                <a:ext cx="88" cy="144"/>
              </a:xfrm>
              <a:custGeom>
                <a:avLst/>
                <a:gdLst>
                  <a:gd name="T0" fmla="*/ 0 w 177"/>
                  <a:gd name="T1" fmla="*/ 1 h 287"/>
                  <a:gd name="T2" fmla="*/ 0 w 177"/>
                  <a:gd name="T3" fmla="*/ 1 h 287"/>
                  <a:gd name="T4" fmla="*/ 0 w 177"/>
                  <a:gd name="T5" fmla="*/ 1 h 287"/>
                  <a:gd name="T6" fmla="*/ 0 w 177"/>
                  <a:gd name="T7" fmla="*/ 0 h 287"/>
                  <a:gd name="T8" fmla="*/ 0 w 177"/>
                  <a:gd name="T9" fmla="*/ 0 h 287"/>
                  <a:gd name="T10" fmla="*/ 0 w 177"/>
                  <a:gd name="T11" fmla="*/ 1 h 287"/>
                  <a:gd name="T12" fmla="*/ 0 w 177"/>
                  <a:gd name="T13" fmla="*/ 1 h 287"/>
                  <a:gd name="T14" fmla="*/ 0 w 177"/>
                  <a:gd name="T15" fmla="*/ 1 h 287"/>
                  <a:gd name="T16" fmla="*/ 0 w 177"/>
                  <a:gd name="T17" fmla="*/ 1 h 287"/>
                  <a:gd name="T18" fmla="*/ 0 w 177"/>
                  <a:gd name="T19" fmla="*/ 1 h 287"/>
                  <a:gd name="T20" fmla="*/ 0 w 177"/>
                  <a:gd name="T21" fmla="*/ 1 h 287"/>
                  <a:gd name="T22" fmla="*/ 0 w 177"/>
                  <a:gd name="T23" fmla="*/ 1 h 287"/>
                  <a:gd name="T24" fmla="*/ 0 w 177"/>
                  <a:gd name="T25" fmla="*/ 1 h 287"/>
                  <a:gd name="T26" fmla="*/ 0 w 177"/>
                  <a:gd name="T27" fmla="*/ 1 h 287"/>
                  <a:gd name="T28" fmla="*/ 0 w 177"/>
                  <a:gd name="T29" fmla="*/ 1 h 28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7"/>
                  <a:gd name="T46" fmla="*/ 0 h 287"/>
                  <a:gd name="T47" fmla="*/ 177 w 177"/>
                  <a:gd name="T48" fmla="*/ 287 h 28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7" h="287">
                    <a:moveTo>
                      <a:pt x="137" y="90"/>
                    </a:moveTo>
                    <a:lnTo>
                      <a:pt x="85" y="100"/>
                    </a:lnTo>
                    <a:lnTo>
                      <a:pt x="85" y="19"/>
                    </a:lnTo>
                    <a:lnTo>
                      <a:pt x="69" y="0"/>
                    </a:lnTo>
                    <a:lnTo>
                      <a:pt x="56" y="0"/>
                    </a:lnTo>
                    <a:lnTo>
                      <a:pt x="56" y="81"/>
                    </a:lnTo>
                    <a:lnTo>
                      <a:pt x="64" y="77"/>
                    </a:lnTo>
                    <a:lnTo>
                      <a:pt x="64" y="82"/>
                    </a:lnTo>
                    <a:lnTo>
                      <a:pt x="56" y="84"/>
                    </a:lnTo>
                    <a:lnTo>
                      <a:pt x="56" y="204"/>
                    </a:lnTo>
                    <a:lnTo>
                      <a:pt x="8" y="206"/>
                    </a:lnTo>
                    <a:lnTo>
                      <a:pt x="0" y="206"/>
                    </a:lnTo>
                    <a:lnTo>
                      <a:pt x="64" y="287"/>
                    </a:lnTo>
                    <a:lnTo>
                      <a:pt x="177" y="142"/>
                    </a:lnTo>
                    <a:lnTo>
                      <a:pt x="137" y="9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4" name="Freeform 107"/>
              <p:cNvSpPr>
                <a:spLocks/>
              </p:cNvSpPr>
              <p:nvPr/>
            </p:nvSpPr>
            <p:spPr bwMode="auto">
              <a:xfrm>
                <a:off x="3051" y="3607"/>
                <a:ext cx="66" cy="96"/>
              </a:xfrm>
              <a:custGeom>
                <a:avLst/>
                <a:gdLst>
                  <a:gd name="T0" fmla="*/ 0 w 132"/>
                  <a:gd name="T1" fmla="*/ 1 h 190"/>
                  <a:gd name="T2" fmla="*/ 0 w 132"/>
                  <a:gd name="T3" fmla="*/ 1 h 190"/>
                  <a:gd name="T4" fmla="*/ 1 w 132"/>
                  <a:gd name="T5" fmla="*/ 1 h 190"/>
                  <a:gd name="T6" fmla="*/ 1 w 132"/>
                  <a:gd name="T7" fmla="*/ 1 h 190"/>
                  <a:gd name="T8" fmla="*/ 1 w 132"/>
                  <a:gd name="T9" fmla="*/ 1 h 190"/>
                  <a:gd name="T10" fmla="*/ 1 w 132"/>
                  <a:gd name="T11" fmla="*/ 1 h 190"/>
                  <a:gd name="T12" fmla="*/ 1 w 132"/>
                  <a:gd name="T13" fmla="*/ 1 h 190"/>
                  <a:gd name="T14" fmla="*/ 1 w 132"/>
                  <a:gd name="T15" fmla="*/ 1 h 190"/>
                  <a:gd name="T16" fmla="*/ 1 w 132"/>
                  <a:gd name="T17" fmla="*/ 0 h 190"/>
                  <a:gd name="T18" fmla="*/ 1 w 132"/>
                  <a:gd name="T19" fmla="*/ 1 h 190"/>
                  <a:gd name="T20" fmla="*/ 1 w 132"/>
                  <a:gd name="T21" fmla="*/ 1 h 190"/>
                  <a:gd name="T22" fmla="*/ 1 w 132"/>
                  <a:gd name="T23" fmla="*/ 1 h 190"/>
                  <a:gd name="T24" fmla="*/ 1 w 132"/>
                  <a:gd name="T25" fmla="*/ 1 h 190"/>
                  <a:gd name="T26" fmla="*/ 0 w 132"/>
                  <a:gd name="T27" fmla="*/ 1 h 1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2"/>
                  <a:gd name="T43" fmla="*/ 0 h 190"/>
                  <a:gd name="T44" fmla="*/ 132 w 132"/>
                  <a:gd name="T45" fmla="*/ 190 h 1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2" h="190">
                    <a:moveTo>
                      <a:pt x="0" y="11"/>
                    </a:moveTo>
                    <a:lnTo>
                      <a:pt x="0" y="144"/>
                    </a:lnTo>
                    <a:lnTo>
                      <a:pt x="3" y="144"/>
                    </a:lnTo>
                    <a:lnTo>
                      <a:pt x="3" y="190"/>
                    </a:lnTo>
                    <a:lnTo>
                      <a:pt x="132" y="187"/>
                    </a:lnTo>
                    <a:lnTo>
                      <a:pt x="68" y="106"/>
                    </a:lnTo>
                    <a:lnTo>
                      <a:pt x="59" y="108"/>
                    </a:lnTo>
                    <a:lnTo>
                      <a:pt x="57" y="108"/>
                    </a:lnTo>
                    <a:lnTo>
                      <a:pt x="57" y="0"/>
                    </a:lnTo>
                    <a:lnTo>
                      <a:pt x="53" y="1"/>
                    </a:lnTo>
                    <a:lnTo>
                      <a:pt x="53" y="109"/>
                    </a:lnTo>
                    <a:lnTo>
                      <a:pt x="6" y="112"/>
                    </a:lnTo>
                    <a:lnTo>
                      <a:pt x="6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5" name="Freeform 108"/>
              <p:cNvSpPr>
                <a:spLocks/>
              </p:cNvSpPr>
              <p:nvPr/>
            </p:nvSpPr>
            <p:spPr bwMode="auto">
              <a:xfrm>
                <a:off x="3052" y="3669"/>
                <a:ext cx="162" cy="116"/>
              </a:xfrm>
              <a:custGeom>
                <a:avLst/>
                <a:gdLst>
                  <a:gd name="T0" fmla="*/ 0 w 325"/>
                  <a:gd name="T1" fmla="*/ 1 h 232"/>
                  <a:gd name="T2" fmla="*/ 0 w 325"/>
                  <a:gd name="T3" fmla="*/ 0 h 232"/>
                  <a:gd name="T4" fmla="*/ 0 w 325"/>
                  <a:gd name="T5" fmla="*/ 0 h 232"/>
                  <a:gd name="T6" fmla="*/ 0 w 325"/>
                  <a:gd name="T7" fmla="*/ 1 h 232"/>
                  <a:gd name="T8" fmla="*/ 0 w 325"/>
                  <a:gd name="T9" fmla="*/ 1 h 232"/>
                  <a:gd name="T10" fmla="*/ 0 w 325"/>
                  <a:gd name="T11" fmla="*/ 1 h 232"/>
                  <a:gd name="T12" fmla="*/ 0 w 325"/>
                  <a:gd name="T13" fmla="*/ 1 h 232"/>
                  <a:gd name="T14" fmla="*/ 0 w 325"/>
                  <a:gd name="T15" fmla="*/ 1 h 232"/>
                  <a:gd name="T16" fmla="*/ 0 w 325"/>
                  <a:gd name="T17" fmla="*/ 1 h 232"/>
                  <a:gd name="T18" fmla="*/ 0 w 325"/>
                  <a:gd name="T19" fmla="*/ 1 h 232"/>
                  <a:gd name="T20" fmla="*/ 0 w 325"/>
                  <a:gd name="T21" fmla="*/ 1 h 232"/>
                  <a:gd name="T22" fmla="*/ 0 w 325"/>
                  <a:gd name="T23" fmla="*/ 1 h 232"/>
                  <a:gd name="T24" fmla="*/ 0 w 325"/>
                  <a:gd name="T25" fmla="*/ 1 h 232"/>
                  <a:gd name="T26" fmla="*/ 0 w 325"/>
                  <a:gd name="T27" fmla="*/ 1 h 2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5"/>
                  <a:gd name="T43" fmla="*/ 0 h 232"/>
                  <a:gd name="T44" fmla="*/ 325 w 325"/>
                  <a:gd name="T45" fmla="*/ 232 h 23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5" h="232">
                    <a:moveTo>
                      <a:pt x="290" y="61"/>
                    </a:moveTo>
                    <a:lnTo>
                      <a:pt x="290" y="0"/>
                    </a:lnTo>
                    <a:lnTo>
                      <a:pt x="299" y="0"/>
                    </a:lnTo>
                    <a:lnTo>
                      <a:pt x="299" y="29"/>
                    </a:lnTo>
                    <a:lnTo>
                      <a:pt x="325" y="29"/>
                    </a:lnTo>
                    <a:lnTo>
                      <a:pt x="325" y="232"/>
                    </a:lnTo>
                    <a:lnTo>
                      <a:pt x="318" y="229"/>
                    </a:lnTo>
                    <a:lnTo>
                      <a:pt x="307" y="166"/>
                    </a:lnTo>
                    <a:lnTo>
                      <a:pt x="304" y="132"/>
                    </a:lnTo>
                    <a:lnTo>
                      <a:pt x="303" y="105"/>
                    </a:lnTo>
                    <a:lnTo>
                      <a:pt x="0" y="97"/>
                    </a:lnTo>
                    <a:lnTo>
                      <a:pt x="0" y="67"/>
                    </a:lnTo>
                    <a:lnTo>
                      <a:pt x="129" y="64"/>
                    </a:lnTo>
                    <a:lnTo>
                      <a:pt x="290" y="61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6" name="Freeform 109"/>
              <p:cNvSpPr>
                <a:spLocks/>
              </p:cNvSpPr>
              <p:nvPr/>
            </p:nvSpPr>
            <p:spPr bwMode="auto">
              <a:xfrm>
                <a:off x="2901" y="3711"/>
                <a:ext cx="302" cy="67"/>
              </a:xfrm>
              <a:custGeom>
                <a:avLst/>
                <a:gdLst>
                  <a:gd name="T0" fmla="*/ 0 w 605"/>
                  <a:gd name="T1" fmla="*/ 0 h 135"/>
                  <a:gd name="T2" fmla="*/ 0 w 605"/>
                  <a:gd name="T3" fmla="*/ 0 h 135"/>
                  <a:gd name="T4" fmla="*/ 0 w 605"/>
                  <a:gd name="T5" fmla="*/ 0 h 135"/>
                  <a:gd name="T6" fmla="*/ 0 w 605"/>
                  <a:gd name="T7" fmla="*/ 0 h 135"/>
                  <a:gd name="T8" fmla="*/ 0 w 605"/>
                  <a:gd name="T9" fmla="*/ 0 h 135"/>
                  <a:gd name="T10" fmla="*/ 0 w 605"/>
                  <a:gd name="T11" fmla="*/ 0 h 135"/>
                  <a:gd name="T12" fmla="*/ 0 w 605"/>
                  <a:gd name="T13" fmla="*/ 0 h 135"/>
                  <a:gd name="T14" fmla="*/ 0 w 605"/>
                  <a:gd name="T15" fmla="*/ 0 h 135"/>
                  <a:gd name="T16" fmla="*/ 0 w 605"/>
                  <a:gd name="T17" fmla="*/ 0 h 135"/>
                  <a:gd name="T18" fmla="*/ 0 w 605"/>
                  <a:gd name="T19" fmla="*/ 0 h 135"/>
                  <a:gd name="T20" fmla="*/ 0 w 605"/>
                  <a:gd name="T21" fmla="*/ 0 h 135"/>
                  <a:gd name="T22" fmla="*/ 0 w 605"/>
                  <a:gd name="T23" fmla="*/ 0 h 135"/>
                  <a:gd name="T24" fmla="*/ 0 w 605"/>
                  <a:gd name="T25" fmla="*/ 0 h 135"/>
                  <a:gd name="T26" fmla="*/ 0 w 605"/>
                  <a:gd name="T27" fmla="*/ 0 h 135"/>
                  <a:gd name="T28" fmla="*/ 0 w 605"/>
                  <a:gd name="T29" fmla="*/ 0 h 135"/>
                  <a:gd name="T30" fmla="*/ 0 w 605"/>
                  <a:gd name="T31" fmla="*/ 0 h 135"/>
                  <a:gd name="T32" fmla="*/ 0 w 605"/>
                  <a:gd name="T33" fmla="*/ 0 h 135"/>
                  <a:gd name="T34" fmla="*/ 0 w 605"/>
                  <a:gd name="T35" fmla="*/ 0 h 135"/>
                  <a:gd name="T36" fmla="*/ 0 w 605"/>
                  <a:gd name="T37" fmla="*/ 0 h 135"/>
                  <a:gd name="T38" fmla="*/ 0 w 605"/>
                  <a:gd name="T39" fmla="*/ 0 h 135"/>
                  <a:gd name="T40" fmla="*/ 0 w 605"/>
                  <a:gd name="T41" fmla="*/ 0 h 135"/>
                  <a:gd name="T42" fmla="*/ 0 w 605"/>
                  <a:gd name="T43" fmla="*/ 0 h 135"/>
                  <a:gd name="T44" fmla="*/ 0 w 605"/>
                  <a:gd name="T45" fmla="*/ 0 h 135"/>
                  <a:gd name="T46" fmla="*/ 0 w 605"/>
                  <a:gd name="T47" fmla="*/ 0 h 135"/>
                  <a:gd name="T48" fmla="*/ 0 w 605"/>
                  <a:gd name="T49" fmla="*/ 0 h 135"/>
                  <a:gd name="T50" fmla="*/ 0 w 605"/>
                  <a:gd name="T51" fmla="*/ 0 h 135"/>
                  <a:gd name="T52" fmla="*/ 0 w 605"/>
                  <a:gd name="T53" fmla="*/ 0 h 135"/>
                  <a:gd name="T54" fmla="*/ 0 w 605"/>
                  <a:gd name="T55" fmla="*/ 0 h 135"/>
                  <a:gd name="T56" fmla="*/ 0 w 605"/>
                  <a:gd name="T57" fmla="*/ 0 h 135"/>
                  <a:gd name="T58" fmla="*/ 0 w 605"/>
                  <a:gd name="T59" fmla="*/ 0 h 135"/>
                  <a:gd name="T60" fmla="*/ 0 w 605"/>
                  <a:gd name="T61" fmla="*/ 0 h 135"/>
                  <a:gd name="T62" fmla="*/ 0 w 605"/>
                  <a:gd name="T63" fmla="*/ 0 h 135"/>
                  <a:gd name="T64" fmla="*/ 0 w 605"/>
                  <a:gd name="T65" fmla="*/ 0 h 135"/>
                  <a:gd name="T66" fmla="*/ 0 w 605"/>
                  <a:gd name="T67" fmla="*/ 0 h 135"/>
                  <a:gd name="T68" fmla="*/ 0 w 605"/>
                  <a:gd name="T69" fmla="*/ 0 h 135"/>
                  <a:gd name="T70" fmla="*/ 0 w 605"/>
                  <a:gd name="T71" fmla="*/ 0 h 135"/>
                  <a:gd name="T72" fmla="*/ 0 w 605"/>
                  <a:gd name="T73" fmla="*/ 0 h 135"/>
                  <a:gd name="T74" fmla="*/ 0 w 605"/>
                  <a:gd name="T75" fmla="*/ 0 h 135"/>
                  <a:gd name="T76" fmla="*/ 0 w 605"/>
                  <a:gd name="T77" fmla="*/ 0 h 135"/>
                  <a:gd name="T78" fmla="*/ 0 w 605"/>
                  <a:gd name="T79" fmla="*/ 0 h 13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05"/>
                  <a:gd name="T121" fmla="*/ 0 h 135"/>
                  <a:gd name="T122" fmla="*/ 605 w 605"/>
                  <a:gd name="T123" fmla="*/ 135 h 13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05" h="135">
                    <a:moveTo>
                      <a:pt x="410" y="113"/>
                    </a:moveTo>
                    <a:lnTo>
                      <a:pt x="379" y="113"/>
                    </a:lnTo>
                    <a:lnTo>
                      <a:pt x="379" y="102"/>
                    </a:lnTo>
                    <a:lnTo>
                      <a:pt x="374" y="99"/>
                    </a:lnTo>
                    <a:lnTo>
                      <a:pt x="366" y="92"/>
                    </a:lnTo>
                    <a:lnTo>
                      <a:pt x="364" y="84"/>
                    </a:lnTo>
                    <a:lnTo>
                      <a:pt x="363" y="75"/>
                    </a:lnTo>
                    <a:lnTo>
                      <a:pt x="363" y="67"/>
                    </a:lnTo>
                    <a:lnTo>
                      <a:pt x="364" y="57"/>
                    </a:lnTo>
                    <a:lnTo>
                      <a:pt x="367" y="49"/>
                    </a:lnTo>
                    <a:lnTo>
                      <a:pt x="375" y="43"/>
                    </a:lnTo>
                    <a:lnTo>
                      <a:pt x="383" y="41"/>
                    </a:lnTo>
                    <a:lnTo>
                      <a:pt x="391" y="40"/>
                    </a:lnTo>
                    <a:lnTo>
                      <a:pt x="391" y="22"/>
                    </a:lnTo>
                    <a:lnTo>
                      <a:pt x="402" y="22"/>
                    </a:lnTo>
                    <a:lnTo>
                      <a:pt x="402" y="38"/>
                    </a:lnTo>
                    <a:lnTo>
                      <a:pt x="431" y="40"/>
                    </a:lnTo>
                    <a:lnTo>
                      <a:pt x="442" y="41"/>
                    </a:lnTo>
                    <a:lnTo>
                      <a:pt x="449" y="43"/>
                    </a:lnTo>
                    <a:lnTo>
                      <a:pt x="455" y="49"/>
                    </a:lnTo>
                    <a:lnTo>
                      <a:pt x="474" y="89"/>
                    </a:lnTo>
                    <a:lnTo>
                      <a:pt x="487" y="91"/>
                    </a:lnTo>
                    <a:lnTo>
                      <a:pt x="487" y="56"/>
                    </a:lnTo>
                    <a:lnTo>
                      <a:pt x="517" y="56"/>
                    </a:lnTo>
                    <a:lnTo>
                      <a:pt x="517" y="94"/>
                    </a:lnTo>
                    <a:lnTo>
                      <a:pt x="527" y="94"/>
                    </a:lnTo>
                    <a:lnTo>
                      <a:pt x="552" y="59"/>
                    </a:lnTo>
                    <a:lnTo>
                      <a:pt x="555" y="56"/>
                    </a:lnTo>
                    <a:lnTo>
                      <a:pt x="560" y="52"/>
                    </a:lnTo>
                    <a:lnTo>
                      <a:pt x="568" y="49"/>
                    </a:lnTo>
                    <a:lnTo>
                      <a:pt x="605" y="49"/>
                    </a:lnTo>
                    <a:lnTo>
                      <a:pt x="603" y="22"/>
                    </a:lnTo>
                    <a:lnTo>
                      <a:pt x="302" y="14"/>
                    </a:lnTo>
                    <a:lnTo>
                      <a:pt x="302" y="2"/>
                    </a:lnTo>
                    <a:lnTo>
                      <a:pt x="5" y="0"/>
                    </a:lnTo>
                    <a:lnTo>
                      <a:pt x="0" y="64"/>
                    </a:lnTo>
                    <a:lnTo>
                      <a:pt x="6" y="76"/>
                    </a:lnTo>
                    <a:lnTo>
                      <a:pt x="11" y="86"/>
                    </a:lnTo>
                    <a:lnTo>
                      <a:pt x="62" y="83"/>
                    </a:lnTo>
                    <a:lnTo>
                      <a:pt x="57" y="81"/>
                    </a:lnTo>
                    <a:lnTo>
                      <a:pt x="51" y="43"/>
                    </a:lnTo>
                    <a:lnTo>
                      <a:pt x="35" y="43"/>
                    </a:lnTo>
                    <a:lnTo>
                      <a:pt x="33" y="19"/>
                    </a:lnTo>
                    <a:lnTo>
                      <a:pt x="48" y="19"/>
                    </a:lnTo>
                    <a:lnTo>
                      <a:pt x="52" y="19"/>
                    </a:lnTo>
                    <a:lnTo>
                      <a:pt x="57" y="22"/>
                    </a:lnTo>
                    <a:lnTo>
                      <a:pt x="60" y="29"/>
                    </a:lnTo>
                    <a:lnTo>
                      <a:pt x="67" y="49"/>
                    </a:lnTo>
                    <a:lnTo>
                      <a:pt x="68" y="29"/>
                    </a:lnTo>
                    <a:lnTo>
                      <a:pt x="72" y="22"/>
                    </a:lnTo>
                    <a:lnTo>
                      <a:pt x="76" y="19"/>
                    </a:lnTo>
                    <a:lnTo>
                      <a:pt x="99" y="21"/>
                    </a:lnTo>
                    <a:lnTo>
                      <a:pt x="105" y="21"/>
                    </a:lnTo>
                    <a:lnTo>
                      <a:pt x="110" y="22"/>
                    </a:lnTo>
                    <a:lnTo>
                      <a:pt x="115" y="27"/>
                    </a:lnTo>
                    <a:lnTo>
                      <a:pt x="115" y="91"/>
                    </a:lnTo>
                    <a:lnTo>
                      <a:pt x="110" y="89"/>
                    </a:lnTo>
                    <a:lnTo>
                      <a:pt x="111" y="95"/>
                    </a:lnTo>
                    <a:lnTo>
                      <a:pt x="115" y="102"/>
                    </a:lnTo>
                    <a:lnTo>
                      <a:pt x="118" y="106"/>
                    </a:lnTo>
                    <a:lnTo>
                      <a:pt x="126" y="108"/>
                    </a:lnTo>
                    <a:lnTo>
                      <a:pt x="130" y="108"/>
                    </a:lnTo>
                    <a:lnTo>
                      <a:pt x="135" y="105"/>
                    </a:lnTo>
                    <a:lnTo>
                      <a:pt x="140" y="102"/>
                    </a:lnTo>
                    <a:lnTo>
                      <a:pt x="143" y="95"/>
                    </a:lnTo>
                    <a:lnTo>
                      <a:pt x="143" y="86"/>
                    </a:lnTo>
                    <a:lnTo>
                      <a:pt x="122" y="60"/>
                    </a:lnTo>
                    <a:lnTo>
                      <a:pt x="126" y="19"/>
                    </a:lnTo>
                    <a:lnTo>
                      <a:pt x="307" y="27"/>
                    </a:lnTo>
                    <a:lnTo>
                      <a:pt x="301" y="29"/>
                    </a:lnTo>
                    <a:lnTo>
                      <a:pt x="297" y="32"/>
                    </a:lnTo>
                    <a:lnTo>
                      <a:pt x="297" y="75"/>
                    </a:lnTo>
                    <a:lnTo>
                      <a:pt x="337" y="133"/>
                    </a:lnTo>
                    <a:lnTo>
                      <a:pt x="391" y="135"/>
                    </a:lnTo>
                    <a:lnTo>
                      <a:pt x="391" y="130"/>
                    </a:lnTo>
                    <a:lnTo>
                      <a:pt x="425" y="132"/>
                    </a:lnTo>
                    <a:lnTo>
                      <a:pt x="425" y="122"/>
                    </a:lnTo>
                    <a:lnTo>
                      <a:pt x="423" y="113"/>
                    </a:lnTo>
                    <a:lnTo>
                      <a:pt x="418" y="105"/>
                    </a:lnTo>
                    <a:lnTo>
                      <a:pt x="410" y="99"/>
                    </a:lnTo>
                    <a:lnTo>
                      <a:pt x="410" y="1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7" name="Freeform 110"/>
              <p:cNvSpPr>
                <a:spLocks/>
              </p:cNvSpPr>
              <p:nvPr/>
            </p:nvSpPr>
            <p:spPr bwMode="auto">
              <a:xfrm>
                <a:off x="3179" y="3752"/>
                <a:ext cx="41" cy="43"/>
              </a:xfrm>
              <a:custGeom>
                <a:avLst/>
                <a:gdLst>
                  <a:gd name="T0" fmla="*/ 0 w 83"/>
                  <a:gd name="T1" fmla="*/ 1 h 85"/>
                  <a:gd name="T2" fmla="*/ 0 w 83"/>
                  <a:gd name="T3" fmla="*/ 1 h 85"/>
                  <a:gd name="T4" fmla="*/ 0 w 83"/>
                  <a:gd name="T5" fmla="*/ 1 h 85"/>
                  <a:gd name="T6" fmla="*/ 0 w 83"/>
                  <a:gd name="T7" fmla="*/ 1 h 85"/>
                  <a:gd name="T8" fmla="*/ 0 w 83"/>
                  <a:gd name="T9" fmla="*/ 0 h 85"/>
                  <a:gd name="T10" fmla="*/ 0 w 83"/>
                  <a:gd name="T11" fmla="*/ 0 h 85"/>
                  <a:gd name="T12" fmla="*/ 0 w 83"/>
                  <a:gd name="T13" fmla="*/ 1 h 85"/>
                  <a:gd name="T14" fmla="*/ 0 w 83"/>
                  <a:gd name="T15" fmla="*/ 1 h 85"/>
                  <a:gd name="T16" fmla="*/ 0 w 83"/>
                  <a:gd name="T17" fmla="*/ 1 h 85"/>
                  <a:gd name="T18" fmla="*/ 0 w 83"/>
                  <a:gd name="T19" fmla="*/ 1 h 85"/>
                  <a:gd name="T20" fmla="*/ 0 w 83"/>
                  <a:gd name="T21" fmla="*/ 1 h 85"/>
                  <a:gd name="T22" fmla="*/ 0 w 83"/>
                  <a:gd name="T23" fmla="*/ 1 h 85"/>
                  <a:gd name="T24" fmla="*/ 0 w 83"/>
                  <a:gd name="T25" fmla="*/ 1 h 85"/>
                  <a:gd name="T26" fmla="*/ 0 w 83"/>
                  <a:gd name="T27" fmla="*/ 1 h 85"/>
                  <a:gd name="T28" fmla="*/ 0 w 83"/>
                  <a:gd name="T29" fmla="*/ 1 h 85"/>
                  <a:gd name="T30" fmla="*/ 0 w 83"/>
                  <a:gd name="T31" fmla="*/ 1 h 85"/>
                  <a:gd name="T32" fmla="*/ 0 w 83"/>
                  <a:gd name="T33" fmla="*/ 1 h 85"/>
                  <a:gd name="T34" fmla="*/ 0 w 83"/>
                  <a:gd name="T35" fmla="*/ 1 h 85"/>
                  <a:gd name="T36" fmla="*/ 0 w 83"/>
                  <a:gd name="T37" fmla="*/ 1 h 8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3"/>
                  <a:gd name="T58" fmla="*/ 0 h 85"/>
                  <a:gd name="T59" fmla="*/ 83 w 83"/>
                  <a:gd name="T60" fmla="*/ 85 h 8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3" h="85">
                    <a:moveTo>
                      <a:pt x="83" y="77"/>
                    </a:moveTo>
                    <a:lnTo>
                      <a:pt x="83" y="68"/>
                    </a:lnTo>
                    <a:lnTo>
                      <a:pt x="72" y="68"/>
                    </a:lnTo>
                    <a:lnTo>
                      <a:pt x="64" y="65"/>
                    </a:lnTo>
                    <a:lnTo>
                      <a:pt x="54" y="0"/>
                    </a:lnTo>
                    <a:lnTo>
                      <a:pt x="16" y="0"/>
                    </a:lnTo>
                    <a:lnTo>
                      <a:pt x="0" y="25"/>
                    </a:lnTo>
                    <a:lnTo>
                      <a:pt x="5" y="27"/>
                    </a:lnTo>
                    <a:lnTo>
                      <a:pt x="8" y="28"/>
                    </a:lnTo>
                    <a:lnTo>
                      <a:pt x="11" y="31"/>
                    </a:lnTo>
                    <a:lnTo>
                      <a:pt x="16" y="35"/>
                    </a:lnTo>
                    <a:lnTo>
                      <a:pt x="18" y="39"/>
                    </a:lnTo>
                    <a:lnTo>
                      <a:pt x="21" y="41"/>
                    </a:lnTo>
                    <a:lnTo>
                      <a:pt x="21" y="46"/>
                    </a:lnTo>
                    <a:lnTo>
                      <a:pt x="22" y="50"/>
                    </a:lnTo>
                    <a:lnTo>
                      <a:pt x="22" y="79"/>
                    </a:lnTo>
                    <a:lnTo>
                      <a:pt x="61" y="84"/>
                    </a:lnTo>
                    <a:lnTo>
                      <a:pt x="83" y="85"/>
                    </a:lnTo>
                    <a:lnTo>
                      <a:pt x="83" y="7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8" name="Freeform 111"/>
              <p:cNvSpPr>
                <a:spLocks/>
              </p:cNvSpPr>
              <p:nvPr/>
            </p:nvSpPr>
            <p:spPr bwMode="auto">
              <a:xfrm>
                <a:off x="3141" y="3764"/>
                <a:ext cx="49" cy="24"/>
              </a:xfrm>
              <a:custGeom>
                <a:avLst/>
                <a:gdLst>
                  <a:gd name="T0" fmla="*/ 0 w 97"/>
                  <a:gd name="T1" fmla="*/ 0 h 50"/>
                  <a:gd name="T2" fmla="*/ 1 w 97"/>
                  <a:gd name="T3" fmla="*/ 0 h 50"/>
                  <a:gd name="T4" fmla="*/ 1 w 97"/>
                  <a:gd name="T5" fmla="*/ 0 h 50"/>
                  <a:gd name="T6" fmla="*/ 1 w 97"/>
                  <a:gd name="T7" fmla="*/ 0 h 50"/>
                  <a:gd name="T8" fmla="*/ 1 w 97"/>
                  <a:gd name="T9" fmla="*/ 0 h 50"/>
                  <a:gd name="T10" fmla="*/ 1 w 97"/>
                  <a:gd name="T11" fmla="*/ 0 h 50"/>
                  <a:gd name="T12" fmla="*/ 1 w 97"/>
                  <a:gd name="T13" fmla="*/ 0 h 50"/>
                  <a:gd name="T14" fmla="*/ 1 w 97"/>
                  <a:gd name="T15" fmla="*/ 0 h 50"/>
                  <a:gd name="T16" fmla="*/ 1 w 97"/>
                  <a:gd name="T17" fmla="*/ 0 h 50"/>
                  <a:gd name="T18" fmla="*/ 1 w 97"/>
                  <a:gd name="T19" fmla="*/ 0 h 50"/>
                  <a:gd name="T20" fmla="*/ 1 w 97"/>
                  <a:gd name="T21" fmla="*/ 0 h 50"/>
                  <a:gd name="T22" fmla="*/ 1 w 97"/>
                  <a:gd name="T23" fmla="*/ 0 h 50"/>
                  <a:gd name="T24" fmla="*/ 0 w 97"/>
                  <a:gd name="T25" fmla="*/ 0 h 50"/>
                  <a:gd name="T26" fmla="*/ 0 w 97"/>
                  <a:gd name="T27" fmla="*/ 0 h 5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7"/>
                  <a:gd name="T43" fmla="*/ 0 h 50"/>
                  <a:gd name="T44" fmla="*/ 97 w 97"/>
                  <a:gd name="T45" fmla="*/ 50 h 5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7" h="50">
                    <a:moveTo>
                      <a:pt x="0" y="32"/>
                    </a:moveTo>
                    <a:lnTo>
                      <a:pt x="50" y="35"/>
                    </a:lnTo>
                    <a:lnTo>
                      <a:pt x="75" y="0"/>
                    </a:lnTo>
                    <a:lnTo>
                      <a:pt x="78" y="4"/>
                    </a:lnTo>
                    <a:lnTo>
                      <a:pt x="83" y="4"/>
                    </a:lnTo>
                    <a:lnTo>
                      <a:pt x="86" y="7"/>
                    </a:lnTo>
                    <a:lnTo>
                      <a:pt x="91" y="12"/>
                    </a:lnTo>
                    <a:lnTo>
                      <a:pt x="91" y="15"/>
                    </a:lnTo>
                    <a:lnTo>
                      <a:pt x="94" y="18"/>
                    </a:lnTo>
                    <a:lnTo>
                      <a:pt x="96" y="23"/>
                    </a:lnTo>
                    <a:lnTo>
                      <a:pt x="97" y="26"/>
                    </a:lnTo>
                    <a:lnTo>
                      <a:pt x="97" y="50"/>
                    </a:lnTo>
                    <a:lnTo>
                      <a:pt x="0" y="35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09" name="Freeform 112"/>
              <p:cNvSpPr>
                <a:spLocks/>
              </p:cNvSpPr>
              <p:nvPr/>
            </p:nvSpPr>
            <p:spPr bwMode="auto">
              <a:xfrm>
                <a:off x="3097" y="3744"/>
                <a:ext cx="29" cy="36"/>
              </a:xfrm>
              <a:custGeom>
                <a:avLst/>
                <a:gdLst>
                  <a:gd name="T0" fmla="*/ 1 w 57"/>
                  <a:gd name="T1" fmla="*/ 1 h 71"/>
                  <a:gd name="T2" fmla="*/ 1 w 57"/>
                  <a:gd name="T3" fmla="*/ 1 h 71"/>
                  <a:gd name="T4" fmla="*/ 1 w 57"/>
                  <a:gd name="T5" fmla="*/ 1 h 71"/>
                  <a:gd name="T6" fmla="*/ 1 w 57"/>
                  <a:gd name="T7" fmla="*/ 1 h 71"/>
                  <a:gd name="T8" fmla="*/ 1 w 57"/>
                  <a:gd name="T9" fmla="*/ 1 h 71"/>
                  <a:gd name="T10" fmla="*/ 1 w 57"/>
                  <a:gd name="T11" fmla="*/ 1 h 71"/>
                  <a:gd name="T12" fmla="*/ 1 w 57"/>
                  <a:gd name="T13" fmla="*/ 1 h 71"/>
                  <a:gd name="T14" fmla="*/ 0 w 57"/>
                  <a:gd name="T15" fmla="*/ 1 h 71"/>
                  <a:gd name="T16" fmla="*/ 0 w 57"/>
                  <a:gd name="T17" fmla="*/ 1 h 71"/>
                  <a:gd name="T18" fmla="*/ 1 w 57"/>
                  <a:gd name="T19" fmla="*/ 1 h 71"/>
                  <a:gd name="T20" fmla="*/ 1 w 57"/>
                  <a:gd name="T21" fmla="*/ 1 h 71"/>
                  <a:gd name="T22" fmla="*/ 1 w 57"/>
                  <a:gd name="T23" fmla="*/ 1 h 71"/>
                  <a:gd name="T24" fmla="*/ 1 w 57"/>
                  <a:gd name="T25" fmla="*/ 1 h 71"/>
                  <a:gd name="T26" fmla="*/ 1 w 57"/>
                  <a:gd name="T27" fmla="*/ 1 h 71"/>
                  <a:gd name="T28" fmla="*/ 1 w 57"/>
                  <a:gd name="T29" fmla="*/ 1 h 71"/>
                  <a:gd name="T30" fmla="*/ 1 w 57"/>
                  <a:gd name="T31" fmla="*/ 1 h 71"/>
                  <a:gd name="T32" fmla="*/ 1 w 57"/>
                  <a:gd name="T33" fmla="*/ 0 h 71"/>
                  <a:gd name="T34" fmla="*/ 1 w 57"/>
                  <a:gd name="T35" fmla="*/ 1 h 7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7"/>
                  <a:gd name="T55" fmla="*/ 0 h 71"/>
                  <a:gd name="T56" fmla="*/ 57 w 57"/>
                  <a:gd name="T57" fmla="*/ 71 h 7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7" h="71">
                    <a:moveTo>
                      <a:pt x="9" y="22"/>
                    </a:moveTo>
                    <a:lnTo>
                      <a:pt x="17" y="22"/>
                    </a:lnTo>
                    <a:lnTo>
                      <a:pt x="17" y="32"/>
                    </a:lnTo>
                    <a:lnTo>
                      <a:pt x="25" y="38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32" y="63"/>
                    </a:lnTo>
                    <a:lnTo>
                      <a:pt x="0" y="62"/>
                    </a:lnTo>
                    <a:lnTo>
                      <a:pt x="0" y="68"/>
                    </a:lnTo>
                    <a:lnTo>
                      <a:pt x="29" y="71"/>
                    </a:lnTo>
                    <a:lnTo>
                      <a:pt x="41" y="71"/>
                    </a:lnTo>
                    <a:lnTo>
                      <a:pt x="43" y="62"/>
                    </a:lnTo>
                    <a:lnTo>
                      <a:pt x="49" y="51"/>
                    </a:lnTo>
                    <a:lnTo>
                      <a:pt x="52" y="44"/>
                    </a:lnTo>
                    <a:lnTo>
                      <a:pt x="57" y="38"/>
                    </a:lnTo>
                    <a:lnTo>
                      <a:pt x="40" y="3"/>
                    </a:lnTo>
                    <a:lnTo>
                      <a:pt x="9" y="0"/>
                    </a:ln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0" name="Freeform 113"/>
              <p:cNvSpPr>
                <a:spLocks/>
              </p:cNvSpPr>
              <p:nvPr/>
            </p:nvSpPr>
            <p:spPr bwMode="auto">
              <a:xfrm>
                <a:off x="3102" y="3730"/>
                <a:ext cx="104" cy="51"/>
              </a:xfrm>
              <a:custGeom>
                <a:avLst/>
                <a:gdLst>
                  <a:gd name="T0" fmla="*/ 1 w 207"/>
                  <a:gd name="T1" fmla="*/ 0 h 103"/>
                  <a:gd name="T2" fmla="*/ 1 w 207"/>
                  <a:gd name="T3" fmla="*/ 0 h 103"/>
                  <a:gd name="T4" fmla="*/ 1 w 207"/>
                  <a:gd name="T5" fmla="*/ 0 h 103"/>
                  <a:gd name="T6" fmla="*/ 1 w 207"/>
                  <a:gd name="T7" fmla="*/ 0 h 103"/>
                  <a:gd name="T8" fmla="*/ 1 w 207"/>
                  <a:gd name="T9" fmla="*/ 0 h 103"/>
                  <a:gd name="T10" fmla="*/ 1 w 207"/>
                  <a:gd name="T11" fmla="*/ 0 h 103"/>
                  <a:gd name="T12" fmla="*/ 1 w 207"/>
                  <a:gd name="T13" fmla="*/ 0 h 103"/>
                  <a:gd name="T14" fmla="*/ 1 w 207"/>
                  <a:gd name="T15" fmla="*/ 0 h 103"/>
                  <a:gd name="T16" fmla="*/ 1 w 207"/>
                  <a:gd name="T17" fmla="*/ 0 h 103"/>
                  <a:gd name="T18" fmla="*/ 1 w 207"/>
                  <a:gd name="T19" fmla="*/ 0 h 103"/>
                  <a:gd name="T20" fmla="*/ 1 w 207"/>
                  <a:gd name="T21" fmla="*/ 0 h 103"/>
                  <a:gd name="T22" fmla="*/ 1 w 207"/>
                  <a:gd name="T23" fmla="*/ 0 h 103"/>
                  <a:gd name="T24" fmla="*/ 1 w 207"/>
                  <a:gd name="T25" fmla="*/ 0 h 103"/>
                  <a:gd name="T26" fmla="*/ 1 w 207"/>
                  <a:gd name="T27" fmla="*/ 0 h 103"/>
                  <a:gd name="T28" fmla="*/ 1 w 207"/>
                  <a:gd name="T29" fmla="*/ 0 h 103"/>
                  <a:gd name="T30" fmla="*/ 0 w 207"/>
                  <a:gd name="T31" fmla="*/ 0 h 103"/>
                  <a:gd name="T32" fmla="*/ 0 w 207"/>
                  <a:gd name="T33" fmla="*/ 0 h 103"/>
                  <a:gd name="T34" fmla="*/ 1 w 207"/>
                  <a:gd name="T35" fmla="*/ 0 h 103"/>
                  <a:gd name="T36" fmla="*/ 1 w 207"/>
                  <a:gd name="T37" fmla="*/ 0 h 103"/>
                  <a:gd name="T38" fmla="*/ 1 w 207"/>
                  <a:gd name="T39" fmla="*/ 0 h 103"/>
                  <a:gd name="T40" fmla="*/ 1 w 207"/>
                  <a:gd name="T41" fmla="*/ 0 h 103"/>
                  <a:gd name="T42" fmla="*/ 1 w 207"/>
                  <a:gd name="T43" fmla="*/ 0 h 103"/>
                  <a:gd name="T44" fmla="*/ 1 w 207"/>
                  <a:gd name="T45" fmla="*/ 0 h 103"/>
                  <a:gd name="T46" fmla="*/ 1 w 207"/>
                  <a:gd name="T47" fmla="*/ 0 h 103"/>
                  <a:gd name="T48" fmla="*/ 1 w 207"/>
                  <a:gd name="T49" fmla="*/ 0 h 103"/>
                  <a:gd name="T50" fmla="*/ 1 w 207"/>
                  <a:gd name="T51" fmla="*/ 0 h 103"/>
                  <a:gd name="T52" fmla="*/ 1 w 207"/>
                  <a:gd name="T53" fmla="*/ 0 h 10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07"/>
                  <a:gd name="T82" fmla="*/ 0 h 103"/>
                  <a:gd name="T83" fmla="*/ 207 w 207"/>
                  <a:gd name="T84" fmla="*/ 103 h 103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07" h="103">
                    <a:moveTo>
                      <a:pt x="203" y="11"/>
                    </a:moveTo>
                    <a:lnTo>
                      <a:pt x="166" y="11"/>
                    </a:lnTo>
                    <a:lnTo>
                      <a:pt x="160" y="14"/>
                    </a:lnTo>
                    <a:lnTo>
                      <a:pt x="153" y="18"/>
                    </a:lnTo>
                    <a:lnTo>
                      <a:pt x="150" y="21"/>
                    </a:lnTo>
                    <a:lnTo>
                      <a:pt x="125" y="54"/>
                    </a:lnTo>
                    <a:lnTo>
                      <a:pt x="117" y="54"/>
                    </a:lnTo>
                    <a:lnTo>
                      <a:pt x="117" y="18"/>
                    </a:lnTo>
                    <a:lnTo>
                      <a:pt x="85" y="18"/>
                    </a:lnTo>
                    <a:lnTo>
                      <a:pt x="85" y="53"/>
                    </a:lnTo>
                    <a:lnTo>
                      <a:pt x="72" y="51"/>
                    </a:lnTo>
                    <a:lnTo>
                      <a:pt x="53" y="11"/>
                    </a:lnTo>
                    <a:lnTo>
                      <a:pt x="48" y="5"/>
                    </a:lnTo>
                    <a:lnTo>
                      <a:pt x="40" y="3"/>
                    </a:lnTo>
                    <a:lnTo>
                      <a:pt x="29" y="2"/>
                    </a:lnTo>
                    <a:lnTo>
                      <a:pt x="0" y="0"/>
                    </a:lnTo>
                    <a:lnTo>
                      <a:pt x="0" y="29"/>
                    </a:lnTo>
                    <a:lnTo>
                      <a:pt x="32" y="32"/>
                    </a:lnTo>
                    <a:lnTo>
                      <a:pt x="48" y="65"/>
                    </a:lnTo>
                    <a:lnTo>
                      <a:pt x="64" y="97"/>
                    </a:lnTo>
                    <a:lnTo>
                      <a:pt x="67" y="99"/>
                    </a:lnTo>
                    <a:lnTo>
                      <a:pt x="78" y="100"/>
                    </a:lnTo>
                    <a:lnTo>
                      <a:pt x="129" y="103"/>
                    </a:lnTo>
                    <a:lnTo>
                      <a:pt x="153" y="68"/>
                    </a:lnTo>
                    <a:lnTo>
                      <a:pt x="169" y="45"/>
                    </a:lnTo>
                    <a:lnTo>
                      <a:pt x="207" y="45"/>
                    </a:lnTo>
                    <a:lnTo>
                      <a:pt x="203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1" name="Freeform 114"/>
              <p:cNvSpPr>
                <a:spLocks/>
              </p:cNvSpPr>
              <p:nvPr/>
            </p:nvSpPr>
            <p:spPr bwMode="auto">
              <a:xfrm>
                <a:off x="3082" y="3730"/>
                <a:ext cx="15" cy="31"/>
              </a:xfrm>
              <a:custGeom>
                <a:avLst/>
                <a:gdLst>
                  <a:gd name="T0" fmla="*/ 1 w 30"/>
                  <a:gd name="T1" fmla="*/ 1 h 62"/>
                  <a:gd name="T2" fmla="*/ 1 w 30"/>
                  <a:gd name="T3" fmla="*/ 0 h 62"/>
                  <a:gd name="T4" fmla="*/ 1 w 30"/>
                  <a:gd name="T5" fmla="*/ 1 h 62"/>
                  <a:gd name="T6" fmla="*/ 1 w 30"/>
                  <a:gd name="T7" fmla="*/ 1 h 62"/>
                  <a:gd name="T8" fmla="*/ 1 w 30"/>
                  <a:gd name="T9" fmla="*/ 1 h 62"/>
                  <a:gd name="T10" fmla="*/ 1 w 30"/>
                  <a:gd name="T11" fmla="*/ 1 h 62"/>
                  <a:gd name="T12" fmla="*/ 0 w 30"/>
                  <a:gd name="T13" fmla="*/ 1 h 62"/>
                  <a:gd name="T14" fmla="*/ 0 w 30"/>
                  <a:gd name="T15" fmla="*/ 1 h 62"/>
                  <a:gd name="T16" fmla="*/ 1 w 30"/>
                  <a:gd name="T17" fmla="*/ 1 h 62"/>
                  <a:gd name="T18" fmla="*/ 1 w 30"/>
                  <a:gd name="T19" fmla="*/ 1 h 62"/>
                  <a:gd name="T20" fmla="*/ 1 w 30"/>
                  <a:gd name="T21" fmla="*/ 1 h 62"/>
                  <a:gd name="T22" fmla="*/ 1 w 30"/>
                  <a:gd name="T23" fmla="*/ 1 h 62"/>
                  <a:gd name="T24" fmla="*/ 1 w 30"/>
                  <a:gd name="T25" fmla="*/ 1 h 62"/>
                  <a:gd name="T26" fmla="*/ 1 w 30"/>
                  <a:gd name="T27" fmla="*/ 1 h 6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0"/>
                  <a:gd name="T43" fmla="*/ 0 h 62"/>
                  <a:gd name="T44" fmla="*/ 30 w 30"/>
                  <a:gd name="T45" fmla="*/ 62 h 6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0" h="62">
                    <a:moveTo>
                      <a:pt x="30" y="49"/>
                    </a:moveTo>
                    <a:lnTo>
                      <a:pt x="30" y="0"/>
                    </a:lnTo>
                    <a:lnTo>
                      <a:pt x="22" y="1"/>
                    </a:lnTo>
                    <a:lnTo>
                      <a:pt x="12" y="3"/>
                    </a:lnTo>
                    <a:lnTo>
                      <a:pt x="6" y="11"/>
                    </a:lnTo>
                    <a:lnTo>
                      <a:pt x="3" y="17"/>
                    </a:lnTo>
                    <a:lnTo>
                      <a:pt x="0" y="27"/>
                    </a:lnTo>
                    <a:lnTo>
                      <a:pt x="0" y="35"/>
                    </a:lnTo>
                    <a:lnTo>
                      <a:pt x="1" y="44"/>
                    </a:lnTo>
                    <a:lnTo>
                      <a:pt x="4" y="52"/>
                    </a:lnTo>
                    <a:lnTo>
                      <a:pt x="11" y="59"/>
                    </a:lnTo>
                    <a:lnTo>
                      <a:pt x="17" y="62"/>
                    </a:lnTo>
                    <a:lnTo>
                      <a:pt x="17" y="49"/>
                    </a:lnTo>
                    <a:lnTo>
                      <a:pt x="3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2" name="Rectangle 115"/>
              <p:cNvSpPr>
                <a:spLocks noChangeArrowheads="1"/>
              </p:cNvSpPr>
              <p:nvPr/>
            </p:nvSpPr>
            <p:spPr bwMode="auto">
              <a:xfrm>
                <a:off x="3150" y="3745"/>
                <a:ext cx="3" cy="11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3" name="Rectangle 116"/>
              <p:cNvSpPr>
                <a:spLocks noChangeArrowheads="1"/>
              </p:cNvSpPr>
              <p:nvPr/>
            </p:nvSpPr>
            <p:spPr bwMode="auto">
              <a:xfrm>
                <a:off x="3097" y="3722"/>
                <a:ext cx="5" cy="33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4" name="Rectangle 117"/>
              <p:cNvSpPr>
                <a:spLocks noChangeArrowheads="1"/>
              </p:cNvSpPr>
              <p:nvPr/>
            </p:nvSpPr>
            <p:spPr bwMode="auto">
              <a:xfrm>
                <a:off x="3098" y="3758"/>
                <a:ext cx="5" cy="6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5" name="Rectangle 118"/>
              <p:cNvSpPr>
                <a:spLocks noChangeArrowheads="1"/>
              </p:cNvSpPr>
              <p:nvPr/>
            </p:nvSpPr>
            <p:spPr bwMode="auto">
              <a:xfrm>
                <a:off x="3091" y="3755"/>
                <a:ext cx="4" cy="1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6" name="Freeform 119"/>
              <p:cNvSpPr>
                <a:spLocks/>
              </p:cNvSpPr>
              <p:nvPr/>
            </p:nvSpPr>
            <p:spPr bwMode="auto">
              <a:xfrm>
                <a:off x="3194" y="3763"/>
                <a:ext cx="8" cy="21"/>
              </a:xfrm>
              <a:custGeom>
                <a:avLst/>
                <a:gdLst>
                  <a:gd name="T0" fmla="*/ 1 w 16"/>
                  <a:gd name="T1" fmla="*/ 1 h 41"/>
                  <a:gd name="T2" fmla="*/ 1 w 16"/>
                  <a:gd name="T3" fmla="*/ 1 h 41"/>
                  <a:gd name="T4" fmla="*/ 1 w 16"/>
                  <a:gd name="T5" fmla="*/ 1 h 41"/>
                  <a:gd name="T6" fmla="*/ 1 w 16"/>
                  <a:gd name="T7" fmla="*/ 1 h 41"/>
                  <a:gd name="T8" fmla="*/ 1 w 16"/>
                  <a:gd name="T9" fmla="*/ 1 h 41"/>
                  <a:gd name="T10" fmla="*/ 1 w 16"/>
                  <a:gd name="T11" fmla="*/ 1 h 41"/>
                  <a:gd name="T12" fmla="*/ 1 w 16"/>
                  <a:gd name="T13" fmla="*/ 1 h 41"/>
                  <a:gd name="T14" fmla="*/ 1 w 16"/>
                  <a:gd name="T15" fmla="*/ 1 h 41"/>
                  <a:gd name="T16" fmla="*/ 1 w 16"/>
                  <a:gd name="T17" fmla="*/ 1 h 41"/>
                  <a:gd name="T18" fmla="*/ 1 w 16"/>
                  <a:gd name="T19" fmla="*/ 1 h 41"/>
                  <a:gd name="T20" fmla="*/ 1 w 16"/>
                  <a:gd name="T21" fmla="*/ 1 h 41"/>
                  <a:gd name="T22" fmla="*/ 1 w 16"/>
                  <a:gd name="T23" fmla="*/ 1 h 41"/>
                  <a:gd name="T24" fmla="*/ 1 w 16"/>
                  <a:gd name="T25" fmla="*/ 1 h 41"/>
                  <a:gd name="T26" fmla="*/ 1 w 16"/>
                  <a:gd name="T27" fmla="*/ 1 h 41"/>
                  <a:gd name="T28" fmla="*/ 1 w 16"/>
                  <a:gd name="T29" fmla="*/ 1 h 41"/>
                  <a:gd name="T30" fmla="*/ 1 w 16"/>
                  <a:gd name="T31" fmla="*/ 0 h 41"/>
                  <a:gd name="T32" fmla="*/ 1 w 16"/>
                  <a:gd name="T33" fmla="*/ 1 h 41"/>
                  <a:gd name="T34" fmla="*/ 1 w 16"/>
                  <a:gd name="T35" fmla="*/ 1 h 41"/>
                  <a:gd name="T36" fmla="*/ 1 w 16"/>
                  <a:gd name="T37" fmla="*/ 1 h 41"/>
                  <a:gd name="T38" fmla="*/ 1 w 16"/>
                  <a:gd name="T39" fmla="*/ 1 h 41"/>
                  <a:gd name="T40" fmla="*/ 1 w 16"/>
                  <a:gd name="T41" fmla="*/ 1 h 41"/>
                  <a:gd name="T42" fmla="*/ 1 w 16"/>
                  <a:gd name="T43" fmla="*/ 1 h 41"/>
                  <a:gd name="T44" fmla="*/ 1 w 16"/>
                  <a:gd name="T45" fmla="*/ 1 h 41"/>
                  <a:gd name="T46" fmla="*/ 1 w 16"/>
                  <a:gd name="T47" fmla="*/ 1 h 41"/>
                  <a:gd name="T48" fmla="*/ 0 w 16"/>
                  <a:gd name="T49" fmla="*/ 1 h 41"/>
                  <a:gd name="T50" fmla="*/ 0 w 16"/>
                  <a:gd name="T51" fmla="*/ 1 h 41"/>
                  <a:gd name="T52" fmla="*/ 0 w 16"/>
                  <a:gd name="T53" fmla="*/ 1 h 41"/>
                  <a:gd name="T54" fmla="*/ 1 w 16"/>
                  <a:gd name="T55" fmla="*/ 1 h 41"/>
                  <a:gd name="T56" fmla="*/ 1 w 16"/>
                  <a:gd name="T57" fmla="*/ 1 h 41"/>
                  <a:gd name="T58" fmla="*/ 1 w 16"/>
                  <a:gd name="T59" fmla="*/ 1 h 41"/>
                  <a:gd name="T60" fmla="*/ 1 w 16"/>
                  <a:gd name="T61" fmla="*/ 1 h 41"/>
                  <a:gd name="T62" fmla="*/ 1 w 16"/>
                  <a:gd name="T63" fmla="*/ 1 h 41"/>
                  <a:gd name="T64" fmla="*/ 1 w 16"/>
                  <a:gd name="T65" fmla="*/ 1 h 41"/>
                  <a:gd name="T66" fmla="*/ 1 w 16"/>
                  <a:gd name="T67" fmla="*/ 1 h 41"/>
                  <a:gd name="T68" fmla="*/ 1 w 16"/>
                  <a:gd name="T69" fmla="*/ 1 h 41"/>
                  <a:gd name="T70" fmla="*/ 1 w 16"/>
                  <a:gd name="T71" fmla="*/ 1 h 41"/>
                  <a:gd name="T72" fmla="*/ 1 w 16"/>
                  <a:gd name="T73" fmla="*/ 1 h 41"/>
                  <a:gd name="T74" fmla="*/ 1 w 16"/>
                  <a:gd name="T75" fmla="*/ 1 h 41"/>
                  <a:gd name="T76" fmla="*/ 1 w 16"/>
                  <a:gd name="T77" fmla="*/ 1 h 41"/>
                  <a:gd name="T78" fmla="*/ 1 w 16"/>
                  <a:gd name="T79" fmla="*/ 1 h 4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6"/>
                  <a:gd name="T121" fmla="*/ 0 h 41"/>
                  <a:gd name="T122" fmla="*/ 16 w 16"/>
                  <a:gd name="T123" fmla="*/ 41 h 4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6" h="41">
                    <a:moveTo>
                      <a:pt x="15" y="38"/>
                    </a:moveTo>
                    <a:lnTo>
                      <a:pt x="13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3"/>
                    </a:lnTo>
                    <a:lnTo>
                      <a:pt x="8" y="33"/>
                    </a:lnTo>
                    <a:lnTo>
                      <a:pt x="8" y="32"/>
                    </a:lnTo>
                    <a:lnTo>
                      <a:pt x="7" y="30"/>
                    </a:lnTo>
                    <a:lnTo>
                      <a:pt x="5" y="28"/>
                    </a:lnTo>
                    <a:lnTo>
                      <a:pt x="5" y="9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28"/>
                    </a:lnTo>
                    <a:lnTo>
                      <a:pt x="2" y="32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4" y="38"/>
                    </a:lnTo>
                    <a:lnTo>
                      <a:pt x="5" y="38"/>
                    </a:lnTo>
                    <a:lnTo>
                      <a:pt x="7" y="40"/>
                    </a:lnTo>
                    <a:lnTo>
                      <a:pt x="8" y="40"/>
                    </a:lnTo>
                    <a:lnTo>
                      <a:pt x="10" y="41"/>
                    </a:lnTo>
                    <a:lnTo>
                      <a:pt x="12" y="41"/>
                    </a:lnTo>
                    <a:lnTo>
                      <a:pt x="13" y="40"/>
                    </a:lnTo>
                    <a:lnTo>
                      <a:pt x="16" y="38"/>
                    </a:lnTo>
                    <a:lnTo>
                      <a:pt x="15" y="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7" name="Freeform 120"/>
              <p:cNvSpPr>
                <a:spLocks/>
              </p:cNvSpPr>
              <p:nvPr/>
            </p:nvSpPr>
            <p:spPr bwMode="auto">
              <a:xfrm>
                <a:off x="3196" y="3763"/>
                <a:ext cx="8" cy="18"/>
              </a:xfrm>
              <a:custGeom>
                <a:avLst/>
                <a:gdLst>
                  <a:gd name="T0" fmla="*/ 1 w 16"/>
                  <a:gd name="T1" fmla="*/ 1 h 36"/>
                  <a:gd name="T2" fmla="*/ 1 w 16"/>
                  <a:gd name="T3" fmla="*/ 1 h 36"/>
                  <a:gd name="T4" fmla="*/ 1 w 16"/>
                  <a:gd name="T5" fmla="*/ 1 h 36"/>
                  <a:gd name="T6" fmla="*/ 1 w 16"/>
                  <a:gd name="T7" fmla="*/ 1 h 36"/>
                  <a:gd name="T8" fmla="*/ 1 w 16"/>
                  <a:gd name="T9" fmla="*/ 1 h 36"/>
                  <a:gd name="T10" fmla="*/ 1 w 16"/>
                  <a:gd name="T11" fmla="*/ 1 h 36"/>
                  <a:gd name="T12" fmla="*/ 1 w 16"/>
                  <a:gd name="T13" fmla="*/ 1 h 36"/>
                  <a:gd name="T14" fmla="*/ 1 w 16"/>
                  <a:gd name="T15" fmla="*/ 1 h 36"/>
                  <a:gd name="T16" fmla="*/ 1 w 16"/>
                  <a:gd name="T17" fmla="*/ 1 h 36"/>
                  <a:gd name="T18" fmla="*/ 0 w 16"/>
                  <a:gd name="T19" fmla="*/ 1 h 36"/>
                  <a:gd name="T20" fmla="*/ 0 w 16"/>
                  <a:gd name="T21" fmla="*/ 1 h 36"/>
                  <a:gd name="T22" fmla="*/ 1 w 16"/>
                  <a:gd name="T23" fmla="*/ 1 h 36"/>
                  <a:gd name="T24" fmla="*/ 1 w 16"/>
                  <a:gd name="T25" fmla="*/ 1 h 36"/>
                  <a:gd name="T26" fmla="*/ 1 w 16"/>
                  <a:gd name="T27" fmla="*/ 1 h 36"/>
                  <a:gd name="T28" fmla="*/ 1 w 16"/>
                  <a:gd name="T29" fmla="*/ 1 h 36"/>
                  <a:gd name="T30" fmla="*/ 1 w 16"/>
                  <a:gd name="T31" fmla="*/ 0 h 36"/>
                  <a:gd name="T32" fmla="*/ 1 w 16"/>
                  <a:gd name="T33" fmla="*/ 0 h 36"/>
                  <a:gd name="T34" fmla="*/ 1 w 16"/>
                  <a:gd name="T35" fmla="*/ 1 h 36"/>
                  <a:gd name="T36" fmla="*/ 1 w 16"/>
                  <a:gd name="T37" fmla="*/ 1 h 36"/>
                  <a:gd name="T38" fmla="*/ 1 w 16"/>
                  <a:gd name="T39" fmla="*/ 1 h 36"/>
                  <a:gd name="T40" fmla="*/ 1 w 16"/>
                  <a:gd name="T41" fmla="*/ 1 h 36"/>
                  <a:gd name="T42" fmla="*/ 1 w 16"/>
                  <a:gd name="T43" fmla="*/ 1 h 36"/>
                  <a:gd name="T44" fmla="*/ 1 w 16"/>
                  <a:gd name="T45" fmla="*/ 1 h 36"/>
                  <a:gd name="T46" fmla="*/ 1 w 16"/>
                  <a:gd name="T47" fmla="*/ 1 h 36"/>
                  <a:gd name="T48" fmla="*/ 1 w 16"/>
                  <a:gd name="T49" fmla="*/ 1 h 36"/>
                  <a:gd name="T50" fmla="*/ 1 w 16"/>
                  <a:gd name="T51" fmla="*/ 1 h 36"/>
                  <a:gd name="T52" fmla="*/ 1 w 16"/>
                  <a:gd name="T53" fmla="*/ 1 h 36"/>
                  <a:gd name="T54" fmla="*/ 1 w 16"/>
                  <a:gd name="T55" fmla="*/ 1 h 36"/>
                  <a:gd name="T56" fmla="*/ 1 w 16"/>
                  <a:gd name="T57" fmla="*/ 1 h 36"/>
                  <a:gd name="T58" fmla="*/ 1 w 16"/>
                  <a:gd name="T59" fmla="*/ 1 h 36"/>
                  <a:gd name="T60" fmla="*/ 1 w 16"/>
                  <a:gd name="T61" fmla="*/ 1 h 36"/>
                  <a:gd name="T62" fmla="*/ 1 w 16"/>
                  <a:gd name="T63" fmla="*/ 1 h 36"/>
                  <a:gd name="T64" fmla="*/ 1 w 16"/>
                  <a:gd name="T65" fmla="*/ 1 h 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6"/>
                  <a:gd name="T100" fmla="*/ 0 h 36"/>
                  <a:gd name="T101" fmla="*/ 16 w 16"/>
                  <a:gd name="T102" fmla="*/ 36 h 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6" h="36">
                    <a:moveTo>
                      <a:pt x="10" y="36"/>
                    </a:moveTo>
                    <a:lnTo>
                      <a:pt x="8" y="36"/>
                    </a:lnTo>
                    <a:lnTo>
                      <a:pt x="7" y="36"/>
                    </a:lnTo>
                    <a:lnTo>
                      <a:pt x="5" y="35"/>
                    </a:lnTo>
                    <a:lnTo>
                      <a:pt x="5" y="33"/>
                    </a:lnTo>
                    <a:lnTo>
                      <a:pt x="3" y="33"/>
                    </a:lnTo>
                    <a:lnTo>
                      <a:pt x="3" y="30"/>
                    </a:lnTo>
                    <a:lnTo>
                      <a:pt x="2" y="28"/>
                    </a:lnTo>
                    <a:lnTo>
                      <a:pt x="0" y="27"/>
                    </a:lnTo>
                    <a:lnTo>
                      <a:pt x="0" y="9"/>
                    </a:lnTo>
                    <a:lnTo>
                      <a:pt x="2" y="6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8" y="1"/>
                    </a:lnTo>
                    <a:lnTo>
                      <a:pt x="10" y="1"/>
                    </a:lnTo>
                    <a:lnTo>
                      <a:pt x="10" y="3"/>
                    </a:lnTo>
                    <a:lnTo>
                      <a:pt x="13" y="3"/>
                    </a:lnTo>
                    <a:lnTo>
                      <a:pt x="13" y="5"/>
                    </a:lnTo>
                    <a:lnTo>
                      <a:pt x="15" y="8"/>
                    </a:lnTo>
                    <a:lnTo>
                      <a:pt x="15" y="9"/>
                    </a:lnTo>
                    <a:lnTo>
                      <a:pt x="16" y="11"/>
                    </a:lnTo>
                    <a:lnTo>
                      <a:pt x="16" y="28"/>
                    </a:lnTo>
                    <a:lnTo>
                      <a:pt x="15" y="30"/>
                    </a:lnTo>
                    <a:lnTo>
                      <a:pt x="15" y="33"/>
                    </a:lnTo>
                    <a:lnTo>
                      <a:pt x="13" y="35"/>
                    </a:lnTo>
                    <a:lnTo>
                      <a:pt x="13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8" name="Freeform 121"/>
              <p:cNvSpPr>
                <a:spLocks/>
              </p:cNvSpPr>
              <p:nvPr/>
            </p:nvSpPr>
            <p:spPr bwMode="auto">
              <a:xfrm>
                <a:off x="2962" y="3721"/>
                <a:ext cx="93" cy="27"/>
              </a:xfrm>
              <a:custGeom>
                <a:avLst/>
                <a:gdLst>
                  <a:gd name="T0" fmla="*/ 1 w 185"/>
                  <a:gd name="T1" fmla="*/ 1 h 54"/>
                  <a:gd name="T2" fmla="*/ 1 w 185"/>
                  <a:gd name="T3" fmla="*/ 1 h 54"/>
                  <a:gd name="T4" fmla="*/ 1 w 185"/>
                  <a:gd name="T5" fmla="*/ 1 h 54"/>
                  <a:gd name="T6" fmla="*/ 1 w 185"/>
                  <a:gd name="T7" fmla="*/ 1 h 54"/>
                  <a:gd name="T8" fmla="*/ 0 w 185"/>
                  <a:gd name="T9" fmla="*/ 1 h 54"/>
                  <a:gd name="T10" fmla="*/ 1 w 185"/>
                  <a:gd name="T11" fmla="*/ 0 h 54"/>
                  <a:gd name="T12" fmla="*/ 1 w 185"/>
                  <a:gd name="T13" fmla="*/ 1 h 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5"/>
                  <a:gd name="T22" fmla="*/ 0 h 54"/>
                  <a:gd name="T23" fmla="*/ 185 w 185"/>
                  <a:gd name="T24" fmla="*/ 54 h 5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5" h="54">
                    <a:moveTo>
                      <a:pt x="185" y="6"/>
                    </a:moveTo>
                    <a:lnTo>
                      <a:pt x="179" y="9"/>
                    </a:lnTo>
                    <a:lnTo>
                      <a:pt x="177" y="11"/>
                    </a:lnTo>
                    <a:lnTo>
                      <a:pt x="177" y="54"/>
                    </a:lnTo>
                    <a:lnTo>
                      <a:pt x="0" y="39"/>
                    </a:lnTo>
                    <a:lnTo>
                      <a:pt x="4" y="0"/>
                    </a:lnTo>
                    <a:lnTo>
                      <a:pt x="185" y="6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19" name="Freeform 122"/>
              <p:cNvSpPr>
                <a:spLocks/>
              </p:cNvSpPr>
              <p:nvPr/>
            </p:nvSpPr>
            <p:spPr bwMode="auto">
              <a:xfrm>
                <a:off x="2962" y="3741"/>
                <a:ext cx="108" cy="36"/>
              </a:xfrm>
              <a:custGeom>
                <a:avLst/>
                <a:gdLst>
                  <a:gd name="T0" fmla="*/ 0 w 217"/>
                  <a:gd name="T1" fmla="*/ 0 h 73"/>
                  <a:gd name="T2" fmla="*/ 0 w 217"/>
                  <a:gd name="T3" fmla="*/ 0 h 73"/>
                  <a:gd name="T4" fmla="*/ 0 w 217"/>
                  <a:gd name="T5" fmla="*/ 0 h 73"/>
                  <a:gd name="T6" fmla="*/ 0 w 217"/>
                  <a:gd name="T7" fmla="*/ 0 h 73"/>
                  <a:gd name="T8" fmla="*/ 0 w 217"/>
                  <a:gd name="T9" fmla="*/ 0 h 73"/>
                  <a:gd name="T10" fmla="*/ 0 w 217"/>
                  <a:gd name="T11" fmla="*/ 0 h 73"/>
                  <a:gd name="T12" fmla="*/ 0 w 217"/>
                  <a:gd name="T13" fmla="*/ 0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7"/>
                  <a:gd name="T22" fmla="*/ 0 h 73"/>
                  <a:gd name="T23" fmla="*/ 217 w 21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7" h="73">
                    <a:moveTo>
                      <a:pt x="0" y="0"/>
                    </a:moveTo>
                    <a:lnTo>
                      <a:pt x="177" y="15"/>
                    </a:lnTo>
                    <a:lnTo>
                      <a:pt x="217" y="73"/>
                    </a:lnTo>
                    <a:lnTo>
                      <a:pt x="34" y="45"/>
                    </a:lnTo>
                    <a:lnTo>
                      <a:pt x="26" y="35"/>
                    </a:lnTo>
                    <a:lnTo>
                      <a:pt x="21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0" name="Freeform 123"/>
              <p:cNvSpPr>
                <a:spLocks/>
              </p:cNvSpPr>
              <p:nvPr/>
            </p:nvSpPr>
            <p:spPr bwMode="auto">
              <a:xfrm>
                <a:off x="2950" y="3721"/>
                <a:ext cx="8" cy="13"/>
              </a:xfrm>
              <a:custGeom>
                <a:avLst/>
                <a:gdLst>
                  <a:gd name="T0" fmla="*/ 1 w 16"/>
                  <a:gd name="T1" fmla="*/ 1 h 25"/>
                  <a:gd name="T2" fmla="*/ 0 w 16"/>
                  <a:gd name="T3" fmla="*/ 1 h 25"/>
                  <a:gd name="T4" fmla="*/ 0 w 16"/>
                  <a:gd name="T5" fmla="*/ 0 h 25"/>
                  <a:gd name="T6" fmla="*/ 1 w 16"/>
                  <a:gd name="T7" fmla="*/ 0 h 25"/>
                  <a:gd name="T8" fmla="*/ 1 w 16"/>
                  <a:gd name="T9" fmla="*/ 1 h 25"/>
                  <a:gd name="T10" fmla="*/ 1 w 16"/>
                  <a:gd name="T11" fmla="*/ 1 h 25"/>
                  <a:gd name="T12" fmla="*/ 1 w 16"/>
                  <a:gd name="T13" fmla="*/ 1 h 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25"/>
                  <a:gd name="T23" fmla="*/ 16 w 16"/>
                  <a:gd name="T24" fmla="*/ 25 h 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25">
                    <a:moveTo>
                      <a:pt x="16" y="25"/>
                    </a:moveTo>
                    <a:lnTo>
                      <a:pt x="0" y="25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1" y="1"/>
                    </a:lnTo>
                    <a:lnTo>
                      <a:pt x="16" y="4"/>
                    </a:lnTo>
                    <a:lnTo>
                      <a:pt x="16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1" name="Freeform 124"/>
              <p:cNvSpPr>
                <a:spLocks/>
              </p:cNvSpPr>
              <p:nvPr/>
            </p:nvSpPr>
            <p:spPr bwMode="auto">
              <a:xfrm>
                <a:off x="2918" y="3720"/>
                <a:ext cx="32" cy="33"/>
              </a:xfrm>
              <a:custGeom>
                <a:avLst/>
                <a:gdLst>
                  <a:gd name="T0" fmla="*/ 0 w 66"/>
                  <a:gd name="T1" fmla="*/ 1 h 65"/>
                  <a:gd name="T2" fmla="*/ 0 w 66"/>
                  <a:gd name="T3" fmla="*/ 1 h 65"/>
                  <a:gd name="T4" fmla="*/ 0 w 66"/>
                  <a:gd name="T5" fmla="*/ 1 h 65"/>
                  <a:gd name="T6" fmla="*/ 0 w 66"/>
                  <a:gd name="T7" fmla="*/ 1 h 65"/>
                  <a:gd name="T8" fmla="*/ 0 w 66"/>
                  <a:gd name="T9" fmla="*/ 1 h 65"/>
                  <a:gd name="T10" fmla="*/ 0 w 66"/>
                  <a:gd name="T11" fmla="*/ 1 h 65"/>
                  <a:gd name="T12" fmla="*/ 0 w 66"/>
                  <a:gd name="T13" fmla="*/ 1 h 65"/>
                  <a:gd name="T14" fmla="*/ 0 w 66"/>
                  <a:gd name="T15" fmla="*/ 0 h 65"/>
                  <a:gd name="T16" fmla="*/ 0 w 66"/>
                  <a:gd name="T17" fmla="*/ 0 h 65"/>
                  <a:gd name="T18" fmla="*/ 0 w 66"/>
                  <a:gd name="T19" fmla="*/ 1 h 65"/>
                  <a:gd name="T20" fmla="*/ 0 w 66"/>
                  <a:gd name="T21" fmla="*/ 1 h 65"/>
                  <a:gd name="T22" fmla="*/ 0 w 66"/>
                  <a:gd name="T23" fmla="*/ 1 h 65"/>
                  <a:gd name="T24" fmla="*/ 0 w 66"/>
                  <a:gd name="T25" fmla="*/ 1 h 65"/>
                  <a:gd name="T26" fmla="*/ 0 w 66"/>
                  <a:gd name="T27" fmla="*/ 1 h 65"/>
                  <a:gd name="T28" fmla="*/ 0 w 66"/>
                  <a:gd name="T29" fmla="*/ 1 h 65"/>
                  <a:gd name="T30" fmla="*/ 0 w 66"/>
                  <a:gd name="T31" fmla="*/ 1 h 65"/>
                  <a:gd name="T32" fmla="*/ 0 w 66"/>
                  <a:gd name="T33" fmla="*/ 1 h 65"/>
                  <a:gd name="T34" fmla="*/ 0 w 66"/>
                  <a:gd name="T35" fmla="*/ 1 h 6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6"/>
                  <a:gd name="T55" fmla="*/ 0 h 65"/>
                  <a:gd name="T56" fmla="*/ 66 w 66"/>
                  <a:gd name="T57" fmla="*/ 65 h 6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6" h="65">
                    <a:moveTo>
                      <a:pt x="66" y="27"/>
                    </a:moveTo>
                    <a:lnTo>
                      <a:pt x="59" y="27"/>
                    </a:lnTo>
                    <a:lnTo>
                      <a:pt x="47" y="65"/>
                    </a:lnTo>
                    <a:lnTo>
                      <a:pt x="31" y="62"/>
                    </a:lnTo>
                    <a:lnTo>
                      <a:pt x="24" y="62"/>
                    </a:lnTo>
                    <a:lnTo>
                      <a:pt x="19" y="24"/>
                    </a:lnTo>
                    <a:lnTo>
                      <a:pt x="2" y="24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9" y="2"/>
                    </a:lnTo>
                    <a:lnTo>
                      <a:pt x="24" y="3"/>
                    </a:lnTo>
                    <a:lnTo>
                      <a:pt x="27" y="10"/>
                    </a:lnTo>
                    <a:lnTo>
                      <a:pt x="34" y="29"/>
                    </a:lnTo>
                    <a:lnTo>
                      <a:pt x="35" y="10"/>
                    </a:lnTo>
                    <a:lnTo>
                      <a:pt x="39" y="3"/>
                    </a:lnTo>
                    <a:lnTo>
                      <a:pt x="45" y="2"/>
                    </a:lnTo>
                    <a:lnTo>
                      <a:pt x="66" y="3"/>
                    </a:lnTo>
                    <a:lnTo>
                      <a:pt x="66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2" name="Freeform 125"/>
              <p:cNvSpPr>
                <a:spLocks/>
              </p:cNvSpPr>
              <p:nvPr/>
            </p:nvSpPr>
            <p:spPr bwMode="auto">
              <a:xfrm>
                <a:off x="2933" y="3734"/>
                <a:ext cx="25" cy="26"/>
              </a:xfrm>
              <a:custGeom>
                <a:avLst/>
                <a:gdLst>
                  <a:gd name="T0" fmla="*/ 0 w 51"/>
                  <a:gd name="T1" fmla="*/ 0 h 53"/>
                  <a:gd name="T2" fmla="*/ 0 w 51"/>
                  <a:gd name="T3" fmla="*/ 0 h 53"/>
                  <a:gd name="T4" fmla="*/ 0 w 51"/>
                  <a:gd name="T5" fmla="*/ 0 h 53"/>
                  <a:gd name="T6" fmla="*/ 0 w 51"/>
                  <a:gd name="T7" fmla="*/ 0 h 53"/>
                  <a:gd name="T8" fmla="*/ 0 w 51"/>
                  <a:gd name="T9" fmla="*/ 0 h 53"/>
                  <a:gd name="T10" fmla="*/ 0 w 51"/>
                  <a:gd name="T11" fmla="*/ 0 h 53"/>
                  <a:gd name="T12" fmla="*/ 0 w 51"/>
                  <a:gd name="T13" fmla="*/ 0 h 53"/>
                  <a:gd name="T14" fmla="*/ 0 w 51"/>
                  <a:gd name="T15" fmla="*/ 0 h 53"/>
                  <a:gd name="T16" fmla="*/ 0 w 51"/>
                  <a:gd name="T17" fmla="*/ 0 h 53"/>
                  <a:gd name="T18" fmla="*/ 0 w 51"/>
                  <a:gd name="T19" fmla="*/ 0 h 53"/>
                  <a:gd name="T20" fmla="*/ 0 w 51"/>
                  <a:gd name="T21" fmla="*/ 0 h 53"/>
                  <a:gd name="T22" fmla="*/ 0 w 51"/>
                  <a:gd name="T23" fmla="*/ 0 h 53"/>
                  <a:gd name="T24" fmla="*/ 0 w 51"/>
                  <a:gd name="T25" fmla="*/ 0 h 53"/>
                  <a:gd name="T26" fmla="*/ 0 w 51"/>
                  <a:gd name="T27" fmla="*/ 0 h 53"/>
                  <a:gd name="T28" fmla="*/ 0 w 51"/>
                  <a:gd name="T29" fmla="*/ 0 h 53"/>
                  <a:gd name="T30" fmla="*/ 0 w 51"/>
                  <a:gd name="T31" fmla="*/ 0 h 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1"/>
                  <a:gd name="T49" fmla="*/ 0 h 53"/>
                  <a:gd name="T50" fmla="*/ 51 w 51"/>
                  <a:gd name="T51" fmla="*/ 53 h 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1" h="53">
                    <a:moveTo>
                      <a:pt x="0" y="37"/>
                    </a:moveTo>
                    <a:lnTo>
                      <a:pt x="17" y="38"/>
                    </a:lnTo>
                    <a:lnTo>
                      <a:pt x="30" y="0"/>
                    </a:lnTo>
                    <a:lnTo>
                      <a:pt x="51" y="0"/>
                    </a:lnTo>
                    <a:lnTo>
                      <a:pt x="51" y="43"/>
                    </a:lnTo>
                    <a:lnTo>
                      <a:pt x="46" y="43"/>
                    </a:lnTo>
                    <a:lnTo>
                      <a:pt x="33" y="41"/>
                    </a:lnTo>
                    <a:lnTo>
                      <a:pt x="28" y="40"/>
                    </a:lnTo>
                    <a:lnTo>
                      <a:pt x="25" y="46"/>
                    </a:lnTo>
                    <a:lnTo>
                      <a:pt x="22" y="49"/>
                    </a:lnTo>
                    <a:lnTo>
                      <a:pt x="16" y="53"/>
                    </a:lnTo>
                    <a:lnTo>
                      <a:pt x="9" y="51"/>
                    </a:lnTo>
                    <a:lnTo>
                      <a:pt x="6" y="49"/>
                    </a:lnTo>
                    <a:lnTo>
                      <a:pt x="1" y="43"/>
                    </a:lnTo>
                    <a:lnTo>
                      <a:pt x="0" y="38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3" name="Freeform 126"/>
              <p:cNvSpPr>
                <a:spLocks/>
              </p:cNvSpPr>
              <p:nvPr/>
            </p:nvSpPr>
            <p:spPr bwMode="auto">
              <a:xfrm>
                <a:off x="2966" y="3753"/>
                <a:ext cx="10" cy="11"/>
              </a:xfrm>
              <a:custGeom>
                <a:avLst/>
                <a:gdLst>
                  <a:gd name="T0" fmla="*/ 1 w 20"/>
                  <a:gd name="T1" fmla="*/ 0 h 20"/>
                  <a:gd name="T2" fmla="*/ 1 w 20"/>
                  <a:gd name="T3" fmla="*/ 1 h 20"/>
                  <a:gd name="T4" fmla="*/ 1 w 20"/>
                  <a:gd name="T5" fmla="*/ 1 h 20"/>
                  <a:gd name="T6" fmla="*/ 1 w 20"/>
                  <a:gd name="T7" fmla="*/ 1 h 20"/>
                  <a:gd name="T8" fmla="*/ 0 w 20"/>
                  <a:gd name="T9" fmla="*/ 1 h 20"/>
                  <a:gd name="T10" fmla="*/ 1 w 20"/>
                  <a:gd name="T11" fmla="*/ 1 h 20"/>
                  <a:gd name="T12" fmla="*/ 1 w 20"/>
                  <a:gd name="T13" fmla="*/ 1 h 20"/>
                  <a:gd name="T14" fmla="*/ 1 w 20"/>
                  <a:gd name="T15" fmla="*/ 1 h 20"/>
                  <a:gd name="T16" fmla="*/ 1 w 20"/>
                  <a:gd name="T17" fmla="*/ 1 h 20"/>
                  <a:gd name="T18" fmla="*/ 1 w 20"/>
                  <a:gd name="T19" fmla="*/ 0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"/>
                  <a:gd name="T31" fmla="*/ 0 h 20"/>
                  <a:gd name="T32" fmla="*/ 20 w 20"/>
                  <a:gd name="T33" fmla="*/ 20 h 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" h="20">
                    <a:moveTo>
                      <a:pt x="13" y="0"/>
                    </a:moveTo>
                    <a:lnTo>
                      <a:pt x="13" y="9"/>
                    </a:lnTo>
                    <a:lnTo>
                      <a:pt x="10" y="14"/>
                    </a:lnTo>
                    <a:lnTo>
                      <a:pt x="7" y="17"/>
                    </a:lnTo>
                    <a:lnTo>
                      <a:pt x="0" y="20"/>
                    </a:lnTo>
                    <a:lnTo>
                      <a:pt x="8" y="20"/>
                    </a:lnTo>
                    <a:lnTo>
                      <a:pt x="15" y="17"/>
                    </a:lnTo>
                    <a:lnTo>
                      <a:pt x="18" y="16"/>
                    </a:lnTo>
                    <a:lnTo>
                      <a:pt x="2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4" name="Freeform 127"/>
              <p:cNvSpPr>
                <a:spLocks/>
              </p:cNvSpPr>
              <p:nvPr/>
            </p:nvSpPr>
            <p:spPr bwMode="auto">
              <a:xfrm>
                <a:off x="2941" y="3753"/>
                <a:ext cx="9" cy="7"/>
              </a:xfrm>
              <a:custGeom>
                <a:avLst/>
                <a:gdLst>
                  <a:gd name="T0" fmla="*/ 1 w 17"/>
                  <a:gd name="T1" fmla="*/ 0 h 13"/>
                  <a:gd name="T2" fmla="*/ 1 w 17"/>
                  <a:gd name="T3" fmla="*/ 1 h 13"/>
                  <a:gd name="T4" fmla="*/ 1 w 17"/>
                  <a:gd name="T5" fmla="*/ 1 h 13"/>
                  <a:gd name="T6" fmla="*/ 0 w 17"/>
                  <a:gd name="T7" fmla="*/ 1 h 13"/>
                  <a:gd name="T8" fmla="*/ 1 w 17"/>
                  <a:gd name="T9" fmla="*/ 1 h 13"/>
                  <a:gd name="T10" fmla="*/ 1 w 17"/>
                  <a:gd name="T11" fmla="*/ 1 h 13"/>
                  <a:gd name="T12" fmla="*/ 1 w 17"/>
                  <a:gd name="T13" fmla="*/ 1 h 13"/>
                  <a:gd name="T14" fmla="*/ 1 w 17"/>
                  <a:gd name="T15" fmla="*/ 1 h 13"/>
                  <a:gd name="T16" fmla="*/ 1 w 17"/>
                  <a:gd name="T17" fmla="*/ 0 h 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13"/>
                  <a:gd name="T29" fmla="*/ 17 w 17"/>
                  <a:gd name="T30" fmla="*/ 13 h 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13">
                    <a:moveTo>
                      <a:pt x="12" y="0"/>
                    </a:moveTo>
                    <a:lnTo>
                      <a:pt x="9" y="6"/>
                    </a:lnTo>
                    <a:lnTo>
                      <a:pt x="6" y="9"/>
                    </a:lnTo>
                    <a:lnTo>
                      <a:pt x="0" y="13"/>
                    </a:lnTo>
                    <a:lnTo>
                      <a:pt x="6" y="13"/>
                    </a:lnTo>
                    <a:lnTo>
                      <a:pt x="11" y="11"/>
                    </a:lnTo>
                    <a:lnTo>
                      <a:pt x="15" y="9"/>
                    </a:lnTo>
                    <a:lnTo>
                      <a:pt x="17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5" name="Freeform 128"/>
              <p:cNvSpPr>
                <a:spLocks/>
              </p:cNvSpPr>
              <p:nvPr/>
            </p:nvSpPr>
            <p:spPr bwMode="auto">
              <a:xfrm>
                <a:off x="3209" y="3791"/>
                <a:ext cx="27" cy="18"/>
              </a:xfrm>
              <a:custGeom>
                <a:avLst/>
                <a:gdLst>
                  <a:gd name="T0" fmla="*/ 1 w 54"/>
                  <a:gd name="T1" fmla="*/ 0 h 37"/>
                  <a:gd name="T2" fmla="*/ 1 w 54"/>
                  <a:gd name="T3" fmla="*/ 0 h 37"/>
                  <a:gd name="T4" fmla="*/ 1 w 54"/>
                  <a:gd name="T5" fmla="*/ 0 h 37"/>
                  <a:gd name="T6" fmla="*/ 1 w 54"/>
                  <a:gd name="T7" fmla="*/ 0 h 37"/>
                  <a:gd name="T8" fmla="*/ 1 w 54"/>
                  <a:gd name="T9" fmla="*/ 0 h 37"/>
                  <a:gd name="T10" fmla="*/ 1 w 54"/>
                  <a:gd name="T11" fmla="*/ 0 h 37"/>
                  <a:gd name="T12" fmla="*/ 1 w 54"/>
                  <a:gd name="T13" fmla="*/ 0 h 37"/>
                  <a:gd name="T14" fmla="*/ 1 w 54"/>
                  <a:gd name="T15" fmla="*/ 0 h 37"/>
                  <a:gd name="T16" fmla="*/ 1 w 54"/>
                  <a:gd name="T17" fmla="*/ 0 h 37"/>
                  <a:gd name="T18" fmla="*/ 1 w 54"/>
                  <a:gd name="T19" fmla="*/ 0 h 37"/>
                  <a:gd name="T20" fmla="*/ 1 w 54"/>
                  <a:gd name="T21" fmla="*/ 0 h 37"/>
                  <a:gd name="T22" fmla="*/ 1 w 54"/>
                  <a:gd name="T23" fmla="*/ 0 h 37"/>
                  <a:gd name="T24" fmla="*/ 1 w 54"/>
                  <a:gd name="T25" fmla="*/ 0 h 37"/>
                  <a:gd name="T26" fmla="*/ 1 w 54"/>
                  <a:gd name="T27" fmla="*/ 0 h 37"/>
                  <a:gd name="T28" fmla="*/ 1 w 54"/>
                  <a:gd name="T29" fmla="*/ 0 h 37"/>
                  <a:gd name="T30" fmla="*/ 1 w 54"/>
                  <a:gd name="T31" fmla="*/ 0 h 37"/>
                  <a:gd name="T32" fmla="*/ 1 w 54"/>
                  <a:gd name="T33" fmla="*/ 0 h 37"/>
                  <a:gd name="T34" fmla="*/ 1 w 54"/>
                  <a:gd name="T35" fmla="*/ 0 h 37"/>
                  <a:gd name="T36" fmla="*/ 1 w 54"/>
                  <a:gd name="T37" fmla="*/ 0 h 37"/>
                  <a:gd name="T38" fmla="*/ 1 w 54"/>
                  <a:gd name="T39" fmla="*/ 0 h 37"/>
                  <a:gd name="T40" fmla="*/ 0 w 54"/>
                  <a:gd name="T41" fmla="*/ 0 h 37"/>
                  <a:gd name="T42" fmla="*/ 0 w 54"/>
                  <a:gd name="T43" fmla="*/ 0 h 37"/>
                  <a:gd name="T44" fmla="*/ 0 w 54"/>
                  <a:gd name="T45" fmla="*/ 0 h 37"/>
                  <a:gd name="T46" fmla="*/ 1 w 54"/>
                  <a:gd name="T47" fmla="*/ 0 h 3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4"/>
                  <a:gd name="T73" fmla="*/ 0 h 37"/>
                  <a:gd name="T74" fmla="*/ 54 w 54"/>
                  <a:gd name="T75" fmla="*/ 37 h 3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4" h="37">
                    <a:moveTo>
                      <a:pt x="22" y="8"/>
                    </a:moveTo>
                    <a:lnTo>
                      <a:pt x="22" y="0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12"/>
                    </a:lnTo>
                    <a:lnTo>
                      <a:pt x="51" y="18"/>
                    </a:lnTo>
                    <a:lnTo>
                      <a:pt x="49" y="21"/>
                    </a:lnTo>
                    <a:lnTo>
                      <a:pt x="47" y="26"/>
                    </a:lnTo>
                    <a:lnTo>
                      <a:pt x="46" y="29"/>
                    </a:lnTo>
                    <a:lnTo>
                      <a:pt x="41" y="31"/>
                    </a:lnTo>
                    <a:lnTo>
                      <a:pt x="39" y="34"/>
                    </a:lnTo>
                    <a:lnTo>
                      <a:pt x="35" y="35"/>
                    </a:lnTo>
                    <a:lnTo>
                      <a:pt x="31" y="37"/>
                    </a:lnTo>
                    <a:lnTo>
                      <a:pt x="24" y="37"/>
                    </a:lnTo>
                    <a:lnTo>
                      <a:pt x="20" y="35"/>
                    </a:lnTo>
                    <a:lnTo>
                      <a:pt x="17" y="34"/>
                    </a:lnTo>
                    <a:lnTo>
                      <a:pt x="12" y="32"/>
                    </a:lnTo>
                    <a:lnTo>
                      <a:pt x="6" y="26"/>
                    </a:lnTo>
                    <a:lnTo>
                      <a:pt x="4" y="23"/>
                    </a:lnTo>
                    <a:lnTo>
                      <a:pt x="3" y="20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2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6" name="Freeform 129"/>
              <p:cNvSpPr>
                <a:spLocks/>
              </p:cNvSpPr>
              <p:nvPr/>
            </p:nvSpPr>
            <p:spPr bwMode="auto">
              <a:xfrm>
                <a:off x="3222" y="3792"/>
                <a:ext cx="20" cy="17"/>
              </a:xfrm>
              <a:custGeom>
                <a:avLst/>
                <a:gdLst>
                  <a:gd name="T0" fmla="*/ 1 w 39"/>
                  <a:gd name="T1" fmla="*/ 1 h 33"/>
                  <a:gd name="T2" fmla="*/ 1 w 39"/>
                  <a:gd name="T3" fmla="*/ 1 h 33"/>
                  <a:gd name="T4" fmla="*/ 1 w 39"/>
                  <a:gd name="T5" fmla="*/ 1 h 33"/>
                  <a:gd name="T6" fmla="*/ 1 w 39"/>
                  <a:gd name="T7" fmla="*/ 1 h 33"/>
                  <a:gd name="T8" fmla="*/ 1 w 39"/>
                  <a:gd name="T9" fmla="*/ 1 h 33"/>
                  <a:gd name="T10" fmla="*/ 1 w 39"/>
                  <a:gd name="T11" fmla="*/ 1 h 33"/>
                  <a:gd name="T12" fmla="*/ 1 w 39"/>
                  <a:gd name="T13" fmla="*/ 1 h 33"/>
                  <a:gd name="T14" fmla="*/ 1 w 39"/>
                  <a:gd name="T15" fmla="*/ 1 h 33"/>
                  <a:gd name="T16" fmla="*/ 1 w 39"/>
                  <a:gd name="T17" fmla="*/ 1 h 33"/>
                  <a:gd name="T18" fmla="*/ 1 w 39"/>
                  <a:gd name="T19" fmla="*/ 1 h 33"/>
                  <a:gd name="T20" fmla="*/ 0 w 39"/>
                  <a:gd name="T21" fmla="*/ 1 h 33"/>
                  <a:gd name="T22" fmla="*/ 1 w 39"/>
                  <a:gd name="T23" fmla="*/ 1 h 33"/>
                  <a:gd name="T24" fmla="*/ 1 w 39"/>
                  <a:gd name="T25" fmla="*/ 1 h 33"/>
                  <a:gd name="T26" fmla="*/ 1 w 39"/>
                  <a:gd name="T27" fmla="*/ 1 h 33"/>
                  <a:gd name="T28" fmla="*/ 1 w 39"/>
                  <a:gd name="T29" fmla="*/ 1 h 33"/>
                  <a:gd name="T30" fmla="*/ 1 w 39"/>
                  <a:gd name="T31" fmla="*/ 1 h 33"/>
                  <a:gd name="T32" fmla="*/ 1 w 39"/>
                  <a:gd name="T33" fmla="*/ 1 h 33"/>
                  <a:gd name="T34" fmla="*/ 1 w 39"/>
                  <a:gd name="T35" fmla="*/ 1 h 33"/>
                  <a:gd name="T36" fmla="*/ 1 w 39"/>
                  <a:gd name="T37" fmla="*/ 1 h 33"/>
                  <a:gd name="T38" fmla="*/ 1 w 39"/>
                  <a:gd name="T39" fmla="*/ 1 h 33"/>
                  <a:gd name="T40" fmla="*/ 1 w 39"/>
                  <a:gd name="T41" fmla="*/ 1 h 33"/>
                  <a:gd name="T42" fmla="*/ 1 w 39"/>
                  <a:gd name="T43" fmla="*/ 0 h 33"/>
                  <a:gd name="T44" fmla="*/ 1 w 39"/>
                  <a:gd name="T45" fmla="*/ 1 h 3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"/>
                  <a:gd name="T70" fmla="*/ 0 h 33"/>
                  <a:gd name="T71" fmla="*/ 39 w 39"/>
                  <a:gd name="T72" fmla="*/ 33 h 3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" h="33">
                    <a:moveTo>
                      <a:pt x="39" y="3"/>
                    </a:moveTo>
                    <a:lnTo>
                      <a:pt x="39" y="8"/>
                    </a:lnTo>
                    <a:lnTo>
                      <a:pt x="38" y="12"/>
                    </a:lnTo>
                    <a:lnTo>
                      <a:pt x="35" y="17"/>
                    </a:lnTo>
                    <a:lnTo>
                      <a:pt x="32" y="20"/>
                    </a:lnTo>
                    <a:lnTo>
                      <a:pt x="32" y="25"/>
                    </a:lnTo>
                    <a:lnTo>
                      <a:pt x="28" y="27"/>
                    </a:lnTo>
                    <a:lnTo>
                      <a:pt x="24" y="28"/>
                    </a:lnTo>
                    <a:lnTo>
                      <a:pt x="20" y="31"/>
                    </a:lnTo>
                    <a:lnTo>
                      <a:pt x="16" y="33"/>
                    </a:lnTo>
                    <a:lnTo>
                      <a:pt x="0" y="33"/>
                    </a:lnTo>
                    <a:lnTo>
                      <a:pt x="3" y="33"/>
                    </a:lnTo>
                    <a:lnTo>
                      <a:pt x="8" y="31"/>
                    </a:lnTo>
                    <a:lnTo>
                      <a:pt x="11" y="28"/>
                    </a:lnTo>
                    <a:lnTo>
                      <a:pt x="12" y="27"/>
                    </a:lnTo>
                    <a:lnTo>
                      <a:pt x="17" y="25"/>
                    </a:lnTo>
                    <a:lnTo>
                      <a:pt x="20" y="20"/>
                    </a:lnTo>
                    <a:lnTo>
                      <a:pt x="22" y="17"/>
                    </a:lnTo>
                    <a:lnTo>
                      <a:pt x="24" y="12"/>
                    </a:lnTo>
                    <a:lnTo>
                      <a:pt x="25" y="8"/>
                    </a:lnTo>
                    <a:lnTo>
                      <a:pt x="27" y="4"/>
                    </a:lnTo>
                    <a:lnTo>
                      <a:pt x="27" y="0"/>
                    </a:lnTo>
                    <a:lnTo>
                      <a:pt x="39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7" name="Freeform 130"/>
              <p:cNvSpPr>
                <a:spLocks/>
              </p:cNvSpPr>
              <p:nvPr/>
            </p:nvSpPr>
            <p:spPr bwMode="auto">
              <a:xfrm>
                <a:off x="3125" y="3779"/>
                <a:ext cx="16" cy="15"/>
              </a:xfrm>
              <a:custGeom>
                <a:avLst/>
                <a:gdLst>
                  <a:gd name="T0" fmla="*/ 0 w 33"/>
                  <a:gd name="T1" fmla="*/ 1 h 30"/>
                  <a:gd name="T2" fmla="*/ 0 w 33"/>
                  <a:gd name="T3" fmla="*/ 1 h 30"/>
                  <a:gd name="T4" fmla="*/ 0 w 33"/>
                  <a:gd name="T5" fmla="*/ 1 h 30"/>
                  <a:gd name="T6" fmla="*/ 0 w 33"/>
                  <a:gd name="T7" fmla="*/ 1 h 30"/>
                  <a:gd name="T8" fmla="*/ 0 w 33"/>
                  <a:gd name="T9" fmla="*/ 1 h 30"/>
                  <a:gd name="T10" fmla="*/ 0 w 33"/>
                  <a:gd name="T11" fmla="*/ 1 h 30"/>
                  <a:gd name="T12" fmla="*/ 0 w 33"/>
                  <a:gd name="T13" fmla="*/ 1 h 30"/>
                  <a:gd name="T14" fmla="*/ 0 w 33"/>
                  <a:gd name="T15" fmla="*/ 1 h 30"/>
                  <a:gd name="T16" fmla="*/ 0 w 33"/>
                  <a:gd name="T17" fmla="*/ 1 h 30"/>
                  <a:gd name="T18" fmla="*/ 0 w 33"/>
                  <a:gd name="T19" fmla="*/ 1 h 30"/>
                  <a:gd name="T20" fmla="*/ 0 w 33"/>
                  <a:gd name="T21" fmla="*/ 1 h 30"/>
                  <a:gd name="T22" fmla="*/ 0 w 33"/>
                  <a:gd name="T23" fmla="*/ 1 h 30"/>
                  <a:gd name="T24" fmla="*/ 0 w 33"/>
                  <a:gd name="T25" fmla="*/ 1 h 30"/>
                  <a:gd name="T26" fmla="*/ 0 w 33"/>
                  <a:gd name="T27" fmla="*/ 1 h 30"/>
                  <a:gd name="T28" fmla="*/ 0 w 33"/>
                  <a:gd name="T29" fmla="*/ 1 h 30"/>
                  <a:gd name="T30" fmla="*/ 0 w 33"/>
                  <a:gd name="T31" fmla="*/ 1 h 30"/>
                  <a:gd name="T32" fmla="*/ 0 w 33"/>
                  <a:gd name="T33" fmla="*/ 1 h 30"/>
                  <a:gd name="T34" fmla="*/ 0 w 33"/>
                  <a:gd name="T35" fmla="*/ 0 h 30"/>
                  <a:gd name="T36" fmla="*/ 0 w 33"/>
                  <a:gd name="T37" fmla="*/ 1 h 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3"/>
                  <a:gd name="T58" fmla="*/ 0 h 30"/>
                  <a:gd name="T59" fmla="*/ 33 w 33"/>
                  <a:gd name="T60" fmla="*/ 30 h 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3" h="30">
                    <a:moveTo>
                      <a:pt x="33" y="1"/>
                    </a:moveTo>
                    <a:lnTo>
                      <a:pt x="33" y="4"/>
                    </a:lnTo>
                    <a:lnTo>
                      <a:pt x="30" y="11"/>
                    </a:lnTo>
                    <a:lnTo>
                      <a:pt x="29" y="14"/>
                    </a:lnTo>
                    <a:lnTo>
                      <a:pt x="29" y="19"/>
                    </a:lnTo>
                    <a:lnTo>
                      <a:pt x="25" y="22"/>
                    </a:lnTo>
                    <a:lnTo>
                      <a:pt x="22" y="25"/>
                    </a:lnTo>
                    <a:lnTo>
                      <a:pt x="18" y="27"/>
                    </a:lnTo>
                    <a:lnTo>
                      <a:pt x="16" y="28"/>
                    </a:lnTo>
                    <a:lnTo>
                      <a:pt x="11" y="30"/>
                    </a:lnTo>
                    <a:lnTo>
                      <a:pt x="0" y="30"/>
                    </a:lnTo>
                    <a:lnTo>
                      <a:pt x="5" y="28"/>
                    </a:lnTo>
                    <a:lnTo>
                      <a:pt x="8" y="27"/>
                    </a:lnTo>
                    <a:lnTo>
                      <a:pt x="18" y="19"/>
                    </a:lnTo>
                    <a:lnTo>
                      <a:pt x="18" y="14"/>
                    </a:lnTo>
                    <a:lnTo>
                      <a:pt x="19" y="11"/>
                    </a:lnTo>
                    <a:lnTo>
                      <a:pt x="21" y="4"/>
                    </a:lnTo>
                    <a:lnTo>
                      <a:pt x="22" y="0"/>
                    </a:lnTo>
                    <a:lnTo>
                      <a:pt x="33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8" name="Freeform 131"/>
              <p:cNvSpPr>
                <a:spLocks/>
              </p:cNvSpPr>
              <p:nvPr/>
            </p:nvSpPr>
            <p:spPr bwMode="auto">
              <a:xfrm>
                <a:off x="3113" y="3763"/>
                <a:ext cx="23" cy="31"/>
              </a:xfrm>
              <a:custGeom>
                <a:avLst/>
                <a:gdLst>
                  <a:gd name="T0" fmla="*/ 1 w 46"/>
                  <a:gd name="T1" fmla="*/ 1 h 62"/>
                  <a:gd name="T2" fmla="*/ 1 w 46"/>
                  <a:gd name="T3" fmla="*/ 1 h 62"/>
                  <a:gd name="T4" fmla="*/ 1 w 46"/>
                  <a:gd name="T5" fmla="*/ 1 h 62"/>
                  <a:gd name="T6" fmla="*/ 1 w 46"/>
                  <a:gd name="T7" fmla="*/ 1 h 62"/>
                  <a:gd name="T8" fmla="*/ 1 w 46"/>
                  <a:gd name="T9" fmla="*/ 0 h 62"/>
                  <a:gd name="T10" fmla="*/ 1 w 46"/>
                  <a:gd name="T11" fmla="*/ 1 h 62"/>
                  <a:gd name="T12" fmla="*/ 1 w 46"/>
                  <a:gd name="T13" fmla="*/ 1 h 62"/>
                  <a:gd name="T14" fmla="*/ 1 w 46"/>
                  <a:gd name="T15" fmla="*/ 1 h 62"/>
                  <a:gd name="T16" fmla="*/ 1 w 46"/>
                  <a:gd name="T17" fmla="*/ 1 h 62"/>
                  <a:gd name="T18" fmla="*/ 1 w 46"/>
                  <a:gd name="T19" fmla="*/ 1 h 62"/>
                  <a:gd name="T20" fmla="*/ 1 w 46"/>
                  <a:gd name="T21" fmla="*/ 1 h 62"/>
                  <a:gd name="T22" fmla="*/ 1 w 46"/>
                  <a:gd name="T23" fmla="*/ 1 h 62"/>
                  <a:gd name="T24" fmla="*/ 1 w 46"/>
                  <a:gd name="T25" fmla="*/ 1 h 62"/>
                  <a:gd name="T26" fmla="*/ 1 w 46"/>
                  <a:gd name="T27" fmla="*/ 1 h 62"/>
                  <a:gd name="T28" fmla="*/ 1 w 46"/>
                  <a:gd name="T29" fmla="*/ 1 h 62"/>
                  <a:gd name="T30" fmla="*/ 1 w 46"/>
                  <a:gd name="T31" fmla="*/ 1 h 62"/>
                  <a:gd name="T32" fmla="*/ 1 w 46"/>
                  <a:gd name="T33" fmla="*/ 1 h 62"/>
                  <a:gd name="T34" fmla="*/ 1 w 46"/>
                  <a:gd name="T35" fmla="*/ 1 h 62"/>
                  <a:gd name="T36" fmla="*/ 1 w 46"/>
                  <a:gd name="T37" fmla="*/ 1 h 62"/>
                  <a:gd name="T38" fmla="*/ 1 w 46"/>
                  <a:gd name="T39" fmla="*/ 1 h 62"/>
                  <a:gd name="T40" fmla="*/ 1 w 46"/>
                  <a:gd name="T41" fmla="*/ 1 h 62"/>
                  <a:gd name="T42" fmla="*/ 1 w 46"/>
                  <a:gd name="T43" fmla="*/ 1 h 62"/>
                  <a:gd name="T44" fmla="*/ 1 w 46"/>
                  <a:gd name="T45" fmla="*/ 1 h 62"/>
                  <a:gd name="T46" fmla="*/ 0 w 46"/>
                  <a:gd name="T47" fmla="*/ 1 h 62"/>
                  <a:gd name="T48" fmla="*/ 1 w 46"/>
                  <a:gd name="T49" fmla="*/ 1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6"/>
                  <a:gd name="T76" fmla="*/ 0 h 62"/>
                  <a:gd name="T77" fmla="*/ 46 w 46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6" h="62">
                    <a:moveTo>
                      <a:pt x="13" y="33"/>
                    </a:moveTo>
                    <a:lnTo>
                      <a:pt x="14" y="24"/>
                    </a:lnTo>
                    <a:lnTo>
                      <a:pt x="19" y="13"/>
                    </a:lnTo>
                    <a:lnTo>
                      <a:pt x="24" y="6"/>
                    </a:lnTo>
                    <a:lnTo>
                      <a:pt x="29" y="0"/>
                    </a:lnTo>
                    <a:lnTo>
                      <a:pt x="43" y="32"/>
                    </a:lnTo>
                    <a:lnTo>
                      <a:pt x="46" y="32"/>
                    </a:lnTo>
                    <a:lnTo>
                      <a:pt x="45" y="38"/>
                    </a:lnTo>
                    <a:lnTo>
                      <a:pt x="43" y="43"/>
                    </a:lnTo>
                    <a:lnTo>
                      <a:pt x="42" y="46"/>
                    </a:lnTo>
                    <a:lnTo>
                      <a:pt x="40" y="52"/>
                    </a:lnTo>
                    <a:lnTo>
                      <a:pt x="32" y="59"/>
                    </a:lnTo>
                    <a:lnTo>
                      <a:pt x="29" y="60"/>
                    </a:lnTo>
                    <a:lnTo>
                      <a:pt x="24" y="62"/>
                    </a:lnTo>
                    <a:lnTo>
                      <a:pt x="21" y="62"/>
                    </a:lnTo>
                    <a:lnTo>
                      <a:pt x="18" y="60"/>
                    </a:lnTo>
                    <a:lnTo>
                      <a:pt x="14" y="59"/>
                    </a:lnTo>
                    <a:lnTo>
                      <a:pt x="11" y="57"/>
                    </a:lnTo>
                    <a:lnTo>
                      <a:pt x="8" y="54"/>
                    </a:lnTo>
                    <a:lnTo>
                      <a:pt x="5" y="51"/>
                    </a:lnTo>
                    <a:lnTo>
                      <a:pt x="3" y="46"/>
                    </a:lnTo>
                    <a:lnTo>
                      <a:pt x="2" y="43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13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29" name="Freeform 132"/>
              <p:cNvSpPr>
                <a:spLocks/>
              </p:cNvSpPr>
              <p:nvPr/>
            </p:nvSpPr>
            <p:spPr bwMode="auto">
              <a:xfrm>
                <a:off x="2919" y="3552"/>
                <a:ext cx="202" cy="87"/>
              </a:xfrm>
              <a:custGeom>
                <a:avLst/>
                <a:gdLst>
                  <a:gd name="T0" fmla="*/ 1 w 402"/>
                  <a:gd name="T1" fmla="*/ 0 h 175"/>
                  <a:gd name="T2" fmla="*/ 1 w 402"/>
                  <a:gd name="T3" fmla="*/ 0 h 175"/>
                  <a:gd name="T4" fmla="*/ 0 w 402"/>
                  <a:gd name="T5" fmla="*/ 0 h 175"/>
                  <a:gd name="T6" fmla="*/ 0 w 402"/>
                  <a:gd name="T7" fmla="*/ 0 h 175"/>
                  <a:gd name="T8" fmla="*/ 1 w 402"/>
                  <a:gd name="T9" fmla="*/ 0 h 175"/>
                  <a:gd name="T10" fmla="*/ 1 w 402"/>
                  <a:gd name="T11" fmla="*/ 0 h 175"/>
                  <a:gd name="T12" fmla="*/ 1 w 402"/>
                  <a:gd name="T13" fmla="*/ 0 h 175"/>
                  <a:gd name="T14" fmla="*/ 1 w 402"/>
                  <a:gd name="T15" fmla="*/ 0 h 175"/>
                  <a:gd name="T16" fmla="*/ 1 w 402"/>
                  <a:gd name="T17" fmla="*/ 0 h 175"/>
                  <a:gd name="T18" fmla="*/ 1 w 402"/>
                  <a:gd name="T19" fmla="*/ 0 h 175"/>
                  <a:gd name="T20" fmla="*/ 1 w 402"/>
                  <a:gd name="T21" fmla="*/ 0 h 175"/>
                  <a:gd name="T22" fmla="*/ 1 w 402"/>
                  <a:gd name="T23" fmla="*/ 0 h 175"/>
                  <a:gd name="T24" fmla="*/ 1 w 402"/>
                  <a:gd name="T25" fmla="*/ 0 h 175"/>
                  <a:gd name="T26" fmla="*/ 1 w 402"/>
                  <a:gd name="T27" fmla="*/ 0 h 17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02"/>
                  <a:gd name="T43" fmla="*/ 0 h 175"/>
                  <a:gd name="T44" fmla="*/ 402 w 402"/>
                  <a:gd name="T45" fmla="*/ 175 h 17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02" h="175">
                    <a:moveTo>
                      <a:pt x="386" y="12"/>
                    </a:moveTo>
                    <a:lnTo>
                      <a:pt x="386" y="77"/>
                    </a:lnTo>
                    <a:lnTo>
                      <a:pt x="0" y="175"/>
                    </a:lnTo>
                    <a:lnTo>
                      <a:pt x="0" y="145"/>
                    </a:lnTo>
                    <a:lnTo>
                      <a:pt x="95" y="115"/>
                    </a:lnTo>
                    <a:lnTo>
                      <a:pt x="71" y="110"/>
                    </a:lnTo>
                    <a:lnTo>
                      <a:pt x="71" y="85"/>
                    </a:lnTo>
                    <a:lnTo>
                      <a:pt x="73" y="80"/>
                    </a:lnTo>
                    <a:lnTo>
                      <a:pt x="82" y="77"/>
                    </a:lnTo>
                    <a:lnTo>
                      <a:pt x="92" y="73"/>
                    </a:lnTo>
                    <a:lnTo>
                      <a:pt x="97" y="73"/>
                    </a:lnTo>
                    <a:lnTo>
                      <a:pt x="149" y="70"/>
                    </a:lnTo>
                    <a:lnTo>
                      <a:pt x="402" y="0"/>
                    </a:lnTo>
                    <a:lnTo>
                      <a:pt x="386" y="12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0" name="Freeform 133"/>
              <p:cNvSpPr>
                <a:spLocks/>
              </p:cNvSpPr>
              <p:nvPr/>
            </p:nvSpPr>
            <p:spPr bwMode="auto">
              <a:xfrm>
                <a:off x="2907" y="3591"/>
                <a:ext cx="60" cy="33"/>
              </a:xfrm>
              <a:custGeom>
                <a:avLst/>
                <a:gdLst>
                  <a:gd name="T0" fmla="*/ 1 w 119"/>
                  <a:gd name="T1" fmla="*/ 1 h 65"/>
                  <a:gd name="T2" fmla="*/ 1 w 119"/>
                  <a:gd name="T3" fmla="*/ 1 h 65"/>
                  <a:gd name="T4" fmla="*/ 1 w 119"/>
                  <a:gd name="T5" fmla="*/ 1 h 65"/>
                  <a:gd name="T6" fmla="*/ 1 w 119"/>
                  <a:gd name="T7" fmla="*/ 1 h 65"/>
                  <a:gd name="T8" fmla="*/ 1 w 119"/>
                  <a:gd name="T9" fmla="*/ 0 h 65"/>
                  <a:gd name="T10" fmla="*/ 0 w 119"/>
                  <a:gd name="T11" fmla="*/ 1 h 65"/>
                  <a:gd name="T12" fmla="*/ 0 w 119"/>
                  <a:gd name="T13" fmla="*/ 1 h 65"/>
                  <a:gd name="T14" fmla="*/ 1 w 119"/>
                  <a:gd name="T15" fmla="*/ 1 h 6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9"/>
                  <a:gd name="T25" fmla="*/ 0 h 65"/>
                  <a:gd name="T26" fmla="*/ 119 w 119"/>
                  <a:gd name="T27" fmla="*/ 65 h 6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9" h="65">
                    <a:moveTo>
                      <a:pt x="22" y="65"/>
                    </a:moveTo>
                    <a:lnTo>
                      <a:pt x="119" y="35"/>
                    </a:lnTo>
                    <a:lnTo>
                      <a:pt x="95" y="30"/>
                    </a:lnTo>
                    <a:lnTo>
                      <a:pt x="95" y="5"/>
                    </a:lnTo>
                    <a:lnTo>
                      <a:pt x="97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22" y="65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1" name="Freeform 134"/>
              <p:cNvSpPr>
                <a:spLocks/>
              </p:cNvSpPr>
              <p:nvPr/>
            </p:nvSpPr>
            <p:spPr bwMode="auto">
              <a:xfrm>
                <a:off x="2919" y="3590"/>
                <a:ext cx="194" cy="67"/>
              </a:xfrm>
              <a:custGeom>
                <a:avLst/>
                <a:gdLst>
                  <a:gd name="T0" fmla="*/ 0 w 386"/>
                  <a:gd name="T1" fmla="*/ 0 h 135"/>
                  <a:gd name="T2" fmla="*/ 1 w 386"/>
                  <a:gd name="T3" fmla="*/ 0 h 135"/>
                  <a:gd name="T4" fmla="*/ 1 w 386"/>
                  <a:gd name="T5" fmla="*/ 0 h 135"/>
                  <a:gd name="T6" fmla="*/ 1 w 386"/>
                  <a:gd name="T7" fmla="*/ 0 h 135"/>
                  <a:gd name="T8" fmla="*/ 1 w 386"/>
                  <a:gd name="T9" fmla="*/ 0 h 135"/>
                  <a:gd name="T10" fmla="*/ 0 w 386"/>
                  <a:gd name="T11" fmla="*/ 0 h 135"/>
                  <a:gd name="T12" fmla="*/ 0 w 386"/>
                  <a:gd name="T13" fmla="*/ 0 h 1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6"/>
                  <a:gd name="T22" fmla="*/ 0 h 135"/>
                  <a:gd name="T23" fmla="*/ 386 w 386"/>
                  <a:gd name="T24" fmla="*/ 135 h 13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6" h="135">
                    <a:moveTo>
                      <a:pt x="0" y="135"/>
                    </a:moveTo>
                    <a:lnTo>
                      <a:pt x="233" y="101"/>
                    </a:lnTo>
                    <a:lnTo>
                      <a:pt x="248" y="47"/>
                    </a:lnTo>
                    <a:lnTo>
                      <a:pt x="386" y="17"/>
                    </a:lnTo>
                    <a:lnTo>
                      <a:pt x="386" y="0"/>
                    </a:lnTo>
                    <a:lnTo>
                      <a:pt x="0" y="98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2" name="Freeform 135"/>
              <p:cNvSpPr>
                <a:spLocks/>
              </p:cNvSpPr>
              <p:nvPr/>
            </p:nvSpPr>
            <p:spPr bwMode="auto">
              <a:xfrm>
                <a:off x="2902" y="3596"/>
                <a:ext cx="215" cy="110"/>
              </a:xfrm>
              <a:custGeom>
                <a:avLst/>
                <a:gdLst>
                  <a:gd name="T0" fmla="*/ 1 w 429"/>
                  <a:gd name="T1" fmla="*/ 1 h 220"/>
                  <a:gd name="T2" fmla="*/ 1 w 429"/>
                  <a:gd name="T3" fmla="*/ 1 h 220"/>
                  <a:gd name="T4" fmla="*/ 0 w 429"/>
                  <a:gd name="T5" fmla="*/ 1 h 220"/>
                  <a:gd name="T6" fmla="*/ 0 w 429"/>
                  <a:gd name="T7" fmla="*/ 1 h 220"/>
                  <a:gd name="T8" fmla="*/ 1 w 429"/>
                  <a:gd name="T9" fmla="*/ 1 h 220"/>
                  <a:gd name="T10" fmla="*/ 1 w 429"/>
                  <a:gd name="T11" fmla="*/ 1 h 220"/>
                  <a:gd name="T12" fmla="*/ 1 w 429"/>
                  <a:gd name="T13" fmla="*/ 1 h 220"/>
                  <a:gd name="T14" fmla="*/ 1 w 429"/>
                  <a:gd name="T15" fmla="*/ 1 h 220"/>
                  <a:gd name="T16" fmla="*/ 1 w 429"/>
                  <a:gd name="T17" fmla="*/ 0 h 220"/>
                  <a:gd name="T18" fmla="*/ 1 w 429"/>
                  <a:gd name="T19" fmla="*/ 1 h 220"/>
                  <a:gd name="T20" fmla="*/ 1 w 429"/>
                  <a:gd name="T21" fmla="*/ 1 h 220"/>
                  <a:gd name="T22" fmla="*/ 1 w 429"/>
                  <a:gd name="T23" fmla="*/ 1 h 220"/>
                  <a:gd name="T24" fmla="*/ 1 w 429"/>
                  <a:gd name="T25" fmla="*/ 1 h 220"/>
                  <a:gd name="T26" fmla="*/ 1 w 429"/>
                  <a:gd name="T27" fmla="*/ 1 h 220"/>
                  <a:gd name="T28" fmla="*/ 1 w 429"/>
                  <a:gd name="T29" fmla="*/ 1 h 220"/>
                  <a:gd name="T30" fmla="*/ 1 w 429"/>
                  <a:gd name="T31" fmla="*/ 1 h 220"/>
                  <a:gd name="T32" fmla="*/ 1 w 429"/>
                  <a:gd name="T33" fmla="*/ 1 h 220"/>
                  <a:gd name="T34" fmla="*/ 1 w 429"/>
                  <a:gd name="T35" fmla="*/ 1 h 220"/>
                  <a:gd name="T36" fmla="*/ 1 w 429"/>
                  <a:gd name="T37" fmla="*/ 1 h 220"/>
                  <a:gd name="T38" fmla="*/ 1 w 429"/>
                  <a:gd name="T39" fmla="*/ 1 h 220"/>
                  <a:gd name="T40" fmla="*/ 1 w 429"/>
                  <a:gd name="T41" fmla="*/ 1 h 220"/>
                  <a:gd name="T42" fmla="*/ 1 w 429"/>
                  <a:gd name="T43" fmla="*/ 1 h 220"/>
                  <a:gd name="T44" fmla="*/ 1 w 429"/>
                  <a:gd name="T45" fmla="*/ 1 h 220"/>
                  <a:gd name="T46" fmla="*/ 1 w 429"/>
                  <a:gd name="T47" fmla="*/ 1 h 220"/>
                  <a:gd name="T48" fmla="*/ 1 w 429"/>
                  <a:gd name="T49" fmla="*/ 1 h 22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29"/>
                  <a:gd name="T76" fmla="*/ 0 h 220"/>
                  <a:gd name="T77" fmla="*/ 429 w 429"/>
                  <a:gd name="T78" fmla="*/ 220 h 22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29" h="220">
                    <a:moveTo>
                      <a:pt x="6" y="132"/>
                    </a:moveTo>
                    <a:lnTo>
                      <a:pt x="6" y="218"/>
                    </a:lnTo>
                    <a:lnTo>
                      <a:pt x="0" y="220"/>
                    </a:lnTo>
                    <a:lnTo>
                      <a:pt x="0" y="129"/>
                    </a:lnTo>
                    <a:lnTo>
                      <a:pt x="35" y="123"/>
                    </a:lnTo>
                    <a:lnTo>
                      <a:pt x="268" y="89"/>
                    </a:lnTo>
                    <a:lnTo>
                      <a:pt x="284" y="34"/>
                    </a:lnTo>
                    <a:lnTo>
                      <a:pt x="423" y="4"/>
                    </a:lnTo>
                    <a:lnTo>
                      <a:pt x="429" y="0"/>
                    </a:lnTo>
                    <a:lnTo>
                      <a:pt x="429" y="5"/>
                    </a:lnTo>
                    <a:lnTo>
                      <a:pt x="423" y="7"/>
                    </a:lnTo>
                    <a:lnTo>
                      <a:pt x="354" y="23"/>
                    </a:lnTo>
                    <a:lnTo>
                      <a:pt x="351" y="24"/>
                    </a:lnTo>
                    <a:lnTo>
                      <a:pt x="303" y="34"/>
                    </a:lnTo>
                    <a:lnTo>
                      <a:pt x="297" y="34"/>
                    </a:lnTo>
                    <a:lnTo>
                      <a:pt x="288" y="37"/>
                    </a:lnTo>
                    <a:lnTo>
                      <a:pt x="272" y="92"/>
                    </a:lnTo>
                    <a:lnTo>
                      <a:pt x="254" y="94"/>
                    </a:lnTo>
                    <a:lnTo>
                      <a:pt x="202" y="102"/>
                    </a:lnTo>
                    <a:lnTo>
                      <a:pt x="155" y="110"/>
                    </a:lnTo>
                    <a:lnTo>
                      <a:pt x="117" y="115"/>
                    </a:lnTo>
                    <a:lnTo>
                      <a:pt x="79" y="121"/>
                    </a:lnTo>
                    <a:lnTo>
                      <a:pt x="38" y="127"/>
                    </a:lnTo>
                    <a:lnTo>
                      <a:pt x="35" y="129"/>
                    </a:lnTo>
                    <a:lnTo>
                      <a:pt x="6" y="1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3" name="Freeform 136"/>
              <p:cNvSpPr>
                <a:spLocks/>
              </p:cNvSpPr>
              <p:nvPr/>
            </p:nvSpPr>
            <p:spPr bwMode="auto">
              <a:xfrm>
                <a:off x="3079" y="3600"/>
                <a:ext cx="34" cy="61"/>
              </a:xfrm>
              <a:custGeom>
                <a:avLst/>
                <a:gdLst>
                  <a:gd name="T0" fmla="*/ 0 w 67"/>
                  <a:gd name="T1" fmla="*/ 0 h 123"/>
                  <a:gd name="T2" fmla="*/ 0 w 67"/>
                  <a:gd name="T3" fmla="*/ 0 h 123"/>
                  <a:gd name="T4" fmla="*/ 1 w 67"/>
                  <a:gd name="T5" fmla="*/ 0 h 123"/>
                  <a:gd name="T6" fmla="*/ 1 w 67"/>
                  <a:gd name="T7" fmla="*/ 0 h 123"/>
                  <a:gd name="T8" fmla="*/ 1 w 67"/>
                  <a:gd name="T9" fmla="*/ 0 h 123"/>
                  <a:gd name="T10" fmla="*/ 1 w 67"/>
                  <a:gd name="T11" fmla="*/ 0 h 123"/>
                  <a:gd name="T12" fmla="*/ 1 w 67"/>
                  <a:gd name="T13" fmla="*/ 0 h 123"/>
                  <a:gd name="T14" fmla="*/ 1 w 67"/>
                  <a:gd name="T15" fmla="*/ 0 h 123"/>
                  <a:gd name="T16" fmla="*/ 0 w 67"/>
                  <a:gd name="T17" fmla="*/ 0 h 1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7"/>
                  <a:gd name="T28" fmla="*/ 0 h 123"/>
                  <a:gd name="T29" fmla="*/ 67 w 67"/>
                  <a:gd name="T30" fmla="*/ 123 h 1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7" h="123">
                    <a:moveTo>
                      <a:pt x="0" y="16"/>
                    </a:moveTo>
                    <a:lnTo>
                      <a:pt x="0" y="123"/>
                    </a:lnTo>
                    <a:lnTo>
                      <a:pt x="2" y="123"/>
                    </a:lnTo>
                    <a:lnTo>
                      <a:pt x="11" y="121"/>
                    </a:lnTo>
                    <a:lnTo>
                      <a:pt x="21" y="121"/>
                    </a:lnTo>
                    <a:lnTo>
                      <a:pt x="21" y="46"/>
                    </a:lnTo>
                    <a:lnTo>
                      <a:pt x="67" y="38"/>
                    </a:lnTo>
                    <a:lnTo>
                      <a:pt x="67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4" name="Freeform 137"/>
              <p:cNvSpPr>
                <a:spLocks/>
              </p:cNvSpPr>
              <p:nvPr/>
            </p:nvSpPr>
            <p:spPr bwMode="auto">
              <a:xfrm>
                <a:off x="3090" y="3619"/>
                <a:ext cx="23" cy="42"/>
              </a:xfrm>
              <a:custGeom>
                <a:avLst/>
                <a:gdLst>
                  <a:gd name="T0" fmla="*/ 0 w 46"/>
                  <a:gd name="T1" fmla="*/ 1 h 83"/>
                  <a:gd name="T2" fmla="*/ 0 w 46"/>
                  <a:gd name="T3" fmla="*/ 1 h 83"/>
                  <a:gd name="T4" fmla="*/ 1 w 46"/>
                  <a:gd name="T5" fmla="*/ 0 h 83"/>
                  <a:gd name="T6" fmla="*/ 1 w 46"/>
                  <a:gd name="T7" fmla="*/ 1 h 83"/>
                  <a:gd name="T8" fmla="*/ 0 w 46"/>
                  <a:gd name="T9" fmla="*/ 1 h 8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83"/>
                  <a:gd name="T17" fmla="*/ 46 w 46"/>
                  <a:gd name="T18" fmla="*/ 83 h 8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83">
                    <a:moveTo>
                      <a:pt x="0" y="83"/>
                    </a:moveTo>
                    <a:lnTo>
                      <a:pt x="0" y="8"/>
                    </a:lnTo>
                    <a:lnTo>
                      <a:pt x="46" y="0"/>
                    </a:lnTo>
                    <a:lnTo>
                      <a:pt x="46" y="80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5" name="Freeform 138"/>
              <p:cNvSpPr>
                <a:spLocks/>
              </p:cNvSpPr>
              <p:nvPr/>
            </p:nvSpPr>
            <p:spPr bwMode="auto">
              <a:xfrm>
                <a:off x="3054" y="3608"/>
                <a:ext cx="24" cy="56"/>
              </a:xfrm>
              <a:custGeom>
                <a:avLst/>
                <a:gdLst>
                  <a:gd name="T0" fmla="*/ 1 w 48"/>
                  <a:gd name="T1" fmla="*/ 1 h 111"/>
                  <a:gd name="T2" fmla="*/ 1 w 48"/>
                  <a:gd name="T3" fmla="*/ 0 h 111"/>
                  <a:gd name="T4" fmla="*/ 0 w 48"/>
                  <a:gd name="T5" fmla="*/ 1 h 111"/>
                  <a:gd name="T6" fmla="*/ 0 w 48"/>
                  <a:gd name="T7" fmla="*/ 1 h 111"/>
                  <a:gd name="T8" fmla="*/ 1 w 48"/>
                  <a:gd name="T9" fmla="*/ 1 h 1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11"/>
                  <a:gd name="T17" fmla="*/ 48 w 48"/>
                  <a:gd name="T18" fmla="*/ 111 h 1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11">
                    <a:moveTo>
                      <a:pt x="48" y="108"/>
                    </a:moveTo>
                    <a:lnTo>
                      <a:pt x="48" y="0"/>
                    </a:lnTo>
                    <a:lnTo>
                      <a:pt x="0" y="11"/>
                    </a:lnTo>
                    <a:lnTo>
                      <a:pt x="0" y="111"/>
                    </a:lnTo>
                    <a:lnTo>
                      <a:pt x="48" y="108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6" name="Freeform 139"/>
              <p:cNvSpPr>
                <a:spLocks/>
              </p:cNvSpPr>
              <p:nvPr/>
            </p:nvSpPr>
            <p:spPr bwMode="auto">
              <a:xfrm>
                <a:off x="2919" y="3614"/>
                <a:ext cx="133" cy="80"/>
              </a:xfrm>
              <a:custGeom>
                <a:avLst/>
                <a:gdLst>
                  <a:gd name="T0" fmla="*/ 1 w 265"/>
                  <a:gd name="T1" fmla="*/ 0 h 161"/>
                  <a:gd name="T2" fmla="*/ 1 w 265"/>
                  <a:gd name="T3" fmla="*/ 0 h 161"/>
                  <a:gd name="T4" fmla="*/ 1 w 265"/>
                  <a:gd name="T5" fmla="*/ 0 h 161"/>
                  <a:gd name="T6" fmla="*/ 1 w 265"/>
                  <a:gd name="T7" fmla="*/ 0 h 161"/>
                  <a:gd name="T8" fmla="*/ 1 w 265"/>
                  <a:gd name="T9" fmla="*/ 0 h 161"/>
                  <a:gd name="T10" fmla="*/ 1 w 265"/>
                  <a:gd name="T11" fmla="*/ 0 h 161"/>
                  <a:gd name="T12" fmla="*/ 1 w 265"/>
                  <a:gd name="T13" fmla="*/ 0 h 161"/>
                  <a:gd name="T14" fmla="*/ 1 w 265"/>
                  <a:gd name="T15" fmla="*/ 0 h 161"/>
                  <a:gd name="T16" fmla="*/ 1 w 265"/>
                  <a:gd name="T17" fmla="*/ 0 h 161"/>
                  <a:gd name="T18" fmla="*/ 1 w 265"/>
                  <a:gd name="T19" fmla="*/ 0 h 161"/>
                  <a:gd name="T20" fmla="*/ 1 w 265"/>
                  <a:gd name="T21" fmla="*/ 0 h 161"/>
                  <a:gd name="T22" fmla="*/ 1 w 265"/>
                  <a:gd name="T23" fmla="*/ 0 h 161"/>
                  <a:gd name="T24" fmla="*/ 1 w 265"/>
                  <a:gd name="T25" fmla="*/ 0 h 161"/>
                  <a:gd name="T26" fmla="*/ 1 w 265"/>
                  <a:gd name="T27" fmla="*/ 0 h 161"/>
                  <a:gd name="T28" fmla="*/ 1 w 265"/>
                  <a:gd name="T29" fmla="*/ 0 h 161"/>
                  <a:gd name="T30" fmla="*/ 0 w 265"/>
                  <a:gd name="T31" fmla="*/ 0 h 161"/>
                  <a:gd name="T32" fmla="*/ 0 w 265"/>
                  <a:gd name="T33" fmla="*/ 0 h 161"/>
                  <a:gd name="T34" fmla="*/ 1 w 265"/>
                  <a:gd name="T35" fmla="*/ 0 h 161"/>
                  <a:gd name="T36" fmla="*/ 1 w 265"/>
                  <a:gd name="T37" fmla="*/ 0 h 161"/>
                  <a:gd name="T38" fmla="*/ 1 w 265"/>
                  <a:gd name="T39" fmla="*/ 0 h 161"/>
                  <a:gd name="T40" fmla="*/ 1 w 265"/>
                  <a:gd name="T41" fmla="*/ 0 h 161"/>
                  <a:gd name="T42" fmla="*/ 1 w 265"/>
                  <a:gd name="T43" fmla="*/ 0 h 161"/>
                  <a:gd name="T44" fmla="*/ 1 w 265"/>
                  <a:gd name="T45" fmla="*/ 0 h 161"/>
                  <a:gd name="T46" fmla="*/ 1 w 265"/>
                  <a:gd name="T47" fmla="*/ 0 h 161"/>
                  <a:gd name="T48" fmla="*/ 1 w 265"/>
                  <a:gd name="T49" fmla="*/ 0 h 161"/>
                  <a:gd name="T50" fmla="*/ 1 w 265"/>
                  <a:gd name="T51" fmla="*/ 0 h 16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65"/>
                  <a:gd name="T79" fmla="*/ 0 h 161"/>
                  <a:gd name="T80" fmla="*/ 265 w 265"/>
                  <a:gd name="T81" fmla="*/ 161 h 16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65" h="161">
                    <a:moveTo>
                      <a:pt x="262" y="0"/>
                    </a:moveTo>
                    <a:lnTo>
                      <a:pt x="262" y="132"/>
                    </a:lnTo>
                    <a:lnTo>
                      <a:pt x="265" y="132"/>
                    </a:lnTo>
                    <a:lnTo>
                      <a:pt x="265" y="154"/>
                    </a:lnTo>
                    <a:lnTo>
                      <a:pt x="224" y="156"/>
                    </a:lnTo>
                    <a:lnTo>
                      <a:pt x="219" y="156"/>
                    </a:lnTo>
                    <a:lnTo>
                      <a:pt x="171" y="158"/>
                    </a:lnTo>
                    <a:lnTo>
                      <a:pt x="167" y="158"/>
                    </a:lnTo>
                    <a:lnTo>
                      <a:pt x="125" y="158"/>
                    </a:lnTo>
                    <a:lnTo>
                      <a:pt x="120" y="158"/>
                    </a:lnTo>
                    <a:lnTo>
                      <a:pt x="89" y="158"/>
                    </a:lnTo>
                    <a:lnTo>
                      <a:pt x="84" y="158"/>
                    </a:lnTo>
                    <a:lnTo>
                      <a:pt x="49" y="159"/>
                    </a:lnTo>
                    <a:lnTo>
                      <a:pt x="46" y="159"/>
                    </a:lnTo>
                    <a:lnTo>
                      <a:pt x="8" y="161"/>
                    </a:lnTo>
                    <a:lnTo>
                      <a:pt x="0" y="161"/>
                    </a:lnTo>
                    <a:lnTo>
                      <a:pt x="0" y="94"/>
                    </a:lnTo>
                    <a:lnTo>
                      <a:pt x="4" y="92"/>
                    </a:lnTo>
                    <a:lnTo>
                      <a:pt x="46" y="86"/>
                    </a:lnTo>
                    <a:lnTo>
                      <a:pt x="84" y="81"/>
                    </a:lnTo>
                    <a:lnTo>
                      <a:pt x="120" y="75"/>
                    </a:lnTo>
                    <a:lnTo>
                      <a:pt x="167" y="67"/>
                    </a:lnTo>
                    <a:lnTo>
                      <a:pt x="219" y="59"/>
                    </a:lnTo>
                    <a:lnTo>
                      <a:pt x="237" y="57"/>
                    </a:lnTo>
                    <a:lnTo>
                      <a:pt x="253" y="3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80C2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7" name="Freeform 140"/>
              <p:cNvSpPr>
                <a:spLocks/>
              </p:cNvSpPr>
              <p:nvPr/>
            </p:nvSpPr>
            <p:spPr bwMode="auto">
              <a:xfrm>
                <a:off x="2897" y="3691"/>
                <a:ext cx="155" cy="53"/>
              </a:xfrm>
              <a:custGeom>
                <a:avLst/>
                <a:gdLst>
                  <a:gd name="T0" fmla="*/ 1 w 310"/>
                  <a:gd name="T1" fmla="*/ 0 h 107"/>
                  <a:gd name="T2" fmla="*/ 1 w 310"/>
                  <a:gd name="T3" fmla="*/ 0 h 107"/>
                  <a:gd name="T4" fmla="*/ 1 w 310"/>
                  <a:gd name="T5" fmla="*/ 0 h 107"/>
                  <a:gd name="T6" fmla="*/ 0 w 310"/>
                  <a:gd name="T7" fmla="*/ 0 h 107"/>
                  <a:gd name="T8" fmla="*/ 1 w 310"/>
                  <a:gd name="T9" fmla="*/ 0 h 107"/>
                  <a:gd name="T10" fmla="*/ 1 w 310"/>
                  <a:gd name="T11" fmla="*/ 0 h 107"/>
                  <a:gd name="T12" fmla="*/ 1 w 310"/>
                  <a:gd name="T13" fmla="*/ 0 h 107"/>
                  <a:gd name="T14" fmla="*/ 1 w 310"/>
                  <a:gd name="T15" fmla="*/ 0 h 107"/>
                  <a:gd name="T16" fmla="*/ 1 w 310"/>
                  <a:gd name="T17" fmla="*/ 0 h 107"/>
                  <a:gd name="T18" fmla="*/ 1 w 310"/>
                  <a:gd name="T19" fmla="*/ 0 h 107"/>
                  <a:gd name="T20" fmla="*/ 1 w 310"/>
                  <a:gd name="T21" fmla="*/ 0 h 107"/>
                  <a:gd name="T22" fmla="*/ 1 w 310"/>
                  <a:gd name="T23" fmla="*/ 0 h 107"/>
                  <a:gd name="T24" fmla="*/ 1 w 310"/>
                  <a:gd name="T25" fmla="*/ 0 h 107"/>
                  <a:gd name="T26" fmla="*/ 1 w 310"/>
                  <a:gd name="T27" fmla="*/ 0 h 107"/>
                  <a:gd name="T28" fmla="*/ 1 w 310"/>
                  <a:gd name="T29" fmla="*/ 0 h 107"/>
                  <a:gd name="T30" fmla="*/ 1 w 310"/>
                  <a:gd name="T31" fmla="*/ 0 h 107"/>
                  <a:gd name="T32" fmla="*/ 1 w 310"/>
                  <a:gd name="T33" fmla="*/ 0 h 107"/>
                  <a:gd name="T34" fmla="*/ 1 w 310"/>
                  <a:gd name="T35" fmla="*/ 0 h 107"/>
                  <a:gd name="T36" fmla="*/ 1 w 310"/>
                  <a:gd name="T37" fmla="*/ 0 h 107"/>
                  <a:gd name="T38" fmla="*/ 1 w 310"/>
                  <a:gd name="T39" fmla="*/ 0 h 107"/>
                  <a:gd name="T40" fmla="*/ 1 w 310"/>
                  <a:gd name="T41" fmla="*/ 0 h 107"/>
                  <a:gd name="T42" fmla="*/ 1 w 310"/>
                  <a:gd name="T43" fmla="*/ 0 h 107"/>
                  <a:gd name="T44" fmla="*/ 1 w 310"/>
                  <a:gd name="T45" fmla="*/ 0 h 10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10"/>
                  <a:gd name="T70" fmla="*/ 0 h 107"/>
                  <a:gd name="T71" fmla="*/ 310 w 310"/>
                  <a:gd name="T72" fmla="*/ 107 h 10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10" h="107">
                    <a:moveTo>
                      <a:pt x="13" y="40"/>
                    </a:moveTo>
                    <a:lnTo>
                      <a:pt x="8" y="104"/>
                    </a:lnTo>
                    <a:lnTo>
                      <a:pt x="6" y="107"/>
                    </a:lnTo>
                    <a:lnTo>
                      <a:pt x="0" y="104"/>
                    </a:lnTo>
                    <a:lnTo>
                      <a:pt x="3" y="69"/>
                    </a:lnTo>
                    <a:lnTo>
                      <a:pt x="3" y="31"/>
                    </a:lnTo>
                    <a:lnTo>
                      <a:pt x="10" y="31"/>
                    </a:lnTo>
                    <a:lnTo>
                      <a:pt x="16" y="29"/>
                    </a:lnTo>
                    <a:lnTo>
                      <a:pt x="16" y="7"/>
                    </a:lnTo>
                    <a:lnTo>
                      <a:pt x="53" y="7"/>
                    </a:lnTo>
                    <a:lnTo>
                      <a:pt x="89" y="5"/>
                    </a:lnTo>
                    <a:lnTo>
                      <a:pt x="94" y="5"/>
                    </a:lnTo>
                    <a:lnTo>
                      <a:pt x="129" y="4"/>
                    </a:lnTo>
                    <a:lnTo>
                      <a:pt x="134" y="4"/>
                    </a:lnTo>
                    <a:lnTo>
                      <a:pt x="165" y="4"/>
                    </a:lnTo>
                    <a:lnTo>
                      <a:pt x="170" y="4"/>
                    </a:lnTo>
                    <a:lnTo>
                      <a:pt x="212" y="4"/>
                    </a:lnTo>
                    <a:lnTo>
                      <a:pt x="216" y="4"/>
                    </a:lnTo>
                    <a:lnTo>
                      <a:pt x="263" y="2"/>
                    </a:lnTo>
                    <a:lnTo>
                      <a:pt x="269" y="2"/>
                    </a:lnTo>
                    <a:lnTo>
                      <a:pt x="310" y="0"/>
                    </a:lnTo>
                    <a:lnTo>
                      <a:pt x="310" y="42"/>
                    </a:lnTo>
                    <a:lnTo>
                      <a:pt x="13" y="40"/>
                    </a:lnTo>
                    <a:close/>
                  </a:path>
                </a:pathLst>
              </a:cu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8" name="Freeform 141"/>
              <p:cNvSpPr>
                <a:spLocks/>
              </p:cNvSpPr>
              <p:nvPr/>
            </p:nvSpPr>
            <p:spPr bwMode="auto">
              <a:xfrm>
                <a:off x="2893" y="3671"/>
                <a:ext cx="9" cy="54"/>
              </a:xfrm>
              <a:custGeom>
                <a:avLst/>
                <a:gdLst>
                  <a:gd name="T0" fmla="*/ 1 w 18"/>
                  <a:gd name="T1" fmla="*/ 0 h 108"/>
                  <a:gd name="T2" fmla="*/ 0 w 18"/>
                  <a:gd name="T3" fmla="*/ 1 h 108"/>
                  <a:gd name="T4" fmla="*/ 1 w 18"/>
                  <a:gd name="T5" fmla="*/ 1 h 108"/>
                  <a:gd name="T6" fmla="*/ 1 w 18"/>
                  <a:gd name="T7" fmla="*/ 1 h 108"/>
                  <a:gd name="T8" fmla="*/ 1 w 18"/>
                  <a:gd name="T9" fmla="*/ 1 h 108"/>
                  <a:gd name="T10" fmla="*/ 1 w 18"/>
                  <a:gd name="T11" fmla="*/ 1 h 108"/>
                  <a:gd name="T12" fmla="*/ 1 w 18"/>
                  <a:gd name="T13" fmla="*/ 1 h 108"/>
                  <a:gd name="T14" fmla="*/ 1 w 18"/>
                  <a:gd name="T15" fmla="*/ 0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"/>
                  <a:gd name="T25" fmla="*/ 0 h 108"/>
                  <a:gd name="T26" fmla="*/ 18 w 18"/>
                  <a:gd name="T27" fmla="*/ 108 h 1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" h="108">
                    <a:moveTo>
                      <a:pt x="18" y="0"/>
                    </a:moveTo>
                    <a:lnTo>
                      <a:pt x="0" y="31"/>
                    </a:lnTo>
                    <a:lnTo>
                      <a:pt x="2" y="104"/>
                    </a:lnTo>
                    <a:lnTo>
                      <a:pt x="11" y="108"/>
                    </a:lnTo>
                    <a:lnTo>
                      <a:pt x="11" y="68"/>
                    </a:lnTo>
                    <a:lnTo>
                      <a:pt x="10" y="33"/>
                    </a:lnTo>
                    <a:lnTo>
                      <a:pt x="18" y="1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39" name="Freeform 142"/>
              <p:cNvSpPr>
                <a:spLocks/>
              </p:cNvSpPr>
              <p:nvPr/>
            </p:nvSpPr>
            <p:spPr bwMode="auto">
              <a:xfrm>
                <a:off x="2835" y="3749"/>
                <a:ext cx="586" cy="70"/>
              </a:xfrm>
              <a:custGeom>
                <a:avLst/>
                <a:gdLst>
                  <a:gd name="T0" fmla="*/ 1 w 1172"/>
                  <a:gd name="T1" fmla="*/ 1 h 140"/>
                  <a:gd name="T2" fmla="*/ 1 w 1172"/>
                  <a:gd name="T3" fmla="*/ 1 h 140"/>
                  <a:gd name="T4" fmla="*/ 1 w 1172"/>
                  <a:gd name="T5" fmla="*/ 1 h 140"/>
                  <a:gd name="T6" fmla="*/ 1 w 1172"/>
                  <a:gd name="T7" fmla="*/ 1 h 140"/>
                  <a:gd name="T8" fmla="*/ 1 w 1172"/>
                  <a:gd name="T9" fmla="*/ 1 h 140"/>
                  <a:gd name="T10" fmla="*/ 1 w 1172"/>
                  <a:gd name="T11" fmla="*/ 1 h 140"/>
                  <a:gd name="T12" fmla="*/ 1 w 1172"/>
                  <a:gd name="T13" fmla="*/ 1 h 140"/>
                  <a:gd name="T14" fmla="*/ 1 w 1172"/>
                  <a:gd name="T15" fmla="*/ 1 h 140"/>
                  <a:gd name="T16" fmla="*/ 1 w 1172"/>
                  <a:gd name="T17" fmla="*/ 1 h 140"/>
                  <a:gd name="T18" fmla="*/ 1 w 1172"/>
                  <a:gd name="T19" fmla="*/ 1 h 140"/>
                  <a:gd name="T20" fmla="*/ 1 w 1172"/>
                  <a:gd name="T21" fmla="*/ 1 h 140"/>
                  <a:gd name="T22" fmla="*/ 1 w 1172"/>
                  <a:gd name="T23" fmla="*/ 1 h 140"/>
                  <a:gd name="T24" fmla="*/ 1 w 1172"/>
                  <a:gd name="T25" fmla="*/ 1 h 140"/>
                  <a:gd name="T26" fmla="*/ 1 w 1172"/>
                  <a:gd name="T27" fmla="*/ 1 h 140"/>
                  <a:gd name="T28" fmla="*/ 1 w 1172"/>
                  <a:gd name="T29" fmla="*/ 1 h 140"/>
                  <a:gd name="T30" fmla="*/ 1 w 1172"/>
                  <a:gd name="T31" fmla="*/ 1 h 140"/>
                  <a:gd name="T32" fmla="*/ 1 w 1172"/>
                  <a:gd name="T33" fmla="*/ 1 h 140"/>
                  <a:gd name="T34" fmla="*/ 1 w 1172"/>
                  <a:gd name="T35" fmla="*/ 1 h 140"/>
                  <a:gd name="T36" fmla="*/ 1 w 1172"/>
                  <a:gd name="T37" fmla="*/ 1 h 140"/>
                  <a:gd name="T38" fmla="*/ 1 w 1172"/>
                  <a:gd name="T39" fmla="*/ 1 h 140"/>
                  <a:gd name="T40" fmla="*/ 1 w 1172"/>
                  <a:gd name="T41" fmla="*/ 1 h 140"/>
                  <a:gd name="T42" fmla="*/ 1 w 1172"/>
                  <a:gd name="T43" fmla="*/ 1 h 140"/>
                  <a:gd name="T44" fmla="*/ 0 w 1172"/>
                  <a:gd name="T45" fmla="*/ 0 h 140"/>
                  <a:gd name="T46" fmla="*/ 1 w 1172"/>
                  <a:gd name="T47" fmla="*/ 1 h 140"/>
                  <a:gd name="T48" fmla="*/ 1 w 1172"/>
                  <a:gd name="T49" fmla="*/ 1 h 140"/>
                  <a:gd name="T50" fmla="*/ 1 w 1172"/>
                  <a:gd name="T51" fmla="*/ 1 h 140"/>
                  <a:gd name="T52" fmla="*/ 1 w 1172"/>
                  <a:gd name="T53" fmla="*/ 1 h 140"/>
                  <a:gd name="T54" fmla="*/ 1 w 1172"/>
                  <a:gd name="T55" fmla="*/ 1 h 140"/>
                  <a:gd name="T56" fmla="*/ 1 w 1172"/>
                  <a:gd name="T57" fmla="*/ 1 h 140"/>
                  <a:gd name="T58" fmla="*/ 1 w 1172"/>
                  <a:gd name="T59" fmla="*/ 1 h 140"/>
                  <a:gd name="T60" fmla="*/ 1 w 1172"/>
                  <a:gd name="T61" fmla="*/ 1 h 140"/>
                  <a:gd name="T62" fmla="*/ 1 w 1172"/>
                  <a:gd name="T63" fmla="*/ 1 h 140"/>
                  <a:gd name="T64" fmla="*/ 1 w 1172"/>
                  <a:gd name="T65" fmla="*/ 1 h 140"/>
                  <a:gd name="T66" fmla="*/ 1 w 1172"/>
                  <a:gd name="T67" fmla="*/ 1 h 140"/>
                  <a:gd name="T68" fmla="*/ 1 w 1172"/>
                  <a:gd name="T69" fmla="*/ 1 h 140"/>
                  <a:gd name="T70" fmla="*/ 1 w 1172"/>
                  <a:gd name="T71" fmla="*/ 1 h 140"/>
                  <a:gd name="T72" fmla="*/ 1 w 1172"/>
                  <a:gd name="T73" fmla="*/ 1 h 140"/>
                  <a:gd name="T74" fmla="*/ 1 w 1172"/>
                  <a:gd name="T75" fmla="*/ 1 h 140"/>
                  <a:gd name="T76" fmla="*/ 1 w 1172"/>
                  <a:gd name="T77" fmla="*/ 1 h 14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72"/>
                  <a:gd name="T118" fmla="*/ 0 h 140"/>
                  <a:gd name="T119" fmla="*/ 1172 w 1172"/>
                  <a:gd name="T120" fmla="*/ 140 h 14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72" h="140">
                    <a:moveTo>
                      <a:pt x="612" y="67"/>
                    </a:moveTo>
                    <a:lnTo>
                      <a:pt x="609" y="72"/>
                    </a:lnTo>
                    <a:lnTo>
                      <a:pt x="608" y="75"/>
                    </a:lnTo>
                    <a:lnTo>
                      <a:pt x="606" y="81"/>
                    </a:lnTo>
                    <a:lnTo>
                      <a:pt x="604" y="83"/>
                    </a:lnTo>
                    <a:lnTo>
                      <a:pt x="601" y="86"/>
                    </a:lnTo>
                    <a:lnTo>
                      <a:pt x="597" y="88"/>
                    </a:lnTo>
                    <a:lnTo>
                      <a:pt x="593" y="89"/>
                    </a:lnTo>
                    <a:lnTo>
                      <a:pt x="590" y="91"/>
                    </a:lnTo>
                    <a:lnTo>
                      <a:pt x="576" y="91"/>
                    </a:lnTo>
                    <a:lnTo>
                      <a:pt x="571" y="89"/>
                    </a:lnTo>
                    <a:lnTo>
                      <a:pt x="568" y="88"/>
                    </a:lnTo>
                    <a:lnTo>
                      <a:pt x="566" y="86"/>
                    </a:lnTo>
                    <a:lnTo>
                      <a:pt x="563" y="83"/>
                    </a:lnTo>
                    <a:lnTo>
                      <a:pt x="558" y="80"/>
                    </a:lnTo>
                    <a:lnTo>
                      <a:pt x="557" y="75"/>
                    </a:lnTo>
                    <a:lnTo>
                      <a:pt x="555" y="72"/>
                    </a:lnTo>
                    <a:lnTo>
                      <a:pt x="555" y="67"/>
                    </a:lnTo>
                    <a:lnTo>
                      <a:pt x="554" y="62"/>
                    </a:lnTo>
                    <a:lnTo>
                      <a:pt x="525" y="59"/>
                    </a:lnTo>
                    <a:lnTo>
                      <a:pt x="471" y="57"/>
                    </a:lnTo>
                    <a:lnTo>
                      <a:pt x="288" y="29"/>
                    </a:lnTo>
                    <a:lnTo>
                      <a:pt x="280" y="19"/>
                    </a:lnTo>
                    <a:lnTo>
                      <a:pt x="280" y="26"/>
                    </a:lnTo>
                    <a:lnTo>
                      <a:pt x="277" y="29"/>
                    </a:lnTo>
                    <a:lnTo>
                      <a:pt x="269" y="32"/>
                    </a:lnTo>
                    <a:lnTo>
                      <a:pt x="262" y="32"/>
                    </a:lnTo>
                    <a:lnTo>
                      <a:pt x="258" y="32"/>
                    </a:lnTo>
                    <a:lnTo>
                      <a:pt x="251" y="30"/>
                    </a:lnTo>
                    <a:lnTo>
                      <a:pt x="247" y="26"/>
                    </a:lnTo>
                    <a:lnTo>
                      <a:pt x="243" y="19"/>
                    </a:lnTo>
                    <a:lnTo>
                      <a:pt x="242" y="13"/>
                    </a:lnTo>
                    <a:lnTo>
                      <a:pt x="229" y="11"/>
                    </a:lnTo>
                    <a:lnTo>
                      <a:pt x="227" y="19"/>
                    </a:lnTo>
                    <a:lnTo>
                      <a:pt x="223" y="23"/>
                    </a:lnTo>
                    <a:lnTo>
                      <a:pt x="218" y="24"/>
                    </a:lnTo>
                    <a:lnTo>
                      <a:pt x="212" y="24"/>
                    </a:lnTo>
                    <a:lnTo>
                      <a:pt x="205" y="23"/>
                    </a:lnTo>
                    <a:lnTo>
                      <a:pt x="200" y="19"/>
                    </a:lnTo>
                    <a:lnTo>
                      <a:pt x="197" y="15"/>
                    </a:lnTo>
                    <a:lnTo>
                      <a:pt x="196" y="10"/>
                    </a:lnTo>
                    <a:lnTo>
                      <a:pt x="196" y="7"/>
                    </a:lnTo>
                    <a:lnTo>
                      <a:pt x="143" y="10"/>
                    </a:lnTo>
                    <a:lnTo>
                      <a:pt x="140" y="0"/>
                    </a:lnTo>
                    <a:lnTo>
                      <a:pt x="0" y="0"/>
                    </a:lnTo>
                    <a:lnTo>
                      <a:pt x="647" y="140"/>
                    </a:lnTo>
                    <a:lnTo>
                      <a:pt x="1164" y="140"/>
                    </a:lnTo>
                    <a:lnTo>
                      <a:pt x="1172" y="131"/>
                    </a:lnTo>
                    <a:lnTo>
                      <a:pt x="1107" y="119"/>
                    </a:lnTo>
                    <a:lnTo>
                      <a:pt x="918" y="126"/>
                    </a:lnTo>
                    <a:lnTo>
                      <a:pt x="915" y="119"/>
                    </a:lnTo>
                    <a:lnTo>
                      <a:pt x="913" y="111"/>
                    </a:lnTo>
                    <a:lnTo>
                      <a:pt x="846" y="94"/>
                    </a:lnTo>
                    <a:lnTo>
                      <a:pt x="821" y="91"/>
                    </a:lnTo>
                    <a:lnTo>
                      <a:pt x="813" y="91"/>
                    </a:lnTo>
                    <a:lnTo>
                      <a:pt x="813" y="96"/>
                    </a:lnTo>
                    <a:lnTo>
                      <a:pt x="811" y="102"/>
                    </a:lnTo>
                    <a:lnTo>
                      <a:pt x="810" y="105"/>
                    </a:lnTo>
                    <a:lnTo>
                      <a:pt x="807" y="108"/>
                    </a:lnTo>
                    <a:lnTo>
                      <a:pt x="807" y="113"/>
                    </a:lnTo>
                    <a:lnTo>
                      <a:pt x="802" y="115"/>
                    </a:lnTo>
                    <a:lnTo>
                      <a:pt x="797" y="116"/>
                    </a:lnTo>
                    <a:lnTo>
                      <a:pt x="795" y="119"/>
                    </a:lnTo>
                    <a:lnTo>
                      <a:pt x="791" y="121"/>
                    </a:lnTo>
                    <a:lnTo>
                      <a:pt x="770" y="121"/>
                    </a:lnTo>
                    <a:lnTo>
                      <a:pt x="767" y="119"/>
                    </a:lnTo>
                    <a:lnTo>
                      <a:pt x="764" y="118"/>
                    </a:lnTo>
                    <a:lnTo>
                      <a:pt x="759" y="116"/>
                    </a:lnTo>
                    <a:lnTo>
                      <a:pt x="754" y="110"/>
                    </a:lnTo>
                    <a:lnTo>
                      <a:pt x="751" y="107"/>
                    </a:lnTo>
                    <a:lnTo>
                      <a:pt x="749" y="102"/>
                    </a:lnTo>
                    <a:lnTo>
                      <a:pt x="746" y="97"/>
                    </a:lnTo>
                    <a:lnTo>
                      <a:pt x="746" y="94"/>
                    </a:lnTo>
                    <a:lnTo>
                      <a:pt x="746" y="91"/>
                    </a:lnTo>
                    <a:lnTo>
                      <a:pt x="709" y="86"/>
                    </a:lnTo>
                    <a:lnTo>
                      <a:pt x="709" y="81"/>
                    </a:lnTo>
                    <a:lnTo>
                      <a:pt x="612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0" name="Freeform 143"/>
              <p:cNvSpPr>
                <a:spLocks/>
              </p:cNvSpPr>
              <p:nvPr/>
            </p:nvSpPr>
            <p:spPr bwMode="auto">
              <a:xfrm>
                <a:off x="3292" y="3575"/>
                <a:ext cx="27" cy="3"/>
              </a:xfrm>
              <a:custGeom>
                <a:avLst/>
                <a:gdLst>
                  <a:gd name="T0" fmla="*/ 0 w 56"/>
                  <a:gd name="T1" fmla="*/ 0 h 7"/>
                  <a:gd name="T2" fmla="*/ 0 w 56"/>
                  <a:gd name="T3" fmla="*/ 0 h 7"/>
                  <a:gd name="T4" fmla="*/ 0 w 56"/>
                  <a:gd name="T5" fmla="*/ 0 h 7"/>
                  <a:gd name="T6" fmla="*/ 0 60000 65536"/>
                  <a:gd name="T7" fmla="*/ 0 60000 65536"/>
                  <a:gd name="T8" fmla="*/ 0 60000 65536"/>
                  <a:gd name="T9" fmla="*/ 0 w 56"/>
                  <a:gd name="T10" fmla="*/ 0 h 7"/>
                  <a:gd name="T11" fmla="*/ 56 w 56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6" h="7">
                    <a:moveTo>
                      <a:pt x="56" y="2"/>
                    </a:moveTo>
                    <a:lnTo>
                      <a:pt x="32" y="0"/>
                    </a:lnTo>
                    <a:lnTo>
                      <a:pt x="0" y="7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1" name="Line 144"/>
              <p:cNvSpPr>
                <a:spLocks noChangeShapeType="1"/>
              </p:cNvSpPr>
              <p:nvPr/>
            </p:nvSpPr>
            <p:spPr bwMode="auto">
              <a:xfrm>
                <a:off x="3306" y="3576"/>
                <a:ext cx="1" cy="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2" name="Line 145"/>
              <p:cNvSpPr>
                <a:spLocks noChangeShapeType="1"/>
              </p:cNvSpPr>
              <p:nvPr/>
            </p:nvSpPr>
            <p:spPr bwMode="auto">
              <a:xfrm flipV="1">
                <a:off x="3251" y="3718"/>
                <a:ext cx="1" cy="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3" name="Line 146"/>
              <p:cNvSpPr>
                <a:spLocks noChangeShapeType="1"/>
              </p:cNvSpPr>
              <p:nvPr/>
            </p:nvSpPr>
            <p:spPr bwMode="auto">
              <a:xfrm>
                <a:off x="3247" y="3718"/>
                <a:ext cx="1" cy="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4" name="Freeform 147"/>
              <p:cNvSpPr>
                <a:spLocks/>
              </p:cNvSpPr>
              <p:nvPr/>
            </p:nvSpPr>
            <p:spPr bwMode="auto">
              <a:xfrm>
                <a:off x="3386" y="3741"/>
                <a:ext cx="7" cy="24"/>
              </a:xfrm>
              <a:custGeom>
                <a:avLst/>
                <a:gdLst>
                  <a:gd name="T0" fmla="*/ 0 w 15"/>
                  <a:gd name="T1" fmla="*/ 0 h 48"/>
                  <a:gd name="T2" fmla="*/ 0 w 15"/>
                  <a:gd name="T3" fmla="*/ 0 h 48"/>
                  <a:gd name="T4" fmla="*/ 0 w 15"/>
                  <a:gd name="T5" fmla="*/ 1 h 48"/>
                  <a:gd name="T6" fmla="*/ 0 w 15"/>
                  <a:gd name="T7" fmla="*/ 1 h 48"/>
                  <a:gd name="T8" fmla="*/ 0 w 15"/>
                  <a:gd name="T9" fmla="*/ 1 h 48"/>
                  <a:gd name="T10" fmla="*/ 0 w 15"/>
                  <a:gd name="T11" fmla="*/ 1 h 48"/>
                  <a:gd name="T12" fmla="*/ 0 w 15"/>
                  <a:gd name="T13" fmla="*/ 1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48"/>
                  <a:gd name="T23" fmla="*/ 15 w 15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48">
                    <a:moveTo>
                      <a:pt x="12" y="0"/>
                    </a:moveTo>
                    <a:lnTo>
                      <a:pt x="15" y="0"/>
                    </a:lnTo>
                    <a:lnTo>
                      <a:pt x="15" y="40"/>
                    </a:lnTo>
                    <a:lnTo>
                      <a:pt x="10" y="44"/>
                    </a:lnTo>
                    <a:lnTo>
                      <a:pt x="5" y="44"/>
                    </a:lnTo>
                    <a:lnTo>
                      <a:pt x="4" y="46"/>
                    </a:lnTo>
                    <a:lnTo>
                      <a:pt x="0" y="4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5" name="Freeform 148"/>
              <p:cNvSpPr>
                <a:spLocks/>
              </p:cNvSpPr>
              <p:nvPr/>
            </p:nvSpPr>
            <p:spPr bwMode="auto">
              <a:xfrm>
                <a:off x="3249" y="3765"/>
                <a:ext cx="191" cy="16"/>
              </a:xfrm>
              <a:custGeom>
                <a:avLst/>
                <a:gdLst>
                  <a:gd name="T0" fmla="*/ 1 w 380"/>
                  <a:gd name="T1" fmla="*/ 0 h 31"/>
                  <a:gd name="T2" fmla="*/ 1 w 380"/>
                  <a:gd name="T3" fmla="*/ 1 h 31"/>
                  <a:gd name="T4" fmla="*/ 0 w 380"/>
                  <a:gd name="T5" fmla="*/ 1 h 31"/>
                  <a:gd name="T6" fmla="*/ 0 60000 65536"/>
                  <a:gd name="T7" fmla="*/ 0 60000 65536"/>
                  <a:gd name="T8" fmla="*/ 0 60000 65536"/>
                  <a:gd name="T9" fmla="*/ 0 w 380"/>
                  <a:gd name="T10" fmla="*/ 0 h 31"/>
                  <a:gd name="T11" fmla="*/ 380 w 380"/>
                  <a:gd name="T12" fmla="*/ 31 h 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0" h="31">
                    <a:moveTo>
                      <a:pt x="380" y="0"/>
                    </a:moveTo>
                    <a:lnTo>
                      <a:pt x="235" y="31"/>
                    </a:lnTo>
                    <a:lnTo>
                      <a:pt x="0" y="16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6" name="Line 149"/>
              <p:cNvSpPr>
                <a:spLocks noChangeShapeType="1"/>
              </p:cNvSpPr>
              <p:nvPr/>
            </p:nvSpPr>
            <p:spPr bwMode="auto">
              <a:xfrm flipH="1">
                <a:off x="3197" y="3584"/>
                <a:ext cx="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7" name="Line 150"/>
              <p:cNvSpPr>
                <a:spLocks noChangeShapeType="1"/>
              </p:cNvSpPr>
              <p:nvPr/>
            </p:nvSpPr>
            <p:spPr bwMode="auto">
              <a:xfrm flipV="1">
                <a:off x="3113" y="3588"/>
                <a:ext cx="8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8" name="Freeform 151"/>
              <p:cNvSpPr>
                <a:spLocks/>
              </p:cNvSpPr>
              <p:nvPr/>
            </p:nvSpPr>
            <p:spPr bwMode="auto">
              <a:xfrm>
                <a:off x="3078" y="3661"/>
                <a:ext cx="2" cy="18"/>
              </a:xfrm>
              <a:custGeom>
                <a:avLst/>
                <a:gdLst>
                  <a:gd name="T0" fmla="*/ 0 w 5"/>
                  <a:gd name="T1" fmla="*/ 0 h 35"/>
                  <a:gd name="T2" fmla="*/ 0 w 5"/>
                  <a:gd name="T3" fmla="*/ 1 h 35"/>
                  <a:gd name="T4" fmla="*/ 0 w 5"/>
                  <a:gd name="T5" fmla="*/ 1 h 35"/>
                  <a:gd name="T6" fmla="*/ 0 w 5"/>
                  <a:gd name="T7" fmla="*/ 1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"/>
                  <a:gd name="T13" fmla="*/ 0 h 35"/>
                  <a:gd name="T14" fmla="*/ 5 w 5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" h="35">
                    <a:moveTo>
                      <a:pt x="5" y="0"/>
                    </a:moveTo>
                    <a:lnTo>
                      <a:pt x="5" y="35"/>
                    </a:lnTo>
                    <a:lnTo>
                      <a:pt x="0" y="35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49" name="Freeform 152"/>
              <p:cNvSpPr>
                <a:spLocks/>
              </p:cNvSpPr>
              <p:nvPr/>
            </p:nvSpPr>
            <p:spPr bwMode="auto">
              <a:xfrm>
                <a:off x="3052" y="3664"/>
                <a:ext cx="2" cy="16"/>
              </a:xfrm>
              <a:custGeom>
                <a:avLst/>
                <a:gdLst>
                  <a:gd name="T0" fmla="*/ 1 w 3"/>
                  <a:gd name="T1" fmla="*/ 0 h 32"/>
                  <a:gd name="T2" fmla="*/ 1 w 3"/>
                  <a:gd name="T3" fmla="*/ 1 h 32"/>
                  <a:gd name="T4" fmla="*/ 0 w 3"/>
                  <a:gd name="T5" fmla="*/ 1 h 32"/>
                  <a:gd name="T6" fmla="*/ 0 60000 65536"/>
                  <a:gd name="T7" fmla="*/ 0 60000 65536"/>
                  <a:gd name="T8" fmla="*/ 0 60000 65536"/>
                  <a:gd name="T9" fmla="*/ 0 w 3"/>
                  <a:gd name="T10" fmla="*/ 0 h 32"/>
                  <a:gd name="T11" fmla="*/ 3 w 3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" h="32">
                    <a:moveTo>
                      <a:pt x="3" y="0"/>
                    </a:moveTo>
                    <a:lnTo>
                      <a:pt x="3" y="32"/>
                    </a:lnTo>
                    <a:lnTo>
                      <a:pt x="0" y="32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0" name="Line 153"/>
              <p:cNvSpPr>
                <a:spLocks noChangeShapeType="1"/>
              </p:cNvSpPr>
              <p:nvPr/>
            </p:nvSpPr>
            <p:spPr bwMode="auto">
              <a:xfrm>
                <a:off x="3031" y="3691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1" name="Line 154"/>
              <p:cNvSpPr>
                <a:spLocks noChangeShapeType="1"/>
              </p:cNvSpPr>
              <p:nvPr/>
            </p:nvSpPr>
            <p:spPr bwMode="auto">
              <a:xfrm>
                <a:off x="3029" y="3643"/>
                <a:ext cx="1" cy="6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2" name="Line 155"/>
              <p:cNvSpPr>
                <a:spLocks noChangeShapeType="1"/>
              </p:cNvSpPr>
              <p:nvPr/>
            </p:nvSpPr>
            <p:spPr bwMode="auto">
              <a:xfrm flipV="1">
                <a:off x="3005" y="3692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3" name="Line 156"/>
              <p:cNvSpPr>
                <a:spLocks noChangeShapeType="1"/>
              </p:cNvSpPr>
              <p:nvPr/>
            </p:nvSpPr>
            <p:spPr bwMode="auto">
              <a:xfrm flipV="1">
                <a:off x="3003" y="3647"/>
                <a:ext cx="1" cy="6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4" name="Line 157"/>
              <p:cNvSpPr>
                <a:spLocks noChangeShapeType="1"/>
              </p:cNvSpPr>
              <p:nvPr/>
            </p:nvSpPr>
            <p:spPr bwMode="auto">
              <a:xfrm>
                <a:off x="2982" y="3692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5" name="Line 158"/>
              <p:cNvSpPr>
                <a:spLocks noChangeShapeType="1"/>
              </p:cNvSpPr>
              <p:nvPr/>
            </p:nvSpPr>
            <p:spPr bwMode="auto">
              <a:xfrm>
                <a:off x="2980" y="3651"/>
                <a:ext cx="1" cy="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6" name="Line 159"/>
              <p:cNvSpPr>
                <a:spLocks noChangeShapeType="1"/>
              </p:cNvSpPr>
              <p:nvPr/>
            </p:nvSpPr>
            <p:spPr bwMode="auto">
              <a:xfrm flipV="1">
                <a:off x="2964" y="3692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7" name="Line 160"/>
              <p:cNvSpPr>
                <a:spLocks noChangeShapeType="1"/>
              </p:cNvSpPr>
              <p:nvPr/>
            </p:nvSpPr>
            <p:spPr bwMode="auto">
              <a:xfrm flipV="1">
                <a:off x="2961" y="3653"/>
                <a:ext cx="1" cy="5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8" name="Line 161"/>
              <p:cNvSpPr>
                <a:spLocks noChangeShapeType="1"/>
              </p:cNvSpPr>
              <p:nvPr/>
            </p:nvSpPr>
            <p:spPr bwMode="auto">
              <a:xfrm>
                <a:off x="2944" y="3693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59" name="Line 162"/>
              <p:cNvSpPr>
                <a:spLocks noChangeShapeType="1"/>
              </p:cNvSpPr>
              <p:nvPr/>
            </p:nvSpPr>
            <p:spPr bwMode="auto">
              <a:xfrm>
                <a:off x="2942" y="3657"/>
                <a:ext cx="1" cy="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0" name="Line 163"/>
              <p:cNvSpPr>
                <a:spLocks noChangeShapeType="1"/>
              </p:cNvSpPr>
              <p:nvPr/>
            </p:nvSpPr>
            <p:spPr bwMode="auto">
              <a:xfrm flipV="1">
                <a:off x="2923" y="3694"/>
                <a:ext cx="1" cy="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1" name="Line 164"/>
              <p:cNvSpPr>
                <a:spLocks noChangeShapeType="1"/>
              </p:cNvSpPr>
              <p:nvPr/>
            </p:nvSpPr>
            <p:spPr bwMode="auto">
              <a:xfrm flipV="1">
                <a:off x="2921" y="3660"/>
                <a:ext cx="1" cy="5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2" name="Line 165"/>
              <p:cNvSpPr>
                <a:spLocks noChangeShapeType="1"/>
              </p:cNvSpPr>
              <p:nvPr/>
            </p:nvSpPr>
            <p:spPr bwMode="auto">
              <a:xfrm>
                <a:off x="2907" y="3694"/>
                <a:ext cx="1" cy="1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3" name="Freeform 166"/>
              <p:cNvSpPr>
                <a:spLocks/>
              </p:cNvSpPr>
              <p:nvPr/>
            </p:nvSpPr>
            <p:spPr bwMode="auto">
              <a:xfrm>
                <a:off x="2919" y="3676"/>
                <a:ext cx="132" cy="8"/>
              </a:xfrm>
              <a:custGeom>
                <a:avLst/>
                <a:gdLst>
                  <a:gd name="T0" fmla="*/ 1 w 262"/>
                  <a:gd name="T1" fmla="*/ 0 h 18"/>
                  <a:gd name="T2" fmla="*/ 1 w 262"/>
                  <a:gd name="T3" fmla="*/ 0 h 18"/>
                  <a:gd name="T4" fmla="*/ 1 w 262"/>
                  <a:gd name="T5" fmla="*/ 0 h 18"/>
                  <a:gd name="T6" fmla="*/ 1 w 262"/>
                  <a:gd name="T7" fmla="*/ 0 h 18"/>
                  <a:gd name="T8" fmla="*/ 1 w 262"/>
                  <a:gd name="T9" fmla="*/ 0 h 18"/>
                  <a:gd name="T10" fmla="*/ 1 w 262"/>
                  <a:gd name="T11" fmla="*/ 0 h 18"/>
                  <a:gd name="T12" fmla="*/ 1 w 262"/>
                  <a:gd name="T13" fmla="*/ 0 h 18"/>
                  <a:gd name="T14" fmla="*/ 0 w 262"/>
                  <a:gd name="T15" fmla="*/ 0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62"/>
                  <a:gd name="T25" fmla="*/ 0 h 18"/>
                  <a:gd name="T26" fmla="*/ 262 w 262"/>
                  <a:gd name="T27" fmla="*/ 18 h 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62" h="18">
                    <a:moveTo>
                      <a:pt x="262" y="0"/>
                    </a:moveTo>
                    <a:lnTo>
                      <a:pt x="218" y="5"/>
                    </a:lnTo>
                    <a:lnTo>
                      <a:pt x="167" y="7"/>
                    </a:lnTo>
                    <a:lnTo>
                      <a:pt x="120" y="10"/>
                    </a:lnTo>
                    <a:lnTo>
                      <a:pt x="84" y="13"/>
                    </a:lnTo>
                    <a:lnTo>
                      <a:pt x="46" y="14"/>
                    </a:lnTo>
                    <a:lnTo>
                      <a:pt x="4" y="16"/>
                    </a:lnTo>
                    <a:lnTo>
                      <a:pt x="0" y="18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4" name="Line 167"/>
              <p:cNvSpPr>
                <a:spLocks noChangeShapeType="1"/>
              </p:cNvSpPr>
              <p:nvPr/>
            </p:nvSpPr>
            <p:spPr bwMode="auto">
              <a:xfrm flipV="1">
                <a:off x="2898" y="3710"/>
                <a:ext cx="2" cy="2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5" name="Freeform 168"/>
              <p:cNvSpPr>
                <a:spLocks/>
              </p:cNvSpPr>
              <p:nvPr/>
            </p:nvSpPr>
            <p:spPr bwMode="auto">
              <a:xfrm>
                <a:off x="3292" y="3575"/>
                <a:ext cx="15" cy="25"/>
              </a:xfrm>
              <a:custGeom>
                <a:avLst/>
                <a:gdLst>
                  <a:gd name="T0" fmla="*/ 0 w 32"/>
                  <a:gd name="T1" fmla="*/ 0 h 51"/>
                  <a:gd name="T2" fmla="*/ 0 w 32"/>
                  <a:gd name="T3" fmla="*/ 0 h 51"/>
                  <a:gd name="T4" fmla="*/ 0 w 32"/>
                  <a:gd name="T5" fmla="*/ 0 h 51"/>
                  <a:gd name="T6" fmla="*/ 0 w 32"/>
                  <a:gd name="T7" fmla="*/ 0 h 51"/>
                  <a:gd name="T8" fmla="*/ 0 w 32"/>
                  <a:gd name="T9" fmla="*/ 0 h 51"/>
                  <a:gd name="T10" fmla="*/ 0 w 32"/>
                  <a:gd name="T11" fmla="*/ 0 h 51"/>
                  <a:gd name="T12" fmla="*/ 0 w 32"/>
                  <a:gd name="T13" fmla="*/ 0 h 51"/>
                  <a:gd name="T14" fmla="*/ 0 w 32"/>
                  <a:gd name="T15" fmla="*/ 0 h 51"/>
                  <a:gd name="T16" fmla="*/ 0 w 32"/>
                  <a:gd name="T17" fmla="*/ 0 h 51"/>
                  <a:gd name="T18" fmla="*/ 0 w 32"/>
                  <a:gd name="T19" fmla="*/ 0 h 51"/>
                  <a:gd name="T20" fmla="*/ 0 w 32"/>
                  <a:gd name="T21" fmla="*/ 0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51"/>
                  <a:gd name="T35" fmla="*/ 32 w 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51">
                    <a:moveTo>
                      <a:pt x="32" y="0"/>
                    </a:moveTo>
                    <a:lnTo>
                      <a:pt x="29" y="2"/>
                    </a:lnTo>
                    <a:lnTo>
                      <a:pt x="29" y="51"/>
                    </a:lnTo>
                    <a:lnTo>
                      <a:pt x="24" y="51"/>
                    </a:lnTo>
                    <a:lnTo>
                      <a:pt x="22" y="26"/>
                    </a:lnTo>
                    <a:lnTo>
                      <a:pt x="21" y="20"/>
                    </a:lnTo>
                    <a:lnTo>
                      <a:pt x="18" y="13"/>
                    </a:lnTo>
                    <a:lnTo>
                      <a:pt x="13" y="10"/>
                    </a:lnTo>
                    <a:lnTo>
                      <a:pt x="8" y="8"/>
                    </a:lnTo>
                    <a:lnTo>
                      <a:pt x="0" y="7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6" name="Freeform 169"/>
              <p:cNvSpPr>
                <a:spLocks/>
              </p:cNvSpPr>
              <p:nvPr/>
            </p:nvSpPr>
            <p:spPr bwMode="auto">
              <a:xfrm>
                <a:off x="3306" y="3575"/>
                <a:ext cx="37" cy="28"/>
              </a:xfrm>
              <a:custGeom>
                <a:avLst/>
                <a:gdLst>
                  <a:gd name="T0" fmla="*/ 0 w 75"/>
                  <a:gd name="T1" fmla="*/ 1 h 56"/>
                  <a:gd name="T2" fmla="*/ 0 w 75"/>
                  <a:gd name="T3" fmla="*/ 1 h 56"/>
                  <a:gd name="T4" fmla="*/ 0 w 75"/>
                  <a:gd name="T5" fmla="*/ 1 h 56"/>
                  <a:gd name="T6" fmla="*/ 0 w 75"/>
                  <a:gd name="T7" fmla="*/ 1 h 56"/>
                  <a:gd name="T8" fmla="*/ 0 w 75"/>
                  <a:gd name="T9" fmla="*/ 1 h 56"/>
                  <a:gd name="T10" fmla="*/ 0 w 75"/>
                  <a:gd name="T11" fmla="*/ 1 h 56"/>
                  <a:gd name="T12" fmla="*/ 0 w 75"/>
                  <a:gd name="T13" fmla="*/ 0 h 56"/>
                  <a:gd name="T14" fmla="*/ 0 w 75"/>
                  <a:gd name="T15" fmla="*/ 1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5"/>
                  <a:gd name="T25" fmla="*/ 0 h 56"/>
                  <a:gd name="T26" fmla="*/ 75 w 75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5" h="56">
                    <a:moveTo>
                      <a:pt x="27" y="2"/>
                    </a:moveTo>
                    <a:lnTo>
                      <a:pt x="57" y="4"/>
                    </a:lnTo>
                    <a:lnTo>
                      <a:pt x="75" y="5"/>
                    </a:lnTo>
                    <a:lnTo>
                      <a:pt x="75" y="56"/>
                    </a:lnTo>
                    <a:lnTo>
                      <a:pt x="0" y="53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27" y="2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7" name="Freeform 170"/>
              <p:cNvSpPr>
                <a:spLocks/>
              </p:cNvSpPr>
              <p:nvPr/>
            </p:nvSpPr>
            <p:spPr bwMode="auto">
              <a:xfrm>
                <a:off x="3319" y="3580"/>
                <a:ext cx="17" cy="15"/>
              </a:xfrm>
              <a:custGeom>
                <a:avLst/>
                <a:gdLst>
                  <a:gd name="T0" fmla="*/ 0 w 35"/>
                  <a:gd name="T1" fmla="*/ 1 h 30"/>
                  <a:gd name="T2" fmla="*/ 0 w 35"/>
                  <a:gd name="T3" fmla="*/ 1 h 30"/>
                  <a:gd name="T4" fmla="*/ 0 w 35"/>
                  <a:gd name="T5" fmla="*/ 1 h 30"/>
                  <a:gd name="T6" fmla="*/ 0 w 35"/>
                  <a:gd name="T7" fmla="*/ 1 h 30"/>
                  <a:gd name="T8" fmla="*/ 0 w 35"/>
                  <a:gd name="T9" fmla="*/ 1 h 30"/>
                  <a:gd name="T10" fmla="*/ 0 w 35"/>
                  <a:gd name="T11" fmla="*/ 1 h 30"/>
                  <a:gd name="T12" fmla="*/ 0 w 35"/>
                  <a:gd name="T13" fmla="*/ 1 h 30"/>
                  <a:gd name="T14" fmla="*/ 0 w 35"/>
                  <a:gd name="T15" fmla="*/ 1 h 30"/>
                  <a:gd name="T16" fmla="*/ 0 w 35"/>
                  <a:gd name="T17" fmla="*/ 0 h 30"/>
                  <a:gd name="T18" fmla="*/ 0 w 35"/>
                  <a:gd name="T19" fmla="*/ 0 h 30"/>
                  <a:gd name="T20" fmla="*/ 0 w 35"/>
                  <a:gd name="T21" fmla="*/ 1 h 30"/>
                  <a:gd name="T22" fmla="*/ 0 w 35"/>
                  <a:gd name="T23" fmla="*/ 1 h 30"/>
                  <a:gd name="T24" fmla="*/ 0 w 35"/>
                  <a:gd name="T25" fmla="*/ 1 h 30"/>
                  <a:gd name="T26" fmla="*/ 0 w 35"/>
                  <a:gd name="T27" fmla="*/ 1 h 30"/>
                  <a:gd name="T28" fmla="*/ 0 w 35"/>
                  <a:gd name="T29" fmla="*/ 1 h 30"/>
                  <a:gd name="T30" fmla="*/ 0 w 35"/>
                  <a:gd name="T31" fmla="*/ 1 h 30"/>
                  <a:gd name="T32" fmla="*/ 0 w 35"/>
                  <a:gd name="T33" fmla="*/ 1 h 30"/>
                  <a:gd name="T34" fmla="*/ 0 w 35"/>
                  <a:gd name="T35" fmla="*/ 1 h 30"/>
                  <a:gd name="T36" fmla="*/ 0 w 35"/>
                  <a:gd name="T37" fmla="*/ 1 h 30"/>
                  <a:gd name="T38" fmla="*/ 0 w 35"/>
                  <a:gd name="T39" fmla="*/ 1 h 30"/>
                  <a:gd name="T40" fmla="*/ 0 w 35"/>
                  <a:gd name="T41" fmla="*/ 1 h 30"/>
                  <a:gd name="T42" fmla="*/ 0 w 35"/>
                  <a:gd name="T43" fmla="*/ 1 h 30"/>
                  <a:gd name="T44" fmla="*/ 0 w 35"/>
                  <a:gd name="T45" fmla="*/ 1 h 30"/>
                  <a:gd name="T46" fmla="*/ 0 w 35"/>
                  <a:gd name="T47" fmla="*/ 1 h 30"/>
                  <a:gd name="T48" fmla="*/ 0 w 35"/>
                  <a:gd name="T49" fmla="*/ 1 h 30"/>
                  <a:gd name="T50" fmla="*/ 0 w 35"/>
                  <a:gd name="T51" fmla="*/ 1 h 30"/>
                  <a:gd name="T52" fmla="*/ 0 w 35"/>
                  <a:gd name="T53" fmla="*/ 1 h 30"/>
                  <a:gd name="T54" fmla="*/ 0 w 35"/>
                  <a:gd name="T55" fmla="*/ 1 h 30"/>
                  <a:gd name="T56" fmla="*/ 0 w 35"/>
                  <a:gd name="T57" fmla="*/ 1 h 30"/>
                  <a:gd name="T58" fmla="*/ 0 w 35"/>
                  <a:gd name="T59" fmla="*/ 1 h 30"/>
                  <a:gd name="T60" fmla="*/ 0 w 35"/>
                  <a:gd name="T61" fmla="*/ 1 h 30"/>
                  <a:gd name="T62" fmla="*/ 0 w 35"/>
                  <a:gd name="T63" fmla="*/ 1 h 30"/>
                  <a:gd name="T64" fmla="*/ 0 w 35"/>
                  <a:gd name="T65" fmla="*/ 1 h 30"/>
                  <a:gd name="T66" fmla="*/ 0 w 35"/>
                  <a:gd name="T67" fmla="*/ 1 h 30"/>
                  <a:gd name="T68" fmla="*/ 0 w 35"/>
                  <a:gd name="T69" fmla="*/ 1 h 30"/>
                  <a:gd name="T70" fmla="*/ 0 w 35"/>
                  <a:gd name="T71" fmla="*/ 1 h 30"/>
                  <a:gd name="T72" fmla="*/ 0 w 35"/>
                  <a:gd name="T73" fmla="*/ 1 h 3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5"/>
                  <a:gd name="T112" fmla="*/ 0 h 30"/>
                  <a:gd name="T113" fmla="*/ 35 w 35"/>
                  <a:gd name="T114" fmla="*/ 30 h 3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5" h="30">
                    <a:moveTo>
                      <a:pt x="0" y="14"/>
                    </a:moveTo>
                    <a:lnTo>
                      <a:pt x="2" y="11"/>
                    </a:lnTo>
                    <a:lnTo>
                      <a:pt x="2" y="9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10" y="1"/>
                    </a:lnTo>
                    <a:lnTo>
                      <a:pt x="11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27" y="1"/>
                    </a:lnTo>
                    <a:lnTo>
                      <a:pt x="27" y="3"/>
                    </a:lnTo>
                    <a:lnTo>
                      <a:pt x="30" y="3"/>
                    </a:lnTo>
                    <a:lnTo>
                      <a:pt x="30" y="4"/>
                    </a:lnTo>
                    <a:lnTo>
                      <a:pt x="34" y="8"/>
                    </a:lnTo>
                    <a:lnTo>
                      <a:pt x="34" y="11"/>
                    </a:lnTo>
                    <a:lnTo>
                      <a:pt x="35" y="12"/>
                    </a:lnTo>
                    <a:lnTo>
                      <a:pt x="35" y="15"/>
                    </a:lnTo>
                    <a:lnTo>
                      <a:pt x="34" y="19"/>
                    </a:lnTo>
                    <a:lnTo>
                      <a:pt x="34" y="22"/>
                    </a:lnTo>
                    <a:lnTo>
                      <a:pt x="30" y="23"/>
                    </a:lnTo>
                    <a:lnTo>
                      <a:pt x="29" y="27"/>
                    </a:lnTo>
                    <a:lnTo>
                      <a:pt x="27" y="28"/>
                    </a:lnTo>
                    <a:lnTo>
                      <a:pt x="26" y="28"/>
                    </a:lnTo>
                    <a:lnTo>
                      <a:pt x="22" y="28"/>
                    </a:lnTo>
                    <a:lnTo>
                      <a:pt x="21" y="30"/>
                    </a:lnTo>
                    <a:lnTo>
                      <a:pt x="15" y="30"/>
                    </a:lnTo>
                    <a:lnTo>
                      <a:pt x="11" y="28"/>
                    </a:lnTo>
                    <a:lnTo>
                      <a:pt x="10" y="28"/>
                    </a:lnTo>
                    <a:lnTo>
                      <a:pt x="8" y="27"/>
                    </a:lnTo>
                    <a:lnTo>
                      <a:pt x="7" y="27"/>
                    </a:lnTo>
                    <a:lnTo>
                      <a:pt x="5" y="25"/>
                    </a:lnTo>
                    <a:lnTo>
                      <a:pt x="3" y="22"/>
                    </a:lnTo>
                    <a:lnTo>
                      <a:pt x="2" y="20"/>
                    </a:lnTo>
                    <a:lnTo>
                      <a:pt x="2" y="17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8" name="Freeform 171"/>
              <p:cNvSpPr>
                <a:spLocks/>
              </p:cNvSpPr>
              <p:nvPr/>
            </p:nvSpPr>
            <p:spPr bwMode="auto">
              <a:xfrm>
                <a:off x="3317" y="3579"/>
                <a:ext cx="18" cy="19"/>
              </a:xfrm>
              <a:custGeom>
                <a:avLst/>
                <a:gdLst>
                  <a:gd name="T0" fmla="*/ 0 w 37"/>
                  <a:gd name="T1" fmla="*/ 0 h 39"/>
                  <a:gd name="T2" fmla="*/ 0 w 37"/>
                  <a:gd name="T3" fmla="*/ 0 h 39"/>
                  <a:gd name="T4" fmla="*/ 0 w 37"/>
                  <a:gd name="T5" fmla="*/ 0 h 39"/>
                  <a:gd name="T6" fmla="*/ 0 w 37"/>
                  <a:gd name="T7" fmla="*/ 0 h 39"/>
                  <a:gd name="T8" fmla="*/ 0 w 37"/>
                  <a:gd name="T9" fmla="*/ 0 h 39"/>
                  <a:gd name="T10" fmla="*/ 0 w 37"/>
                  <a:gd name="T11" fmla="*/ 0 h 39"/>
                  <a:gd name="T12" fmla="*/ 0 w 37"/>
                  <a:gd name="T13" fmla="*/ 0 h 39"/>
                  <a:gd name="T14" fmla="*/ 0 w 37"/>
                  <a:gd name="T15" fmla="*/ 0 h 39"/>
                  <a:gd name="T16" fmla="*/ 0 w 37"/>
                  <a:gd name="T17" fmla="*/ 0 h 39"/>
                  <a:gd name="T18" fmla="*/ 0 w 37"/>
                  <a:gd name="T19" fmla="*/ 0 h 39"/>
                  <a:gd name="T20" fmla="*/ 0 w 37"/>
                  <a:gd name="T21" fmla="*/ 0 h 39"/>
                  <a:gd name="T22" fmla="*/ 0 w 37"/>
                  <a:gd name="T23" fmla="*/ 0 h 39"/>
                  <a:gd name="T24" fmla="*/ 0 w 37"/>
                  <a:gd name="T25" fmla="*/ 0 h 39"/>
                  <a:gd name="T26" fmla="*/ 0 w 37"/>
                  <a:gd name="T27" fmla="*/ 0 h 39"/>
                  <a:gd name="T28" fmla="*/ 0 w 37"/>
                  <a:gd name="T29" fmla="*/ 0 h 39"/>
                  <a:gd name="T30" fmla="*/ 0 w 37"/>
                  <a:gd name="T31" fmla="*/ 0 h 39"/>
                  <a:gd name="T32" fmla="*/ 0 w 37"/>
                  <a:gd name="T33" fmla="*/ 0 h 39"/>
                  <a:gd name="T34" fmla="*/ 0 w 37"/>
                  <a:gd name="T35" fmla="*/ 0 h 39"/>
                  <a:gd name="T36" fmla="*/ 0 w 37"/>
                  <a:gd name="T37" fmla="*/ 0 h 39"/>
                  <a:gd name="T38" fmla="*/ 0 w 37"/>
                  <a:gd name="T39" fmla="*/ 0 h 39"/>
                  <a:gd name="T40" fmla="*/ 0 w 37"/>
                  <a:gd name="T41" fmla="*/ 0 h 39"/>
                  <a:gd name="T42" fmla="*/ 0 w 37"/>
                  <a:gd name="T43" fmla="*/ 0 h 39"/>
                  <a:gd name="T44" fmla="*/ 0 w 37"/>
                  <a:gd name="T45" fmla="*/ 0 h 39"/>
                  <a:gd name="T46" fmla="*/ 0 w 37"/>
                  <a:gd name="T47" fmla="*/ 0 h 39"/>
                  <a:gd name="T48" fmla="*/ 0 w 37"/>
                  <a:gd name="T49" fmla="*/ 0 h 39"/>
                  <a:gd name="T50" fmla="*/ 0 w 37"/>
                  <a:gd name="T51" fmla="*/ 0 h 39"/>
                  <a:gd name="T52" fmla="*/ 0 w 37"/>
                  <a:gd name="T53" fmla="*/ 0 h 39"/>
                  <a:gd name="T54" fmla="*/ 0 w 37"/>
                  <a:gd name="T55" fmla="*/ 0 h 39"/>
                  <a:gd name="T56" fmla="*/ 0 w 37"/>
                  <a:gd name="T57" fmla="*/ 0 h 39"/>
                  <a:gd name="T58" fmla="*/ 0 w 37"/>
                  <a:gd name="T59" fmla="*/ 0 h 39"/>
                  <a:gd name="T60" fmla="*/ 0 w 37"/>
                  <a:gd name="T61" fmla="*/ 0 h 39"/>
                  <a:gd name="T62" fmla="*/ 0 w 37"/>
                  <a:gd name="T63" fmla="*/ 0 h 39"/>
                  <a:gd name="T64" fmla="*/ 0 w 37"/>
                  <a:gd name="T65" fmla="*/ 0 h 3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7"/>
                  <a:gd name="T100" fmla="*/ 0 h 39"/>
                  <a:gd name="T101" fmla="*/ 37 w 37"/>
                  <a:gd name="T102" fmla="*/ 39 h 3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7" h="39">
                    <a:moveTo>
                      <a:pt x="30" y="5"/>
                    </a:moveTo>
                    <a:lnTo>
                      <a:pt x="30" y="4"/>
                    </a:lnTo>
                    <a:lnTo>
                      <a:pt x="29" y="4"/>
                    </a:lnTo>
                    <a:lnTo>
                      <a:pt x="25" y="2"/>
                    </a:lnTo>
                    <a:lnTo>
                      <a:pt x="22" y="0"/>
                    </a:lnTo>
                    <a:lnTo>
                      <a:pt x="13" y="0"/>
                    </a:lnTo>
                    <a:lnTo>
                      <a:pt x="11" y="2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3" y="5"/>
                    </a:lnTo>
                    <a:lnTo>
                      <a:pt x="2" y="8"/>
                    </a:lnTo>
                    <a:lnTo>
                      <a:pt x="2" y="10"/>
                    </a:lnTo>
                    <a:lnTo>
                      <a:pt x="2" y="12"/>
                    </a:lnTo>
                    <a:lnTo>
                      <a:pt x="0" y="13"/>
                    </a:lnTo>
                    <a:lnTo>
                      <a:pt x="0" y="23"/>
                    </a:lnTo>
                    <a:lnTo>
                      <a:pt x="2" y="26"/>
                    </a:lnTo>
                    <a:lnTo>
                      <a:pt x="2" y="27"/>
                    </a:lnTo>
                    <a:lnTo>
                      <a:pt x="2" y="31"/>
                    </a:lnTo>
                    <a:lnTo>
                      <a:pt x="3" y="32"/>
                    </a:lnTo>
                    <a:lnTo>
                      <a:pt x="6" y="32"/>
                    </a:lnTo>
                    <a:lnTo>
                      <a:pt x="6" y="35"/>
                    </a:lnTo>
                    <a:lnTo>
                      <a:pt x="10" y="35"/>
                    </a:lnTo>
                    <a:lnTo>
                      <a:pt x="11" y="35"/>
                    </a:lnTo>
                    <a:lnTo>
                      <a:pt x="13" y="37"/>
                    </a:lnTo>
                    <a:lnTo>
                      <a:pt x="16" y="39"/>
                    </a:lnTo>
                    <a:lnTo>
                      <a:pt x="19" y="39"/>
                    </a:lnTo>
                    <a:lnTo>
                      <a:pt x="21" y="37"/>
                    </a:lnTo>
                    <a:lnTo>
                      <a:pt x="22" y="37"/>
                    </a:lnTo>
                    <a:lnTo>
                      <a:pt x="25" y="35"/>
                    </a:lnTo>
                    <a:lnTo>
                      <a:pt x="29" y="35"/>
                    </a:lnTo>
                    <a:lnTo>
                      <a:pt x="30" y="34"/>
                    </a:lnTo>
                    <a:lnTo>
                      <a:pt x="30" y="32"/>
                    </a:lnTo>
                    <a:lnTo>
                      <a:pt x="32" y="31"/>
                    </a:lnTo>
                    <a:lnTo>
                      <a:pt x="33" y="29"/>
                    </a:lnTo>
                    <a:lnTo>
                      <a:pt x="35" y="27"/>
                    </a:lnTo>
                    <a:lnTo>
                      <a:pt x="37" y="24"/>
                    </a:lnTo>
                    <a:lnTo>
                      <a:pt x="37" y="21"/>
                    </a:lnTo>
                    <a:lnTo>
                      <a:pt x="37" y="26"/>
                    </a:lnTo>
                    <a:lnTo>
                      <a:pt x="33" y="27"/>
                    </a:lnTo>
                    <a:lnTo>
                      <a:pt x="32" y="29"/>
                    </a:lnTo>
                    <a:lnTo>
                      <a:pt x="30" y="32"/>
                    </a:lnTo>
                    <a:lnTo>
                      <a:pt x="29" y="32"/>
                    </a:lnTo>
                    <a:lnTo>
                      <a:pt x="25" y="32"/>
                    </a:lnTo>
                    <a:lnTo>
                      <a:pt x="24" y="34"/>
                    </a:lnTo>
                    <a:lnTo>
                      <a:pt x="19" y="34"/>
                    </a:lnTo>
                    <a:lnTo>
                      <a:pt x="16" y="32"/>
                    </a:lnTo>
                    <a:lnTo>
                      <a:pt x="13" y="32"/>
                    </a:lnTo>
                    <a:lnTo>
                      <a:pt x="11" y="31"/>
                    </a:lnTo>
                    <a:lnTo>
                      <a:pt x="10" y="29"/>
                    </a:lnTo>
                    <a:lnTo>
                      <a:pt x="8" y="27"/>
                    </a:lnTo>
                    <a:lnTo>
                      <a:pt x="6" y="26"/>
                    </a:lnTo>
                    <a:lnTo>
                      <a:pt x="6" y="24"/>
                    </a:lnTo>
                    <a:lnTo>
                      <a:pt x="6" y="19"/>
                    </a:lnTo>
                    <a:lnTo>
                      <a:pt x="5" y="18"/>
                    </a:lnTo>
                    <a:lnTo>
                      <a:pt x="6" y="15"/>
                    </a:lnTo>
                    <a:lnTo>
                      <a:pt x="6" y="12"/>
                    </a:lnTo>
                    <a:lnTo>
                      <a:pt x="6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6" y="4"/>
                    </a:lnTo>
                    <a:lnTo>
                      <a:pt x="25" y="4"/>
                    </a:lnTo>
                    <a:lnTo>
                      <a:pt x="29" y="4"/>
                    </a:lnTo>
                    <a:lnTo>
                      <a:pt x="30" y="4"/>
                    </a:lnTo>
                    <a:lnTo>
                      <a:pt x="30" y="5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69" name="Line 172"/>
              <p:cNvSpPr>
                <a:spLocks noChangeShapeType="1"/>
              </p:cNvSpPr>
              <p:nvPr/>
            </p:nvSpPr>
            <p:spPr bwMode="auto">
              <a:xfrm flipV="1">
                <a:off x="3326" y="3586"/>
                <a:ext cx="12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0" name="Line 173"/>
              <p:cNvSpPr>
                <a:spLocks noChangeShapeType="1"/>
              </p:cNvSpPr>
              <p:nvPr/>
            </p:nvSpPr>
            <p:spPr bwMode="auto">
              <a:xfrm>
                <a:off x="3326" y="3587"/>
                <a:ext cx="6" cy="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671" name="Rectangle 174"/>
              <p:cNvSpPr>
                <a:spLocks noChangeArrowheads="1"/>
              </p:cNvSpPr>
              <p:nvPr/>
            </p:nvSpPr>
            <p:spPr bwMode="auto">
              <a:xfrm>
                <a:off x="3227" y="3525"/>
                <a:ext cx="42" cy="8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175"/>
            <p:cNvGrpSpPr>
              <a:grpSpLocks/>
            </p:cNvGrpSpPr>
            <p:nvPr/>
          </p:nvGrpSpPr>
          <p:grpSpPr bwMode="auto">
            <a:xfrm>
              <a:off x="3923" y="3097"/>
              <a:ext cx="832" cy="420"/>
              <a:chOff x="3923" y="3097"/>
              <a:chExt cx="832" cy="420"/>
            </a:xfrm>
          </p:grpSpPr>
          <p:grpSp>
            <p:nvGrpSpPr>
              <p:cNvPr id="6" name="Group 176"/>
              <p:cNvGrpSpPr>
                <a:grpSpLocks/>
              </p:cNvGrpSpPr>
              <p:nvPr/>
            </p:nvGrpSpPr>
            <p:grpSpPr bwMode="auto">
              <a:xfrm>
                <a:off x="4540" y="3097"/>
                <a:ext cx="90" cy="333"/>
                <a:chOff x="4540" y="3097"/>
                <a:chExt cx="90" cy="333"/>
              </a:xfrm>
            </p:grpSpPr>
            <p:sp>
              <p:nvSpPr>
                <p:cNvPr id="23531" name="Freeform 177"/>
                <p:cNvSpPr>
                  <a:spLocks/>
                </p:cNvSpPr>
                <p:nvPr/>
              </p:nvSpPr>
              <p:spPr bwMode="auto">
                <a:xfrm>
                  <a:off x="4540" y="3097"/>
                  <a:ext cx="32" cy="333"/>
                </a:xfrm>
                <a:custGeom>
                  <a:avLst/>
                  <a:gdLst>
                    <a:gd name="T0" fmla="*/ 1 w 64"/>
                    <a:gd name="T1" fmla="*/ 0 h 667"/>
                    <a:gd name="T2" fmla="*/ 1 w 64"/>
                    <a:gd name="T3" fmla="*/ 0 h 667"/>
                    <a:gd name="T4" fmla="*/ 1 w 64"/>
                    <a:gd name="T5" fmla="*/ 0 h 667"/>
                    <a:gd name="T6" fmla="*/ 1 w 64"/>
                    <a:gd name="T7" fmla="*/ 0 h 667"/>
                    <a:gd name="T8" fmla="*/ 1 w 64"/>
                    <a:gd name="T9" fmla="*/ 0 h 667"/>
                    <a:gd name="T10" fmla="*/ 1 w 64"/>
                    <a:gd name="T11" fmla="*/ 0 h 667"/>
                    <a:gd name="T12" fmla="*/ 1 w 64"/>
                    <a:gd name="T13" fmla="*/ 0 h 667"/>
                    <a:gd name="T14" fmla="*/ 1 w 64"/>
                    <a:gd name="T15" fmla="*/ 0 h 667"/>
                    <a:gd name="T16" fmla="*/ 0 w 64"/>
                    <a:gd name="T17" fmla="*/ 0 h 667"/>
                    <a:gd name="T18" fmla="*/ 0 w 64"/>
                    <a:gd name="T19" fmla="*/ 0 h 667"/>
                    <a:gd name="T20" fmla="*/ 1 w 64"/>
                    <a:gd name="T21" fmla="*/ 0 h 667"/>
                    <a:gd name="T22" fmla="*/ 1 w 64"/>
                    <a:gd name="T23" fmla="*/ 0 h 667"/>
                    <a:gd name="T24" fmla="*/ 1 w 64"/>
                    <a:gd name="T25" fmla="*/ 0 h 667"/>
                    <a:gd name="T26" fmla="*/ 1 w 64"/>
                    <a:gd name="T27" fmla="*/ 0 h 667"/>
                    <a:gd name="T28" fmla="*/ 1 w 64"/>
                    <a:gd name="T29" fmla="*/ 0 h 667"/>
                    <a:gd name="T30" fmla="*/ 1 w 64"/>
                    <a:gd name="T31" fmla="*/ 0 h 667"/>
                    <a:gd name="T32" fmla="*/ 1 w 64"/>
                    <a:gd name="T33" fmla="*/ 0 h 667"/>
                    <a:gd name="T34" fmla="*/ 1 w 64"/>
                    <a:gd name="T35" fmla="*/ 0 h 667"/>
                    <a:gd name="T36" fmla="*/ 1 w 64"/>
                    <a:gd name="T37" fmla="*/ 0 h 667"/>
                    <a:gd name="T38" fmla="*/ 1 w 64"/>
                    <a:gd name="T39" fmla="*/ 0 h 66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4"/>
                    <a:gd name="T61" fmla="*/ 0 h 667"/>
                    <a:gd name="T62" fmla="*/ 64 w 64"/>
                    <a:gd name="T63" fmla="*/ 667 h 66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4" h="667">
                      <a:moveTo>
                        <a:pt x="18" y="0"/>
                      </a:moveTo>
                      <a:lnTo>
                        <a:pt x="18" y="107"/>
                      </a:lnTo>
                      <a:lnTo>
                        <a:pt x="13" y="107"/>
                      </a:lnTo>
                      <a:lnTo>
                        <a:pt x="13" y="213"/>
                      </a:lnTo>
                      <a:lnTo>
                        <a:pt x="7" y="213"/>
                      </a:lnTo>
                      <a:lnTo>
                        <a:pt x="7" y="312"/>
                      </a:lnTo>
                      <a:lnTo>
                        <a:pt x="4" y="312"/>
                      </a:lnTo>
                      <a:lnTo>
                        <a:pt x="4" y="445"/>
                      </a:lnTo>
                      <a:lnTo>
                        <a:pt x="0" y="445"/>
                      </a:lnTo>
                      <a:lnTo>
                        <a:pt x="0" y="667"/>
                      </a:lnTo>
                      <a:lnTo>
                        <a:pt x="35" y="667"/>
                      </a:lnTo>
                      <a:lnTo>
                        <a:pt x="64" y="444"/>
                      </a:lnTo>
                      <a:lnTo>
                        <a:pt x="64" y="312"/>
                      </a:lnTo>
                      <a:lnTo>
                        <a:pt x="61" y="312"/>
                      </a:lnTo>
                      <a:lnTo>
                        <a:pt x="61" y="213"/>
                      </a:lnTo>
                      <a:lnTo>
                        <a:pt x="56" y="213"/>
                      </a:lnTo>
                      <a:lnTo>
                        <a:pt x="56" y="107"/>
                      </a:lnTo>
                      <a:lnTo>
                        <a:pt x="51" y="107"/>
                      </a:lnTo>
                      <a:lnTo>
                        <a:pt x="51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32" name="Freeform 178"/>
                <p:cNvSpPr>
                  <a:spLocks/>
                </p:cNvSpPr>
                <p:nvPr/>
              </p:nvSpPr>
              <p:spPr bwMode="auto">
                <a:xfrm>
                  <a:off x="4596" y="3097"/>
                  <a:ext cx="34" cy="333"/>
                </a:xfrm>
                <a:custGeom>
                  <a:avLst/>
                  <a:gdLst>
                    <a:gd name="T0" fmla="*/ 1 w 67"/>
                    <a:gd name="T1" fmla="*/ 0 h 667"/>
                    <a:gd name="T2" fmla="*/ 1 w 67"/>
                    <a:gd name="T3" fmla="*/ 0 h 667"/>
                    <a:gd name="T4" fmla="*/ 1 w 67"/>
                    <a:gd name="T5" fmla="*/ 0 h 667"/>
                    <a:gd name="T6" fmla="*/ 1 w 67"/>
                    <a:gd name="T7" fmla="*/ 0 h 667"/>
                    <a:gd name="T8" fmla="*/ 1 w 67"/>
                    <a:gd name="T9" fmla="*/ 0 h 667"/>
                    <a:gd name="T10" fmla="*/ 1 w 67"/>
                    <a:gd name="T11" fmla="*/ 0 h 667"/>
                    <a:gd name="T12" fmla="*/ 1 w 67"/>
                    <a:gd name="T13" fmla="*/ 0 h 667"/>
                    <a:gd name="T14" fmla="*/ 1 w 67"/>
                    <a:gd name="T15" fmla="*/ 0 h 667"/>
                    <a:gd name="T16" fmla="*/ 0 w 67"/>
                    <a:gd name="T17" fmla="*/ 0 h 667"/>
                    <a:gd name="T18" fmla="*/ 0 w 67"/>
                    <a:gd name="T19" fmla="*/ 0 h 667"/>
                    <a:gd name="T20" fmla="*/ 1 w 67"/>
                    <a:gd name="T21" fmla="*/ 0 h 667"/>
                    <a:gd name="T22" fmla="*/ 1 w 67"/>
                    <a:gd name="T23" fmla="*/ 0 h 667"/>
                    <a:gd name="T24" fmla="*/ 1 w 67"/>
                    <a:gd name="T25" fmla="*/ 0 h 667"/>
                    <a:gd name="T26" fmla="*/ 1 w 67"/>
                    <a:gd name="T27" fmla="*/ 0 h 667"/>
                    <a:gd name="T28" fmla="*/ 1 w 67"/>
                    <a:gd name="T29" fmla="*/ 0 h 667"/>
                    <a:gd name="T30" fmla="*/ 1 w 67"/>
                    <a:gd name="T31" fmla="*/ 0 h 667"/>
                    <a:gd name="T32" fmla="*/ 1 w 67"/>
                    <a:gd name="T33" fmla="*/ 0 h 667"/>
                    <a:gd name="T34" fmla="*/ 1 w 67"/>
                    <a:gd name="T35" fmla="*/ 0 h 667"/>
                    <a:gd name="T36" fmla="*/ 1 w 67"/>
                    <a:gd name="T37" fmla="*/ 0 h 667"/>
                    <a:gd name="T38" fmla="*/ 1 w 67"/>
                    <a:gd name="T39" fmla="*/ 0 h 667"/>
                    <a:gd name="T40" fmla="*/ 1 w 67"/>
                    <a:gd name="T41" fmla="*/ 0 h 66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7"/>
                    <a:gd name="T64" fmla="*/ 0 h 667"/>
                    <a:gd name="T65" fmla="*/ 67 w 67"/>
                    <a:gd name="T66" fmla="*/ 667 h 66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7" h="667">
                      <a:moveTo>
                        <a:pt x="16" y="0"/>
                      </a:moveTo>
                      <a:lnTo>
                        <a:pt x="16" y="107"/>
                      </a:lnTo>
                      <a:lnTo>
                        <a:pt x="11" y="107"/>
                      </a:lnTo>
                      <a:lnTo>
                        <a:pt x="11" y="213"/>
                      </a:lnTo>
                      <a:lnTo>
                        <a:pt x="7" y="213"/>
                      </a:lnTo>
                      <a:lnTo>
                        <a:pt x="7" y="312"/>
                      </a:lnTo>
                      <a:lnTo>
                        <a:pt x="4" y="312"/>
                      </a:lnTo>
                      <a:lnTo>
                        <a:pt x="4" y="445"/>
                      </a:lnTo>
                      <a:lnTo>
                        <a:pt x="0" y="445"/>
                      </a:lnTo>
                      <a:lnTo>
                        <a:pt x="0" y="667"/>
                      </a:lnTo>
                      <a:lnTo>
                        <a:pt x="67" y="667"/>
                      </a:lnTo>
                      <a:lnTo>
                        <a:pt x="67" y="445"/>
                      </a:lnTo>
                      <a:lnTo>
                        <a:pt x="64" y="445"/>
                      </a:lnTo>
                      <a:lnTo>
                        <a:pt x="64" y="312"/>
                      </a:lnTo>
                      <a:lnTo>
                        <a:pt x="61" y="312"/>
                      </a:lnTo>
                      <a:lnTo>
                        <a:pt x="61" y="213"/>
                      </a:lnTo>
                      <a:lnTo>
                        <a:pt x="56" y="213"/>
                      </a:lnTo>
                      <a:lnTo>
                        <a:pt x="56" y="107"/>
                      </a:lnTo>
                      <a:lnTo>
                        <a:pt x="51" y="107"/>
                      </a:lnTo>
                      <a:lnTo>
                        <a:pt x="51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79"/>
              <p:cNvGrpSpPr>
                <a:grpSpLocks/>
              </p:cNvGrpSpPr>
              <p:nvPr/>
            </p:nvGrpSpPr>
            <p:grpSpPr bwMode="auto">
              <a:xfrm>
                <a:off x="4608" y="3362"/>
                <a:ext cx="147" cy="143"/>
                <a:chOff x="4608" y="3362"/>
                <a:chExt cx="147" cy="143"/>
              </a:xfrm>
            </p:grpSpPr>
            <p:grpSp>
              <p:nvGrpSpPr>
                <p:cNvPr id="8" name="Group 180"/>
                <p:cNvGrpSpPr>
                  <a:grpSpLocks/>
                </p:cNvGrpSpPr>
                <p:nvPr/>
              </p:nvGrpSpPr>
              <p:grpSpPr bwMode="auto">
                <a:xfrm>
                  <a:off x="4608" y="3362"/>
                  <a:ext cx="147" cy="143"/>
                  <a:chOff x="4608" y="3362"/>
                  <a:chExt cx="147" cy="143"/>
                </a:xfrm>
              </p:grpSpPr>
              <p:grpSp>
                <p:nvGrpSpPr>
                  <p:cNvPr id="9" name="Group 181"/>
                  <p:cNvGrpSpPr>
                    <a:grpSpLocks/>
                  </p:cNvGrpSpPr>
                  <p:nvPr/>
                </p:nvGrpSpPr>
                <p:grpSpPr bwMode="auto">
                  <a:xfrm>
                    <a:off x="4645" y="3362"/>
                    <a:ext cx="42" cy="69"/>
                    <a:chOff x="4645" y="3362"/>
                    <a:chExt cx="42" cy="69"/>
                  </a:xfrm>
                </p:grpSpPr>
                <p:sp>
                  <p:nvSpPr>
                    <p:cNvPr id="23529" name="Rectangle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53" y="3362"/>
                      <a:ext cx="26" cy="1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30" name="Rectangle 1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45" y="3373"/>
                      <a:ext cx="42" cy="58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0" name="Group 184"/>
                  <p:cNvGrpSpPr>
                    <a:grpSpLocks/>
                  </p:cNvGrpSpPr>
                  <p:nvPr/>
                </p:nvGrpSpPr>
                <p:grpSpPr bwMode="auto">
                  <a:xfrm>
                    <a:off x="4608" y="3427"/>
                    <a:ext cx="147" cy="78"/>
                    <a:chOff x="4608" y="3427"/>
                    <a:chExt cx="147" cy="78"/>
                  </a:xfrm>
                </p:grpSpPr>
                <p:sp>
                  <p:nvSpPr>
                    <p:cNvPr id="23527" name="Rectangle 1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13" y="3435"/>
                      <a:ext cx="137" cy="7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28" name="Rectangle 1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8" y="3427"/>
                      <a:ext cx="147" cy="12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1" name="Group 187"/>
                <p:cNvGrpSpPr>
                  <a:grpSpLocks/>
                </p:cNvGrpSpPr>
                <p:nvPr/>
              </p:nvGrpSpPr>
              <p:grpSpPr bwMode="auto">
                <a:xfrm>
                  <a:off x="4624" y="3446"/>
                  <a:ext cx="111" cy="46"/>
                  <a:chOff x="4624" y="3446"/>
                  <a:chExt cx="111" cy="46"/>
                </a:xfrm>
              </p:grpSpPr>
              <p:sp>
                <p:nvSpPr>
                  <p:cNvPr id="23522" name="Rectangle 188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3446"/>
                    <a:ext cx="28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23" name="Rectangle 189"/>
                  <p:cNvSpPr>
                    <a:spLocks noChangeArrowheads="1"/>
                  </p:cNvSpPr>
                  <p:nvPr/>
                </p:nvSpPr>
                <p:spPr bwMode="auto">
                  <a:xfrm>
                    <a:off x="4708" y="3446"/>
                    <a:ext cx="27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24" name="Rectangle 190"/>
                  <p:cNvSpPr>
                    <a:spLocks noChangeArrowheads="1"/>
                  </p:cNvSpPr>
                  <p:nvPr/>
                </p:nvSpPr>
                <p:spPr bwMode="auto">
                  <a:xfrm>
                    <a:off x="4666" y="3446"/>
                    <a:ext cx="28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2" name="Group 191"/>
              <p:cNvGrpSpPr>
                <a:grpSpLocks/>
              </p:cNvGrpSpPr>
              <p:nvPr/>
            </p:nvGrpSpPr>
            <p:grpSpPr bwMode="auto">
              <a:xfrm>
                <a:off x="3923" y="3403"/>
                <a:ext cx="146" cy="102"/>
                <a:chOff x="3923" y="3403"/>
                <a:chExt cx="146" cy="102"/>
              </a:xfrm>
            </p:grpSpPr>
            <p:grpSp>
              <p:nvGrpSpPr>
                <p:cNvPr id="13" name="Group 192"/>
                <p:cNvGrpSpPr>
                  <a:grpSpLocks/>
                </p:cNvGrpSpPr>
                <p:nvPr/>
              </p:nvGrpSpPr>
              <p:grpSpPr bwMode="auto">
                <a:xfrm>
                  <a:off x="3923" y="3403"/>
                  <a:ext cx="146" cy="102"/>
                  <a:chOff x="3923" y="3403"/>
                  <a:chExt cx="146" cy="102"/>
                </a:xfrm>
              </p:grpSpPr>
              <p:sp>
                <p:nvSpPr>
                  <p:cNvPr id="23516" name="Rectangle 193"/>
                  <p:cNvSpPr>
                    <a:spLocks noChangeArrowheads="1"/>
                  </p:cNvSpPr>
                  <p:nvPr/>
                </p:nvSpPr>
                <p:spPr bwMode="auto">
                  <a:xfrm>
                    <a:off x="4009" y="3403"/>
                    <a:ext cx="44" cy="28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4" name="Group 194"/>
                  <p:cNvGrpSpPr>
                    <a:grpSpLocks/>
                  </p:cNvGrpSpPr>
                  <p:nvPr/>
                </p:nvGrpSpPr>
                <p:grpSpPr bwMode="auto">
                  <a:xfrm>
                    <a:off x="3923" y="3427"/>
                    <a:ext cx="146" cy="78"/>
                    <a:chOff x="3923" y="3427"/>
                    <a:chExt cx="146" cy="78"/>
                  </a:xfrm>
                </p:grpSpPr>
                <p:sp>
                  <p:nvSpPr>
                    <p:cNvPr id="23518" name="Rectangle 19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8" y="3435"/>
                      <a:ext cx="137" cy="7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19" name="Rectangle 19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3" y="3427"/>
                      <a:ext cx="146" cy="12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5" name="Group 197"/>
                <p:cNvGrpSpPr>
                  <a:grpSpLocks/>
                </p:cNvGrpSpPr>
                <p:nvPr/>
              </p:nvGrpSpPr>
              <p:grpSpPr bwMode="auto">
                <a:xfrm>
                  <a:off x="3938" y="3446"/>
                  <a:ext cx="115" cy="46"/>
                  <a:chOff x="3938" y="3446"/>
                  <a:chExt cx="115" cy="46"/>
                </a:xfrm>
              </p:grpSpPr>
              <p:sp>
                <p:nvSpPr>
                  <p:cNvPr id="23513" name="Rectangle 198"/>
                  <p:cNvSpPr>
                    <a:spLocks noChangeArrowheads="1"/>
                  </p:cNvSpPr>
                  <p:nvPr/>
                </p:nvSpPr>
                <p:spPr bwMode="auto">
                  <a:xfrm>
                    <a:off x="4021" y="3446"/>
                    <a:ext cx="32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14" name="Rectangle 199"/>
                  <p:cNvSpPr>
                    <a:spLocks noChangeArrowheads="1"/>
                  </p:cNvSpPr>
                  <p:nvPr/>
                </p:nvSpPr>
                <p:spPr bwMode="auto">
                  <a:xfrm>
                    <a:off x="3938" y="3446"/>
                    <a:ext cx="32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15" name="Rectangle 200"/>
                  <p:cNvSpPr>
                    <a:spLocks noChangeArrowheads="1"/>
                  </p:cNvSpPr>
                  <p:nvPr/>
                </p:nvSpPr>
                <p:spPr bwMode="auto">
                  <a:xfrm>
                    <a:off x="3979" y="3446"/>
                    <a:ext cx="33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6" name="Group 201"/>
              <p:cNvGrpSpPr>
                <a:grpSpLocks/>
              </p:cNvGrpSpPr>
              <p:nvPr/>
            </p:nvGrpSpPr>
            <p:grpSpPr bwMode="auto">
              <a:xfrm>
                <a:off x="4050" y="3274"/>
                <a:ext cx="573" cy="243"/>
                <a:chOff x="4050" y="3274"/>
                <a:chExt cx="573" cy="243"/>
              </a:xfrm>
            </p:grpSpPr>
            <p:grpSp>
              <p:nvGrpSpPr>
                <p:cNvPr id="17" name="Group 202"/>
                <p:cNvGrpSpPr>
                  <a:grpSpLocks/>
                </p:cNvGrpSpPr>
                <p:nvPr/>
              </p:nvGrpSpPr>
              <p:grpSpPr bwMode="auto">
                <a:xfrm>
                  <a:off x="4050" y="3274"/>
                  <a:ext cx="573" cy="243"/>
                  <a:chOff x="4050" y="3274"/>
                  <a:chExt cx="573" cy="243"/>
                </a:xfrm>
              </p:grpSpPr>
              <p:sp>
                <p:nvSpPr>
                  <p:cNvPr id="23506" name="Rectangle 203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3314"/>
                    <a:ext cx="554" cy="203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07" name="Rectangle 204"/>
                  <p:cNvSpPr>
                    <a:spLocks noChangeArrowheads="1"/>
                  </p:cNvSpPr>
                  <p:nvPr/>
                </p:nvSpPr>
                <p:spPr bwMode="auto">
                  <a:xfrm>
                    <a:off x="4198" y="3280"/>
                    <a:ext cx="40" cy="25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08" name="Rectangle 205"/>
                  <p:cNvSpPr>
                    <a:spLocks noChangeArrowheads="1"/>
                  </p:cNvSpPr>
                  <p:nvPr/>
                </p:nvSpPr>
                <p:spPr bwMode="auto">
                  <a:xfrm>
                    <a:off x="4299" y="3274"/>
                    <a:ext cx="54" cy="34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09" name="Rectangle 206"/>
                  <p:cNvSpPr>
                    <a:spLocks noChangeArrowheads="1"/>
                  </p:cNvSpPr>
                  <p:nvPr/>
                </p:nvSpPr>
                <p:spPr bwMode="auto">
                  <a:xfrm>
                    <a:off x="4050" y="3303"/>
                    <a:ext cx="573" cy="1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510" name="Rectangle 207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3413"/>
                    <a:ext cx="554" cy="7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" name="Group 208"/>
                <p:cNvGrpSpPr>
                  <a:grpSpLocks/>
                </p:cNvGrpSpPr>
                <p:nvPr/>
              </p:nvGrpSpPr>
              <p:grpSpPr bwMode="auto">
                <a:xfrm>
                  <a:off x="4070" y="3333"/>
                  <a:ext cx="526" cy="165"/>
                  <a:chOff x="4070" y="3333"/>
                  <a:chExt cx="526" cy="165"/>
                </a:xfrm>
              </p:grpSpPr>
              <p:grpSp>
                <p:nvGrpSpPr>
                  <p:cNvPr id="19" name="Group 209"/>
                  <p:cNvGrpSpPr>
                    <a:grpSpLocks/>
                  </p:cNvGrpSpPr>
                  <p:nvPr/>
                </p:nvGrpSpPr>
                <p:grpSpPr bwMode="auto">
                  <a:xfrm>
                    <a:off x="4146" y="3432"/>
                    <a:ext cx="67" cy="66"/>
                    <a:chOff x="4146" y="3432"/>
                    <a:chExt cx="67" cy="66"/>
                  </a:xfrm>
                </p:grpSpPr>
                <p:sp>
                  <p:nvSpPr>
                    <p:cNvPr id="23502" name="Rectangle 2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3" name="Rectangle 2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4" name="Line 2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79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5" name="Line 2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9" y="3462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0" name="Group 214"/>
                  <p:cNvGrpSpPr>
                    <a:grpSpLocks/>
                  </p:cNvGrpSpPr>
                  <p:nvPr/>
                </p:nvGrpSpPr>
                <p:grpSpPr bwMode="auto">
                  <a:xfrm>
                    <a:off x="4223" y="3432"/>
                    <a:ext cx="67" cy="66"/>
                    <a:chOff x="4223" y="3432"/>
                    <a:chExt cx="67" cy="66"/>
                  </a:xfrm>
                </p:grpSpPr>
                <p:sp>
                  <p:nvSpPr>
                    <p:cNvPr id="23498" name="Rectangle 2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9" name="Rectangle 2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3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0" name="Line 2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6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01" name="Line 2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6" y="3462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1" name="Group 219"/>
                  <p:cNvGrpSpPr>
                    <a:grpSpLocks/>
                  </p:cNvGrpSpPr>
                  <p:nvPr/>
                </p:nvGrpSpPr>
                <p:grpSpPr bwMode="auto">
                  <a:xfrm>
                    <a:off x="4528" y="3432"/>
                    <a:ext cx="67" cy="66"/>
                    <a:chOff x="4528" y="3432"/>
                    <a:chExt cx="67" cy="66"/>
                  </a:xfrm>
                </p:grpSpPr>
                <p:sp>
                  <p:nvSpPr>
                    <p:cNvPr id="23494" name="Rectangle 2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1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5" name="Rectangle 2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8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6" name="Line 2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1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7" name="Line 2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1" y="3462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" name="Group 224"/>
                  <p:cNvGrpSpPr>
                    <a:grpSpLocks/>
                  </p:cNvGrpSpPr>
                  <p:nvPr/>
                </p:nvGrpSpPr>
                <p:grpSpPr bwMode="auto">
                  <a:xfrm>
                    <a:off x="4070" y="3432"/>
                    <a:ext cx="67" cy="66"/>
                    <a:chOff x="4070" y="3432"/>
                    <a:chExt cx="67" cy="66"/>
                  </a:xfrm>
                </p:grpSpPr>
                <p:sp>
                  <p:nvSpPr>
                    <p:cNvPr id="23490" name="Rectangle 2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3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1" name="Rectangle 2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2" name="Line 2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3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93" name="Line 2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3" y="3462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" name="Group 229"/>
                  <p:cNvGrpSpPr>
                    <a:grpSpLocks/>
                  </p:cNvGrpSpPr>
                  <p:nvPr/>
                </p:nvGrpSpPr>
                <p:grpSpPr bwMode="auto">
                  <a:xfrm>
                    <a:off x="4300" y="3333"/>
                    <a:ext cx="68" cy="65"/>
                    <a:chOff x="4300" y="3333"/>
                    <a:chExt cx="68" cy="65"/>
                  </a:xfrm>
                </p:grpSpPr>
                <p:sp>
                  <p:nvSpPr>
                    <p:cNvPr id="23486" name="Rectangle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7" name="Rectangle 2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3394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8" name="Line 2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4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9" name="Line 2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03" y="3363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4" name="Group 234"/>
                  <p:cNvGrpSpPr>
                    <a:grpSpLocks/>
                  </p:cNvGrpSpPr>
                  <p:nvPr/>
                </p:nvGrpSpPr>
                <p:grpSpPr bwMode="auto">
                  <a:xfrm>
                    <a:off x="4375" y="3432"/>
                    <a:ext cx="67" cy="66"/>
                    <a:chOff x="4375" y="3432"/>
                    <a:chExt cx="67" cy="66"/>
                  </a:xfrm>
                </p:grpSpPr>
                <p:sp>
                  <p:nvSpPr>
                    <p:cNvPr id="23482" name="Rectangle 2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8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3" name="Rectangle 2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5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4" name="Line 2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8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5" name="Line 2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8" y="3462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5" name="Group 239"/>
                  <p:cNvGrpSpPr>
                    <a:grpSpLocks/>
                  </p:cNvGrpSpPr>
                  <p:nvPr/>
                </p:nvGrpSpPr>
                <p:grpSpPr bwMode="auto">
                  <a:xfrm>
                    <a:off x="4452" y="3432"/>
                    <a:ext cx="67" cy="66"/>
                    <a:chOff x="4452" y="3432"/>
                    <a:chExt cx="67" cy="66"/>
                  </a:xfrm>
                </p:grpSpPr>
                <p:sp>
                  <p:nvSpPr>
                    <p:cNvPr id="23478" name="Rectangle 24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5" y="3432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9" name="Rectangle 2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3493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0" name="Line 2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5" y="3432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81" name="Line 2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3462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6" name="Group 244"/>
                  <p:cNvGrpSpPr>
                    <a:grpSpLocks/>
                  </p:cNvGrpSpPr>
                  <p:nvPr/>
                </p:nvGrpSpPr>
                <p:grpSpPr bwMode="auto">
                  <a:xfrm>
                    <a:off x="4147" y="3333"/>
                    <a:ext cx="67" cy="65"/>
                    <a:chOff x="4147" y="3333"/>
                    <a:chExt cx="67" cy="65"/>
                  </a:xfrm>
                </p:grpSpPr>
                <p:sp>
                  <p:nvSpPr>
                    <p:cNvPr id="23474" name="Rectangle 2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5" name="Rectangle 2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3394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6" name="Line 2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80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7" name="Line 2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50" y="3363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7" name="Group 249"/>
                  <p:cNvGrpSpPr>
                    <a:grpSpLocks/>
                  </p:cNvGrpSpPr>
                  <p:nvPr/>
                </p:nvGrpSpPr>
                <p:grpSpPr bwMode="auto">
                  <a:xfrm>
                    <a:off x="4224" y="3333"/>
                    <a:ext cx="67" cy="65"/>
                    <a:chOff x="4224" y="3333"/>
                    <a:chExt cx="67" cy="65"/>
                  </a:xfrm>
                </p:grpSpPr>
                <p:sp>
                  <p:nvSpPr>
                    <p:cNvPr id="23470" name="Rectangle 2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7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1" name="Rectangle 2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3394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2" name="Line 2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7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73" name="Line 2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7" y="3363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8" name="Group 254"/>
                  <p:cNvGrpSpPr>
                    <a:grpSpLocks/>
                  </p:cNvGrpSpPr>
                  <p:nvPr/>
                </p:nvGrpSpPr>
                <p:grpSpPr bwMode="auto">
                  <a:xfrm>
                    <a:off x="4529" y="3333"/>
                    <a:ext cx="67" cy="65"/>
                    <a:chOff x="4529" y="3333"/>
                    <a:chExt cx="67" cy="65"/>
                  </a:xfrm>
                </p:grpSpPr>
                <p:sp>
                  <p:nvSpPr>
                    <p:cNvPr id="23466" name="Rectangle 2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2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7" name="Rectangle 2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9" y="3394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8" name="Line 2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2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9" name="Line 2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2" y="3363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" name="Group 259"/>
                  <p:cNvGrpSpPr>
                    <a:grpSpLocks/>
                  </p:cNvGrpSpPr>
                  <p:nvPr/>
                </p:nvGrpSpPr>
                <p:grpSpPr bwMode="auto">
                  <a:xfrm>
                    <a:off x="4070" y="3333"/>
                    <a:ext cx="68" cy="65"/>
                    <a:chOff x="4070" y="3333"/>
                    <a:chExt cx="68" cy="65"/>
                  </a:xfrm>
                </p:grpSpPr>
                <p:sp>
                  <p:nvSpPr>
                    <p:cNvPr id="23462" name="Rectangle 2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4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3" name="Rectangle 2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3394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4" name="Line 2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4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5" name="Line 2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4" y="3363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0" name="Group 264"/>
                  <p:cNvGrpSpPr>
                    <a:grpSpLocks/>
                  </p:cNvGrpSpPr>
                  <p:nvPr/>
                </p:nvGrpSpPr>
                <p:grpSpPr bwMode="auto">
                  <a:xfrm>
                    <a:off x="4376" y="3333"/>
                    <a:ext cx="68" cy="65"/>
                    <a:chOff x="4376" y="3333"/>
                    <a:chExt cx="68" cy="65"/>
                  </a:xfrm>
                </p:grpSpPr>
                <p:sp>
                  <p:nvSpPr>
                    <p:cNvPr id="23458" name="Rectangle 2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9" y="3333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59" name="Rectangle 2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6" y="3394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0" name="Line 2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9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61" name="Line 2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9" y="3363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1" name="Group 269"/>
                  <p:cNvGrpSpPr>
                    <a:grpSpLocks/>
                  </p:cNvGrpSpPr>
                  <p:nvPr/>
                </p:nvGrpSpPr>
                <p:grpSpPr bwMode="auto">
                  <a:xfrm>
                    <a:off x="4452" y="3333"/>
                    <a:ext cx="68" cy="65"/>
                    <a:chOff x="4452" y="3333"/>
                    <a:chExt cx="68" cy="65"/>
                  </a:xfrm>
                </p:grpSpPr>
                <p:sp>
                  <p:nvSpPr>
                    <p:cNvPr id="23454" name="Rectangle 27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6" y="3333"/>
                      <a:ext cx="60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55" name="Rectangle 2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3394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56" name="Line 2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6" y="3333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57" name="Line 2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3363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703" name="Group 274"/>
                <p:cNvGrpSpPr>
                  <a:grpSpLocks/>
                </p:cNvGrpSpPr>
                <p:nvPr/>
              </p:nvGrpSpPr>
              <p:grpSpPr bwMode="auto">
                <a:xfrm>
                  <a:off x="4302" y="3426"/>
                  <a:ext cx="63" cy="91"/>
                  <a:chOff x="4302" y="3426"/>
                  <a:chExt cx="63" cy="91"/>
                </a:xfrm>
              </p:grpSpPr>
              <p:sp>
                <p:nvSpPr>
                  <p:cNvPr id="23438" name="Rectangle 275"/>
                  <p:cNvSpPr>
                    <a:spLocks noChangeArrowheads="1"/>
                  </p:cNvSpPr>
                  <p:nvPr/>
                </p:nvSpPr>
                <p:spPr bwMode="auto">
                  <a:xfrm>
                    <a:off x="4302" y="3426"/>
                    <a:ext cx="63" cy="91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39" name="Rectangle 276"/>
                  <p:cNvSpPr>
                    <a:spLocks noChangeArrowheads="1"/>
                  </p:cNvSpPr>
                  <p:nvPr/>
                </p:nvSpPr>
                <p:spPr bwMode="auto">
                  <a:xfrm>
                    <a:off x="4308" y="3435"/>
                    <a:ext cx="49" cy="76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40" name="Oval 277"/>
                  <p:cNvSpPr>
                    <a:spLocks noChangeArrowheads="1"/>
                  </p:cNvSpPr>
                  <p:nvPr/>
                </p:nvSpPr>
                <p:spPr bwMode="auto">
                  <a:xfrm>
                    <a:off x="4348" y="3473"/>
                    <a:ext cx="4" cy="2"/>
                  </a:xfrm>
                  <a:prstGeom prst="ellipse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3704" name="Group 278"/>
            <p:cNvGrpSpPr>
              <a:grpSpLocks/>
            </p:cNvGrpSpPr>
            <p:nvPr/>
          </p:nvGrpSpPr>
          <p:grpSpPr bwMode="auto">
            <a:xfrm>
              <a:off x="3923" y="1305"/>
              <a:ext cx="832" cy="421"/>
              <a:chOff x="3923" y="1305"/>
              <a:chExt cx="832" cy="421"/>
            </a:xfrm>
          </p:grpSpPr>
          <p:grpSp>
            <p:nvGrpSpPr>
              <p:cNvPr id="23705" name="Group 279"/>
              <p:cNvGrpSpPr>
                <a:grpSpLocks/>
              </p:cNvGrpSpPr>
              <p:nvPr/>
            </p:nvGrpSpPr>
            <p:grpSpPr bwMode="auto">
              <a:xfrm>
                <a:off x="4540" y="1305"/>
                <a:ext cx="90" cy="334"/>
                <a:chOff x="4540" y="1305"/>
                <a:chExt cx="90" cy="334"/>
              </a:xfrm>
            </p:grpSpPr>
            <p:sp>
              <p:nvSpPr>
                <p:cNvPr id="23429" name="Freeform 280"/>
                <p:cNvSpPr>
                  <a:spLocks/>
                </p:cNvSpPr>
                <p:nvPr/>
              </p:nvSpPr>
              <p:spPr bwMode="auto">
                <a:xfrm>
                  <a:off x="4540" y="1305"/>
                  <a:ext cx="32" cy="334"/>
                </a:xfrm>
                <a:custGeom>
                  <a:avLst/>
                  <a:gdLst>
                    <a:gd name="T0" fmla="*/ 1 w 64"/>
                    <a:gd name="T1" fmla="*/ 0 h 667"/>
                    <a:gd name="T2" fmla="*/ 1 w 64"/>
                    <a:gd name="T3" fmla="*/ 1 h 667"/>
                    <a:gd name="T4" fmla="*/ 1 w 64"/>
                    <a:gd name="T5" fmla="*/ 1 h 667"/>
                    <a:gd name="T6" fmla="*/ 1 w 64"/>
                    <a:gd name="T7" fmla="*/ 1 h 667"/>
                    <a:gd name="T8" fmla="*/ 1 w 64"/>
                    <a:gd name="T9" fmla="*/ 1 h 667"/>
                    <a:gd name="T10" fmla="*/ 1 w 64"/>
                    <a:gd name="T11" fmla="*/ 1 h 667"/>
                    <a:gd name="T12" fmla="*/ 1 w 64"/>
                    <a:gd name="T13" fmla="*/ 1 h 667"/>
                    <a:gd name="T14" fmla="*/ 1 w 64"/>
                    <a:gd name="T15" fmla="*/ 1 h 667"/>
                    <a:gd name="T16" fmla="*/ 0 w 64"/>
                    <a:gd name="T17" fmla="*/ 1 h 667"/>
                    <a:gd name="T18" fmla="*/ 0 w 64"/>
                    <a:gd name="T19" fmla="*/ 1 h 667"/>
                    <a:gd name="T20" fmla="*/ 1 w 64"/>
                    <a:gd name="T21" fmla="*/ 1 h 667"/>
                    <a:gd name="T22" fmla="*/ 1 w 64"/>
                    <a:gd name="T23" fmla="*/ 1 h 667"/>
                    <a:gd name="T24" fmla="*/ 1 w 64"/>
                    <a:gd name="T25" fmla="*/ 1 h 667"/>
                    <a:gd name="T26" fmla="*/ 1 w 64"/>
                    <a:gd name="T27" fmla="*/ 1 h 667"/>
                    <a:gd name="T28" fmla="*/ 1 w 64"/>
                    <a:gd name="T29" fmla="*/ 1 h 667"/>
                    <a:gd name="T30" fmla="*/ 1 w 64"/>
                    <a:gd name="T31" fmla="*/ 1 h 667"/>
                    <a:gd name="T32" fmla="*/ 1 w 64"/>
                    <a:gd name="T33" fmla="*/ 1 h 667"/>
                    <a:gd name="T34" fmla="*/ 1 w 64"/>
                    <a:gd name="T35" fmla="*/ 1 h 667"/>
                    <a:gd name="T36" fmla="*/ 1 w 64"/>
                    <a:gd name="T37" fmla="*/ 0 h 667"/>
                    <a:gd name="T38" fmla="*/ 1 w 64"/>
                    <a:gd name="T39" fmla="*/ 0 h 66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4"/>
                    <a:gd name="T61" fmla="*/ 0 h 667"/>
                    <a:gd name="T62" fmla="*/ 64 w 64"/>
                    <a:gd name="T63" fmla="*/ 667 h 66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4" h="667">
                      <a:moveTo>
                        <a:pt x="18" y="0"/>
                      </a:moveTo>
                      <a:lnTo>
                        <a:pt x="18" y="106"/>
                      </a:lnTo>
                      <a:lnTo>
                        <a:pt x="13" y="106"/>
                      </a:lnTo>
                      <a:lnTo>
                        <a:pt x="13" y="212"/>
                      </a:lnTo>
                      <a:lnTo>
                        <a:pt x="7" y="212"/>
                      </a:lnTo>
                      <a:lnTo>
                        <a:pt x="7" y="311"/>
                      </a:lnTo>
                      <a:lnTo>
                        <a:pt x="4" y="311"/>
                      </a:lnTo>
                      <a:lnTo>
                        <a:pt x="4" y="444"/>
                      </a:lnTo>
                      <a:lnTo>
                        <a:pt x="0" y="444"/>
                      </a:lnTo>
                      <a:lnTo>
                        <a:pt x="0" y="667"/>
                      </a:lnTo>
                      <a:lnTo>
                        <a:pt x="35" y="667"/>
                      </a:lnTo>
                      <a:lnTo>
                        <a:pt x="64" y="443"/>
                      </a:lnTo>
                      <a:lnTo>
                        <a:pt x="64" y="311"/>
                      </a:lnTo>
                      <a:lnTo>
                        <a:pt x="61" y="311"/>
                      </a:lnTo>
                      <a:lnTo>
                        <a:pt x="61" y="212"/>
                      </a:lnTo>
                      <a:lnTo>
                        <a:pt x="56" y="212"/>
                      </a:lnTo>
                      <a:lnTo>
                        <a:pt x="56" y="106"/>
                      </a:lnTo>
                      <a:lnTo>
                        <a:pt x="51" y="106"/>
                      </a:lnTo>
                      <a:lnTo>
                        <a:pt x="51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30" name="Freeform 281"/>
                <p:cNvSpPr>
                  <a:spLocks/>
                </p:cNvSpPr>
                <p:nvPr/>
              </p:nvSpPr>
              <p:spPr bwMode="auto">
                <a:xfrm>
                  <a:off x="4596" y="1305"/>
                  <a:ext cx="34" cy="334"/>
                </a:xfrm>
                <a:custGeom>
                  <a:avLst/>
                  <a:gdLst>
                    <a:gd name="T0" fmla="*/ 1 w 67"/>
                    <a:gd name="T1" fmla="*/ 0 h 667"/>
                    <a:gd name="T2" fmla="*/ 1 w 67"/>
                    <a:gd name="T3" fmla="*/ 1 h 667"/>
                    <a:gd name="T4" fmla="*/ 1 w 67"/>
                    <a:gd name="T5" fmla="*/ 1 h 667"/>
                    <a:gd name="T6" fmla="*/ 1 w 67"/>
                    <a:gd name="T7" fmla="*/ 1 h 667"/>
                    <a:gd name="T8" fmla="*/ 1 w 67"/>
                    <a:gd name="T9" fmla="*/ 1 h 667"/>
                    <a:gd name="T10" fmla="*/ 1 w 67"/>
                    <a:gd name="T11" fmla="*/ 1 h 667"/>
                    <a:gd name="T12" fmla="*/ 1 w 67"/>
                    <a:gd name="T13" fmla="*/ 1 h 667"/>
                    <a:gd name="T14" fmla="*/ 1 w 67"/>
                    <a:gd name="T15" fmla="*/ 1 h 667"/>
                    <a:gd name="T16" fmla="*/ 0 w 67"/>
                    <a:gd name="T17" fmla="*/ 1 h 667"/>
                    <a:gd name="T18" fmla="*/ 0 w 67"/>
                    <a:gd name="T19" fmla="*/ 1 h 667"/>
                    <a:gd name="T20" fmla="*/ 1 w 67"/>
                    <a:gd name="T21" fmla="*/ 1 h 667"/>
                    <a:gd name="T22" fmla="*/ 1 w 67"/>
                    <a:gd name="T23" fmla="*/ 1 h 667"/>
                    <a:gd name="T24" fmla="*/ 1 w 67"/>
                    <a:gd name="T25" fmla="*/ 1 h 667"/>
                    <a:gd name="T26" fmla="*/ 1 w 67"/>
                    <a:gd name="T27" fmla="*/ 1 h 667"/>
                    <a:gd name="T28" fmla="*/ 1 w 67"/>
                    <a:gd name="T29" fmla="*/ 1 h 667"/>
                    <a:gd name="T30" fmla="*/ 1 w 67"/>
                    <a:gd name="T31" fmla="*/ 1 h 667"/>
                    <a:gd name="T32" fmla="*/ 1 w 67"/>
                    <a:gd name="T33" fmla="*/ 1 h 667"/>
                    <a:gd name="T34" fmla="*/ 1 w 67"/>
                    <a:gd name="T35" fmla="*/ 1 h 667"/>
                    <a:gd name="T36" fmla="*/ 1 w 67"/>
                    <a:gd name="T37" fmla="*/ 1 h 667"/>
                    <a:gd name="T38" fmla="*/ 1 w 67"/>
                    <a:gd name="T39" fmla="*/ 0 h 667"/>
                    <a:gd name="T40" fmla="*/ 1 w 67"/>
                    <a:gd name="T41" fmla="*/ 0 h 66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7"/>
                    <a:gd name="T64" fmla="*/ 0 h 667"/>
                    <a:gd name="T65" fmla="*/ 67 w 67"/>
                    <a:gd name="T66" fmla="*/ 667 h 66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7" h="667">
                      <a:moveTo>
                        <a:pt x="16" y="0"/>
                      </a:moveTo>
                      <a:lnTo>
                        <a:pt x="16" y="106"/>
                      </a:lnTo>
                      <a:lnTo>
                        <a:pt x="11" y="106"/>
                      </a:lnTo>
                      <a:lnTo>
                        <a:pt x="11" y="212"/>
                      </a:lnTo>
                      <a:lnTo>
                        <a:pt x="7" y="212"/>
                      </a:lnTo>
                      <a:lnTo>
                        <a:pt x="7" y="311"/>
                      </a:lnTo>
                      <a:lnTo>
                        <a:pt x="4" y="311"/>
                      </a:lnTo>
                      <a:lnTo>
                        <a:pt x="4" y="444"/>
                      </a:lnTo>
                      <a:lnTo>
                        <a:pt x="0" y="444"/>
                      </a:lnTo>
                      <a:lnTo>
                        <a:pt x="0" y="667"/>
                      </a:lnTo>
                      <a:lnTo>
                        <a:pt x="67" y="667"/>
                      </a:lnTo>
                      <a:lnTo>
                        <a:pt x="67" y="444"/>
                      </a:lnTo>
                      <a:lnTo>
                        <a:pt x="64" y="444"/>
                      </a:lnTo>
                      <a:lnTo>
                        <a:pt x="64" y="311"/>
                      </a:lnTo>
                      <a:lnTo>
                        <a:pt x="61" y="311"/>
                      </a:lnTo>
                      <a:lnTo>
                        <a:pt x="61" y="212"/>
                      </a:lnTo>
                      <a:lnTo>
                        <a:pt x="56" y="212"/>
                      </a:lnTo>
                      <a:lnTo>
                        <a:pt x="56" y="106"/>
                      </a:lnTo>
                      <a:lnTo>
                        <a:pt x="51" y="106"/>
                      </a:lnTo>
                      <a:lnTo>
                        <a:pt x="51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706" name="Group 282"/>
              <p:cNvGrpSpPr>
                <a:grpSpLocks/>
              </p:cNvGrpSpPr>
              <p:nvPr/>
            </p:nvGrpSpPr>
            <p:grpSpPr bwMode="auto">
              <a:xfrm>
                <a:off x="4608" y="1571"/>
                <a:ext cx="147" cy="142"/>
                <a:chOff x="4608" y="1571"/>
                <a:chExt cx="147" cy="142"/>
              </a:xfrm>
            </p:grpSpPr>
            <p:grpSp>
              <p:nvGrpSpPr>
                <p:cNvPr id="23707" name="Group 283"/>
                <p:cNvGrpSpPr>
                  <a:grpSpLocks/>
                </p:cNvGrpSpPr>
                <p:nvPr/>
              </p:nvGrpSpPr>
              <p:grpSpPr bwMode="auto">
                <a:xfrm>
                  <a:off x="4608" y="1571"/>
                  <a:ext cx="147" cy="142"/>
                  <a:chOff x="4608" y="1571"/>
                  <a:chExt cx="147" cy="142"/>
                </a:xfrm>
              </p:grpSpPr>
              <p:grpSp>
                <p:nvGrpSpPr>
                  <p:cNvPr id="23708" name="Group 284"/>
                  <p:cNvGrpSpPr>
                    <a:grpSpLocks/>
                  </p:cNvGrpSpPr>
                  <p:nvPr/>
                </p:nvGrpSpPr>
                <p:grpSpPr bwMode="auto">
                  <a:xfrm>
                    <a:off x="4645" y="1571"/>
                    <a:ext cx="42" cy="68"/>
                    <a:chOff x="4645" y="1571"/>
                    <a:chExt cx="42" cy="68"/>
                  </a:xfrm>
                </p:grpSpPr>
                <p:sp>
                  <p:nvSpPr>
                    <p:cNvPr id="23427" name="Rectangle 2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53" y="1571"/>
                      <a:ext cx="26" cy="1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28" name="Rectangle 2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45" y="1582"/>
                      <a:ext cx="42" cy="5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709" name="Group 287"/>
                  <p:cNvGrpSpPr>
                    <a:grpSpLocks/>
                  </p:cNvGrpSpPr>
                  <p:nvPr/>
                </p:nvGrpSpPr>
                <p:grpSpPr bwMode="auto">
                  <a:xfrm>
                    <a:off x="4608" y="1636"/>
                    <a:ext cx="147" cy="77"/>
                    <a:chOff x="4608" y="1636"/>
                    <a:chExt cx="147" cy="77"/>
                  </a:xfrm>
                </p:grpSpPr>
                <p:sp>
                  <p:nvSpPr>
                    <p:cNvPr id="23425" name="Rectangle 2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13" y="1644"/>
                      <a:ext cx="137" cy="69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26" name="Rectangle 2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8" y="1636"/>
                      <a:ext cx="147" cy="1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710" name="Group 290"/>
                <p:cNvGrpSpPr>
                  <a:grpSpLocks/>
                </p:cNvGrpSpPr>
                <p:nvPr/>
              </p:nvGrpSpPr>
              <p:grpSpPr bwMode="auto">
                <a:xfrm>
                  <a:off x="4624" y="1655"/>
                  <a:ext cx="111" cy="46"/>
                  <a:chOff x="4624" y="1655"/>
                  <a:chExt cx="111" cy="46"/>
                </a:xfrm>
              </p:grpSpPr>
              <p:sp>
                <p:nvSpPr>
                  <p:cNvPr id="23420" name="Rectangle 291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1655"/>
                    <a:ext cx="28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21" name="Rectangle 292"/>
                  <p:cNvSpPr>
                    <a:spLocks noChangeArrowheads="1"/>
                  </p:cNvSpPr>
                  <p:nvPr/>
                </p:nvSpPr>
                <p:spPr bwMode="auto">
                  <a:xfrm>
                    <a:off x="4708" y="1655"/>
                    <a:ext cx="27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22" name="Rectangle 293"/>
                  <p:cNvSpPr>
                    <a:spLocks noChangeArrowheads="1"/>
                  </p:cNvSpPr>
                  <p:nvPr/>
                </p:nvSpPr>
                <p:spPr bwMode="auto">
                  <a:xfrm>
                    <a:off x="4666" y="1655"/>
                    <a:ext cx="28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711" name="Group 294"/>
              <p:cNvGrpSpPr>
                <a:grpSpLocks/>
              </p:cNvGrpSpPr>
              <p:nvPr/>
            </p:nvGrpSpPr>
            <p:grpSpPr bwMode="auto">
              <a:xfrm>
                <a:off x="3923" y="1612"/>
                <a:ext cx="146" cy="101"/>
                <a:chOff x="3923" y="1612"/>
                <a:chExt cx="146" cy="101"/>
              </a:xfrm>
            </p:grpSpPr>
            <p:grpSp>
              <p:nvGrpSpPr>
                <p:cNvPr id="22528" name="Group 295"/>
                <p:cNvGrpSpPr>
                  <a:grpSpLocks/>
                </p:cNvGrpSpPr>
                <p:nvPr/>
              </p:nvGrpSpPr>
              <p:grpSpPr bwMode="auto">
                <a:xfrm>
                  <a:off x="3923" y="1612"/>
                  <a:ext cx="146" cy="101"/>
                  <a:chOff x="3923" y="1612"/>
                  <a:chExt cx="146" cy="101"/>
                </a:xfrm>
              </p:grpSpPr>
              <p:sp>
                <p:nvSpPr>
                  <p:cNvPr id="23414" name="Rectangle 296"/>
                  <p:cNvSpPr>
                    <a:spLocks noChangeArrowheads="1"/>
                  </p:cNvSpPr>
                  <p:nvPr/>
                </p:nvSpPr>
                <p:spPr bwMode="auto">
                  <a:xfrm>
                    <a:off x="4009" y="1612"/>
                    <a:ext cx="44" cy="27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2529" name="Group 297"/>
                  <p:cNvGrpSpPr>
                    <a:grpSpLocks/>
                  </p:cNvGrpSpPr>
                  <p:nvPr/>
                </p:nvGrpSpPr>
                <p:grpSpPr bwMode="auto">
                  <a:xfrm>
                    <a:off x="3923" y="1636"/>
                    <a:ext cx="146" cy="77"/>
                    <a:chOff x="3923" y="1636"/>
                    <a:chExt cx="146" cy="77"/>
                  </a:xfrm>
                </p:grpSpPr>
                <p:sp>
                  <p:nvSpPr>
                    <p:cNvPr id="23416" name="Rectangle 2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8" y="1644"/>
                      <a:ext cx="137" cy="69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17" name="Rectangle 2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3" y="1636"/>
                      <a:ext cx="146" cy="1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2530" name="Group 300"/>
                <p:cNvGrpSpPr>
                  <a:grpSpLocks/>
                </p:cNvGrpSpPr>
                <p:nvPr/>
              </p:nvGrpSpPr>
              <p:grpSpPr bwMode="auto">
                <a:xfrm>
                  <a:off x="3938" y="1655"/>
                  <a:ext cx="115" cy="46"/>
                  <a:chOff x="3938" y="1655"/>
                  <a:chExt cx="115" cy="46"/>
                </a:xfrm>
              </p:grpSpPr>
              <p:sp>
                <p:nvSpPr>
                  <p:cNvPr id="23411" name="Rectangle 301"/>
                  <p:cNvSpPr>
                    <a:spLocks noChangeArrowheads="1"/>
                  </p:cNvSpPr>
                  <p:nvPr/>
                </p:nvSpPr>
                <p:spPr bwMode="auto">
                  <a:xfrm>
                    <a:off x="4021" y="1655"/>
                    <a:ext cx="32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12" name="Rectangle 302"/>
                  <p:cNvSpPr>
                    <a:spLocks noChangeArrowheads="1"/>
                  </p:cNvSpPr>
                  <p:nvPr/>
                </p:nvSpPr>
                <p:spPr bwMode="auto">
                  <a:xfrm>
                    <a:off x="3938" y="1655"/>
                    <a:ext cx="32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13" name="Rectangle 303"/>
                  <p:cNvSpPr>
                    <a:spLocks noChangeArrowheads="1"/>
                  </p:cNvSpPr>
                  <p:nvPr/>
                </p:nvSpPr>
                <p:spPr bwMode="auto">
                  <a:xfrm>
                    <a:off x="3979" y="1655"/>
                    <a:ext cx="33" cy="4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532" name="Group 304"/>
              <p:cNvGrpSpPr>
                <a:grpSpLocks/>
              </p:cNvGrpSpPr>
              <p:nvPr/>
            </p:nvGrpSpPr>
            <p:grpSpPr bwMode="auto">
              <a:xfrm>
                <a:off x="4050" y="1483"/>
                <a:ext cx="573" cy="243"/>
                <a:chOff x="4050" y="1483"/>
                <a:chExt cx="573" cy="243"/>
              </a:xfrm>
            </p:grpSpPr>
            <p:grpSp>
              <p:nvGrpSpPr>
                <p:cNvPr id="22533" name="Group 305"/>
                <p:cNvGrpSpPr>
                  <a:grpSpLocks/>
                </p:cNvGrpSpPr>
                <p:nvPr/>
              </p:nvGrpSpPr>
              <p:grpSpPr bwMode="auto">
                <a:xfrm>
                  <a:off x="4050" y="1483"/>
                  <a:ext cx="573" cy="243"/>
                  <a:chOff x="4050" y="1483"/>
                  <a:chExt cx="573" cy="243"/>
                </a:xfrm>
              </p:grpSpPr>
              <p:sp>
                <p:nvSpPr>
                  <p:cNvPr id="23404" name="Rectangle 306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1522"/>
                    <a:ext cx="554" cy="204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05" name="Rectangle 307"/>
                  <p:cNvSpPr>
                    <a:spLocks noChangeArrowheads="1"/>
                  </p:cNvSpPr>
                  <p:nvPr/>
                </p:nvSpPr>
                <p:spPr bwMode="auto">
                  <a:xfrm>
                    <a:off x="4198" y="1489"/>
                    <a:ext cx="40" cy="24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06" name="Rectangle 308"/>
                  <p:cNvSpPr>
                    <a:spLocks noChangeArrowheads="1"/>
                  </p:cNvSpPr>
                  <p:nvPr/>
                </p:nvSpPr>
                <p:spPr bwMode="auto">
                  <a:xfrm>
                    <a:off x="4299" y="1483"/>
                    <a:ext cx="54" cy="33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07" name="Rectangle 309"/>
                  <p:cNvSpPr>
                    <a:spLocks noChangeArrowheads="1"/>
                  </p:cNvSpPr>
                  <p:nvPr/>
                </p:nvSpPr>
                <p:spPr bwMode="auto">
                  <a:xfrm>
                    <a:off x="4050" y="1511"/>
                    <a:ext cx="573" cy="1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408" name="Rectangle 310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1622"/>
                    <a:ext cx="554" cy="7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534" name="Group 311"/>
                <p:cNvGrpSpPr>
                  <a:grpSpLocks/>
                </p:cNvGrpSpPr>
                <p:nvPr/>
              </p:nvGrpSpPr>
              <p:grpSpPr bwMode="auto">
                <a:xfrm>
                  <a:off x="4070" y="1541"/>
                  <a:ext cx="526" cy="165"/>
                  <a:chOff x="4070" y="1541"/>
                  <a:chExt cx="526" cy="165"/>
                </a:xfrm>
              </p:grpSpPr>
              <p:grpSp>
                <p:nvGrpSpPr>
                  <p:cNvPr id="22535" name="Group 312"/>
                  <p:cNvGrpSpPr>
                    <a:grpSpLocks/>
                  </p:cNvGrpSpPr>
                  <p:nvPr/>
                </p:nvGrpSpPr>
                <p:grpSpPr bwMode="auto">
                  <a:xfrm>
                    <a:off x="4146" y="1640"/>
                    <a:ext cx="67" cy="66"/>
                    <a:chOff x="4146" y="1640"/>
                    <a:chExt cx="67" cy="66"/>
                  </a:xfrm>
                </p:grpSpPr>
                <p:sp>
                  <p:nvSpPr>
                    <p:cNvPr id="23400" name="Rectangle 3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01" name="Rectangle 3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02" name="Line 3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79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03" name="Line 3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9" y="16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36" name="Group 317"/>
                  <p:cNvGrpSpPr>
                    <a:grpSpLocks/>
                  </p:cNvGrpSpPr>
                  <p:nvPr/>
                </p:nvGrpSpPr>
                <p:grpSpPr bwMode="auto">
                  <a:xfrm>
                    <a:off x="4223" y="1640"/>
                    <a:ext cx="67" cy="66"/>
                    <a:chOff x="4223" y="1640"/>
                    <a:chExt cx="67" cy="66"/>
                  </a:xfrm>
                </p:grpSpPr>
                <p:sp>
                  <p:nvSpPr>
                    <p:cNvPr id="23396" name="Rectangle 3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7" name="Rectangle 3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3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8" name="Line 3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6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9" name="Line 3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6" y="1671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37" name="Group 322"/>
                  <p:cNvGrpSpPr>
                    <a:grpSpLocks/>
                  </p:cNvGrpSpPr>
                  <p:nvPr/>
                </p:nvGrpSpPr>
                <p:grpSpPr bwMode="auto">
                  <a:xfrm>
                    <a:off x="4528" y="1640"/>
                    <a:ext cx="67" cy="66"/>
                    <a:chOff x="4528" y="1640"/>
                    <a:chExt cx="67" cy="66"/>
                  </a:xfrm>
                </p:grpSpPr>
                <p:sp>
                  <p:nvSpPr>
                    <p:cNvPr id="23392" name="Rectangle 3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1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3" name="Rectangle 3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8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4" name="Line 3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1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5" name="Line 3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1" y="16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38" name="Group 327"/>
                  <p:cNvGrpSpPr>
                    <a:grpSpLocks/>
                  </p:cNvGrpSpPr>
                  <p:nvPr/>
                </p:nvGrpSpPr>
                <p:grpSpPr bwMode="auto">
                  <a:xfrm>
                    <a:off x="4070" y="1640"/>
                    <a:ext cx="67" cy="66"/>
                    <a:chOff x="4070" y="1640"/>
                    <a:chExt cx="67" cy="66"/>
                  </a:xfrm>
                </p:grpSpPr>
                <p:sp>
                  <p:nvSpPr>
                    <p:cNvPr id="23388" name="Rectangle 3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3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9" name="Rectangle 3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0" name="Line 3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3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91" name="Line 3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3" y="1671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39" name="Group 332"/>
                  <p:cNvGrpSpPr>
                    <a:grpSpLocks/>
                  </p:cNvGrpSpPr>
                  <p:nvPr/>
                </p:nvGrpSpPr>
                <p:grpSpPr bwMode="auto">
                  <a:xfrm>
                    <a:off x="4300" y="1541"/>
                    <a:ext cx="68" cy="66"/>
                    <a:chOff x="4300" y="1541"/>
                    <a:chExt cx="68" cy="66"/>
                  </a:xfrm>
                </p:grpSpPr>
                <p:sp>
                  <p:nvSpPr>
                    <p:cNvPr id="23384" name="Rectangle 3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5" name="Rectangle 3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1603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6" name="Line 3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4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7" name="Line 3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03" y="1571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40" name="Group 337"/>
                  <p:cNvGrpSpPr>
                    <a:grpSpLocks/>
                  </p:cNvGrpSpPr>
                  <p:nvPr/>
                </p:nvGrpSpPr>
                <p:grpSpPr bwMode="auto">
                  <a:xfrm>
                    <a:off x="4375" y="1640"/>
                    <a:ext cx="67" cy="66"/>
                    <a:chOff x="4375" y="1640"/>
                    <a:chExt cx="67" cy="66"/>
                  </a:xfrm>
                </p:grpSpPr>
                <p:sp>
                  <p:nvSpPr>
                    <p:cNvPr id="23380" name="Rectangle 3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8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1" name="Rectangle 3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5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2" name="Line 3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8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83" name="Line 3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8" y="16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41" name="Group 342"/>
                  <p:cNvGrpSpPr>
                    <a:grpSpLocks/>
                  </p:cNvGrpSpPr>
                  <p:nvPr/>
                </p:nvGrpSpPr>
                <p:grpSpPr bwMode="auto">
                  <a:xfrm>
                    <a:off x="4452" y="1640"/>
                    <a:ext cx="67" cy="66"/>
                    <a:chOff x="4452" y="1640"/>
                    <a:chExt cx="67" cy="66"/>
                  </a:xfrm>
                </p:grpSpPr>
                <p:sp>
                  <p:nvSpPr>
                    <p:cNvPr id="23376" name="Rectangle 3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5" y="16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7" name="Rectangle 3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1702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8" name="Line 3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5" y="1640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9" name="Line 3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16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42" name="Group 347"/>
                  <p:cNvGrpSpPr>
                    <a:grpSpLocks/>
                  </p:cNvGrpSpPr>
                  <p:nvPr/>
                </p:nvGrpSpPr>
                <p:grpSpPr bwMode="auto">
                  <a:xfrm>
                    <a:off x="4147" y="1541"/>
                    <a:ext cx="67" cy="66"/>
                    <a:chOff x="4147" y="1541"/>
                    <a:chExt cx="67" cy="66"/>
                  </a:xfrm>
                </p:grpSpPr>
                <p:sp>
                  <p:nvSpPr>
                    <p:cNvPr id="23372" name="Rectangle 3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3" name="Rectangle 3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1603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4" name="Line 3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80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5" name="Line 3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50" y="15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43" name="Group 352"/>
                  <p:cNvGrpSpPr>
                    <a:grpSpLocks/>
                  </p:cNvGrpSpPr>
                  <p:nvPr/>
                </p:nvGrpSpPr>
                <p:grpSpPr bwMode="auto">
                  <a:xfrm>
                    <a:off x="4224" y="1541"/>
                    <a:ext cx="67" cy="66"/>
                    <a:chOff x="4224" y="1541"/>
                    <a:chExt cx="67" cy="66"/>
                  </a:xfrm>
                </p:grpSpPr>
                <p:sp>
                  <p:nvSpPr>
                    <p:cNvPr id="23368" name="Rectangle 3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7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9" name="Rectangle 3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1603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0" name="Line 3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7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71" name="Line 3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7" y="15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44" name="Group 357"/>
                  <p:cNvGrpSpPr>
                    <a:grpSpLocks/>
                  </p:cNvGrpSpPr>
                  <p:nvPr/>
                </p:nvGrpSpPr>
                <p:grpSpPr bwMode="auto">
                  <a:xfrm>
                    <a:off x="4529" y="1541"/>
                    <a:ext cx="67" cy="66"/>
                    <a:chOff x="4529" y="1541"/>
                    <a:chExt cx="67" cy="66"/>
                  </a:xfrm>
                </p:grpSpPr>
                <p:sp>
                  <p:nvSpPr>
                    <p:cNvPr id="23364" name="Rectangle 3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2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5" name="Rectangle 3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9" y="1603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6" name="Line 3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2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7" name="Line 3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2" y="1571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45" name="Group 362"/>
                  <p:cNvGrpSpPr>
                    <a:grpSpLocks/>
                  </p:cNvGrpSpPr>
                  <p:nvPr/>
                </p:nvGrpSpPr>
                <p:grpSpPr bwMode="auto">
                  <a:xfrm>
                    <a:off x="4070" y="1541"/>
                    <a:ext cx="68" cy="66"/>
                    <a:chOff x="4070" y="1541"/>
                    <a:chExt cx="68" cy="66"/>
                  </a:xfrm>
                </p:grpSpPr>
                <p:sp>
                  <p:nvSpPr>
                    <p:cNvPr id="23360" name="Rectangle 3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4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1" name="Rectangle 3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1603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2" name="Line 3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4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63" name="Line 3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4" y="15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46" name="Group 367"/>
                  <p:cNvGrpSpPr>
                    <a:grpSpLocks/>
                  </p:cNvGrpSpPr>
                  <p:nvPr/>
                </p:nvGrpSpPr>
                <p:grpSpPr bwMode="auto">
                  <a:xfrm>
                    <a:off x="4376" y="1541"/>
                    <a:ext cx="68" cy="66"/>
                    <a:chOff x="4376" y="1541"/>
                    <a:chExt cx="68" cy="66"/>
                  </a:xfrm>
                </p:grpSpPr>
                <p:sp>
                  <p:nvSpPr>
                    <p:cNvPr id="23356" name="Rectangle 3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9" y="1541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7" name="Rectangle 3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6" y="1603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8" name="Line 3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9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9" name="Line 3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9" y="1571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47" name="Group 372"/>
                  <p:cNvGrpSpPr>
                    <a:grpSpLocks/>
                  </p:cNvGrpSpPr>
                  <p:nvPr/>
                </p:nvGrpSpPr>
                <p:grpSpPr bwMode="auto">
                  <a:xfrm>
                    <a:off x="4452" y="1541"/>
                    <a:ext cx="68" cy="66"/>
                    <a:chOff x="4452" y="1541"/>
                    <a:chExt cx="68" cy="66"/>
                  </a:xfrm>
                </p:grpSpPr>
                <p:sp>
                  <p:nvSpPr>
                    <p:cNvPr id="23352" name="Rectangle 37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6" y="1541"/>
                      <a:ext cx="60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3" name="Rectangle 3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1603"/>
                      <a:ext cx="68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4" name="Line 3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6" y="1541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55" name="Line 3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1571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2548" name="Group 377"/>
                <p:cNvGrpSpPr>
                  <a:grpSpLocks/>
                </p:cNvGrpSpPr>
                <p:nvPr/>
              </p:nvGrpSpPr>
              <p:grpSpPr bwMode="auto">
                <a:xfrm>
                  <a:off x="4302" y="1634"/>
                  <a:ext cx="63" cy="91"/>
                  <a:chOff x="4302" y="1634"/>
                  <a:chExt cx="63" cy="91"/>
                </a:xfrm>
              </p:grpSpPr>
              <p:sp>
                <p:nvSpPr>
                  <p:cNvPr id="23336" name="Rectangle 378"/>
                  <p:cNvSpPr>
                    <a:spLocks noChangeArrowheads="1"/>
                  </p:cNvSpPr>
                  <p:nvPr/>
                </p:nvSpPr>
                <p:spPr bwMode="auto">
                  <a:xfrm>
                    <a:off x="4302" y="1634"/>
                    <a:ext cx="63" cy="91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37" name="Rectangle 379"/>
                  <p:cNvSpPr>
                    <a:spLocks noChangeArrowheads="1"/>
                  </p:cNvSpPr>
                  <p:nvPr/>
                </p:nvSpPr>
                <p:spPr bwMode="auto">
                  <a:xfrm>
                    <a:off x="4308" y="1644"/>
                    <a:ext cx="49" cy="76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38" name="Oval 380"/>
                  <p:cNvSpPr>
                    <a:spLocks noChangeArrowheads="1"/>
                  </p:cNvSpPr>
                  <p:nvPr/>
                </p:nvSpPr>
                <p:spPr bwMode="auto">
                  <a:xfrm>
                    <a:off x="4348" y="1682"/>
                    <a:ext cx="4" cy="2"/>
                  </a:xfrm>
                  <a:prstGeom prst="ellipse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2549" name="Group 381"/>
            <p:cNvGrpSpPr>
              <a:grpSpLocks/>
            </p:cNvGrpSpPr>
            <p:nvPr/>
          </p:nvGrpSpPr>
          <p:grpSpPr bwMode="auto">
            <a:xfrm>
              <a:off x="3923" y="2220"/>
              <a:ext cx="832" cy="421"/>
              <a:chOff x="3923" y="2220"/>
              <a:chExt cx="832" cy="421"/>
            </a:xfrm>
          </p:grpSpPr>
          <p:grpSp>
            <p:nvGrpSpPr>
              <p:cNvPr id="22550" name="Group 382"/>
              <p:cNvGrpSpPr>
                <a:grpSpLocks/>
              </p:cNvGrpSpPr>
              <p:nvPr/>
            </p:nvGrpSpPr>
            <p:grpSpPr bwMode="auto">
              <a:xfrm>
                <a:off x="4540" y="2220"/>
                <a:ext cx="90" cy="334"/>
                <a:chOff x="4540" y="2220"/>
                <a:chExt cx="90" cy="334"/>
              </a:xfrm>
            </p:grpSpPr>
            <p:sp>
              <p:nvSpPr>
                <p:cNvPr id="23327" name="Freeform 383"/>
                <p:cNvSpPr>
                  <a:spLocks/>
                </p:cNvSpPr>
                <p:nvPr/>
              </p:nvSpPr>
              <p:spPr bwMode="auto">
                <a:xfrm>
                  <a:off x="4540" y="2220"/>
                  <a:ext cx="32" cy="334"/>
                </a:xfrm>
                <a:custGeom>
                  <a:avLst/>
                  <a:gdLst>
                    <a:gd name="T0" fmla="*/ 1 w 64"/>
                    <a:gd name="T1" fmla="*/ 0 h 667"/>
                    <a:gd name="T2" fmla="*/ 1 w 64"/>
                    <a:gd name="T3" fmla="*/ 1 h 667"/>
                    <a:gd name="T4" fmla="*/ 1 w 64"/>
                    <a:gd name="T5" fmla="*/ 1 h 667"/>
                    <a:gd name="T6" fmla="*/ 1 w 64"/>
                    <a:gd name="T7" fmla="*/ 1 h 667"/>
                    <a:gd name="T8" fmla="*/ 1 w 64"/>
                    <a:gd name="T9" fmla="*/ 1 h 667"/>
                    <a:gd name="T10" fmla="*/ 1 w 64"/>
                    <a:gd name="T11" fmla="*/ 1 h 667"/>
                    <a:gd name="T12" fmla="*/ 1 w 64"/>
                    <a:gd name="T13" fmla="*/ 1 h 667"/>
                    <a:gd name="T14" fmla="*/ 1 w 64"/>
                    <a:gd name="T15" fmla="*/ 1 h 667"/>
                    <a:gd name="T16" fmla="*/ 0 w 64"/>
                    <a:gd name="T17" fmla="*/ 1 h 667"/>
                    <a:gd name="T18" fmla="*/ 0 w 64"/>
                    <a:gd name="T19" fmla="*/ 1 h 667"/>
                    <a:gd name="T20" fmla="*/ 1 w 64"/>
                    <a:gd name="T21" fmla="*/ 1 h 667"/>
                    <a:gd name="T22" fmla="*/ 1 w 64"/>
                    <a:gd name="T23" fmla="*/ 1 h 667"/>
                    <a:gd name="T24" fmla="*/ 1 w 64"/>
                    <a:gd name="T25" fmla="*/ 1 h 667"/>
                    <a:gd name="T26" fmla="*/ 1 w 64"/>
                    <a:gd name="T27" fmla="*/ 1 h 667"/>
                    <a:gd name="T28" fmla="*/ 1 w 64"/>
                    <a:gd name="T29" fmla="*/ 1 h 667"/>
                    <a:gd name="T30" fmla="*/ 1 w 64"/>
                    <a:gd name="T31" fmla="*/ 1 h 667"/>
                    <a:gd name="T32" fmla="*/ 1 w 64"/>
                    <a:gd name="T33" fmla="*/ 1 h 667"/>
                    <a:gd name="T34" fmla="*/ 1 w 64"/>
                    <a:gd name="T35" fmla="*/ 1 h 667"/>
                    <a:gd name="T36" fmla="*/ 1 w 64"/>
                    <a:gd name="T37" fmla="*/ 0 h 667"/>
                    <a:gd name="T38" fmla="*/ 1 w 64"/>
                    <a:gd name="T39" fmla="*/ 0 h 66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4"/>
                    <a:gd name="T61" fmla="*/ 0 h 667"/>
                    <a:gd name="T62" fmla="*/ 64 w 64"/>
                    <a:gd name="T63" fmla="*/ 667 h 66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4" h="667">
                      <a:moveTo>
                        <a:pt x="18" y="0"/>
                      </a:moveTo>
                      <a:lnTo>
                        <a:pt x="18" y="107"/>
                      </a:lnTo>
                      <a:lnTo>
                        <a:pt x="13" y="107"/>
                      </a:lnTo>
                      <a:lnTo>
                        <a:pt x="13" y="213"/>
                      </a:lnTo>
                      <a:lnTo>
                        <a:pt x="7" y="213"/>
                      </a:lnTo>
                      <a:lnTo>
                        <a:pt x="7" y="311"/>
                      </a:lnTo>
                      <a:lnTo>
                        <a:pt x="4" y="311"/>
                      </a:lnTo>
                      <a:lnTo>
                        <a:pt x="4" y="445"/>
                      </a:lnTo>
                      <a:lnTo>
                        <a:pt x="0" y="445"/>
                      </a:lnTo>
                      <a:lnTo>
                        <a:pt x="0" y="667"/>
                      </a:lnTo>
                      <a:lnTo>
                        <a:pt x="35" y="667"/>
                      </a:lnTo>
                      <a:lnTo>
                        <a:pt x="64" y="443"/>
                      </a:lnTo>
                      <a:lnTo>
                        <a:pt x="64" y="311"/>
                      </a:lnTo>
                      <a:lnTo>
                        <a:pt x="61" y="311"/>
                      </a:lnTo>
                      <a:lnTo>
                        <a:pt x="61" y="213"/>
                      </a:lnTo>
                      <a:lnTo>
                        <a:pt x="56" y="213"/>
                      </a:lnTo>
                      <a:lnTo>
                        <a:pt x="56" y="107"/>
                      </a:lnTo>
                      <a:lnTo>
                        <a:pt x="51" y="107"/>
                      </a:lnTo>
                      <a:lnTo>
                        <a:pt x="51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28" name="Freeform 384"/>
                <p:cNvSpPr>
                  <a:spLocks/>
                </p:cNvSpPr>
                <p:nvPr/>
              </p:nvSpPr>
              <p:spPr bwMode="auto">
                <a:xfrm>
                  <a:off x="4596" y="2220"/>
                  <a:ext cx="34" cy="334"/>
                </a:xfrm>
                <a:custGeom>
                  <a:avLst/>
                  <a:gdLst>
                    <a:gd name="T0" fmla="*/ 1 w 67"/>
                    <a:gd name="T1" fmla="*/ 0 h 667"/>
                    <a:gd name="T2" fmla="*/ 1 w 67"/>
                    <a:gd name="T3" fmla="*/ 1 h 667"/>
                    <a:gd name="T4" fmla="*/ 1 w 67"/>
                    <a:gd name="T5" fmla="*/ 1 h 667"/>
                    <a:gd name="T6" fmla="*/ 1 w 67"/>
                    <a:gd name="T7" fmla="*/ 1 h 667"/>
                    <a:gd name="T8" fmla="*/ 1 w 67"/>
                    <a:gd name="T9" fmla="*/ 1 h 667"/>
                    <a:gd name="T10" fmla="*/ 1 w 67"/>
                    <a:gd name="T11" fmla="*/ 1 h 667"/>
                    <a:gd name="T12" fmla="*/ 1 w 67"/>
                    <a:gd name="T13" fmla="*/ 1 h 667"/>
                    <a:gd name="T14" fmla="*/ 1 w 67"/>
                    <a:gd name="T15" fmla="*/ 1 h 667"/>
                    <a:gd name="T16" fmla="*/ 0 w 67"/>
                    <a:gd name="T17" fmla="*/ 1 h 667"/>
                    <a:gd name="T18" fmla="*/ 0 w 67"/>
                    <a:gd name="T19" fmla="*/ 1 h 667"/>
                    <a:gd name="T20" fmla="*/ 1 w 67"/>
                    <a:gd name="T21" fmla="*/ 1 h 667"/>
                    <a:gd name="T22" fmla="*/ 1 w 67"/>
                    <a:gd name="T23" fmla="*/ 1 h 667"/>
                    <a:gd name="T24" fmla="*/ 1 w 67"/>
                    <a:gd name="T25" fmla="*/ 1 h 667"/>
                    <a:gd name="T26" fmla="*/ 1 w 67"/>
                    <a:gd name="T27" fmla="*/ 1 h 667"/>
                    <a:gd name="T28" fmla="*/ 1 w 67"/>
                    <a:gd name="T29" fmla="*/ 1 h 667"/>
                    <a:gd name="T30" fmla="*/ 1 w 67"/>
                    <a:gd name="T31" fmla="*/ 1 h 667"/>
                    <a:gd name="T32" fmla="*/ 1 w 67"/>
                    <a:gd name="T33" fmla="*/ 1 h 667"/>
                    <a:gd name="T34" fmla="*/ 1 w 67"/>
                    <a:gd name="T35" fmla="*/ 1 h 667"/>
                    <a:gd name="T36" fmla="*/ 1 w 67"/>
                    <a:gd name="T37" fmla="*/ 1 h 667"/>
                    <a:gd name="T38" fmla="*/ 1 w 67"/>
                    <a:gd name="T39" fmla="*/ 0 h 667"/>
                    <a:gd name="T40" fmla="*/ 1 w 67"/>
                    <a:gd name="T41" fmla="*/ 0 h 66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67"/>
                    <a:gd name="T64" fmla="*/ 0 h 667"/>
                    <a:gd name="T65" fmla="*/ 67 w 67"/>
                    <a:gd name="T66" fmla="*/ 667 h 66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67" h="667">
                      <a:moveTo>
                        <a:pt x="16" y="0"/>
                      </a:moveTo>
                      <a:lnTo>
                        <a:pt x="16" y="107"/>
                      </a:lnTo>
                      <a:lnTo>
                        <a:pt x="11" y="107"/>
                      </a:lnTo>
                      <a:lnTo>
                        <a:pt x="11" y="213"/>
                      </a:lnTo>
                      <a:lnTo>
                        <a:pt x="7" y="213"/>
                      </a:lnTo>
                      <a:lnTo>
                        <a:pt x="7" y="311"/>
                      </a:lnTo>
                      <a:lnTo>
                        <a:pt x="4" y="311"/>
                      </a:lnTo>
                      <a:lnTo>
                        <a:pt x="4" y="445"/>
                      </a:lnTo>
                      <a:lnTo>
                        <a:pt x="0" y="445"/>
                      </a:lnTo>
                      <a:lnTo>
                        <a:pt x="0" y="667"/>
                      </a:lnTo>
                      <a:lnTo>
                        <a:pt x="67" y="667"/>
                      </a:lnTo>
                      <a:lnTo>
                        <a:pt x="67" y="445"/>
                      </a:lnTo>
                      <a:lnTo>
                        <a:pt x="64" y="445"/>
                      </a:lnTo>
                      <a:lnTo>
                        <a:pt x="64" y="311"/>
                      </a:lnTo>
                      <a:lnTo>
                        <a:pt x="61" y="311"/>
                      </a:lnTo>
                      <a:lnTo>
                        <a:pt x="61" y="213"/>
                      </a:lnTo>
                      <a:lnTo>
                        <a:pt x="56" y="213"/>
                      </a:lnTo>
                      <a:lnTo>
                        <a:pt x="56" y="107"/>
                      </a:lnTo>
                      <a:lnTo>
                        <a:pt x="51" y="107"/>
                      </a:lnTo>
                      <a:lnTo>
                        <a:pt x="51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551" name="Group 385"/>
              <p:cNvGrpSpPr>
                <a:grpSpLocks/>
              </p:cNvGrpSpPr>
              <p:nvPr/>
            </p:nvGrpSpPr>
            <p:grpSpPr bwMode="auto">
              <a:xfrm>
                <a:off x="4608" y="2486"/>
                <a:ext cx="147" cy="142"/>
                <a:chOff x="4608" y="2486"/>
                <a:chExt cx="147" cy="142"/>
              </a:xfrm>
            </p:grpSpPr>
            <p:grpSp>
              <p:nvGrpSpPr>
                <p:cNvPr id="22552" name="Group 386"/>
                <p:cNvGrpSpPr>
                  <a:grpSpLocks/>
                </p:cNvGrpSpPr>
                <p:nvPr/>
              </p:nvGrpSpPr>
              <p:grpSpPr bwMode="auto">
                <a:xfrm>
                  <a:off x="4608" y="2486"/>
                  <a:ext cx="147" cy="142"/>
                  <a:chOff x="4608" y="2486"/>
                  <a:chExt cx="147" cy="142"/>
                </a:xfrm>
              </p:grpSpPr>
              <p:grpSp>
                <p:nvGrpSpPr>
                  <p:cNvPr id="22556" name="Group 387"/>
                  <p:cNvGrpSpPr>
                    <a:grpSpLocks/>
                  </p:cNvGrpSpPr>
                  <p:nvPr/>
                </p:nvGrpSpPr>
                <p:grpSpPr bwMode="auto">
                  <a:xfrm>
                    <a:off x="4645" y="2486"/>
                    <a:ext cx="42" cy="68"/>
                    <a:chOff x="4645" y="2486"/>
                    <a:chExt cx="42" cy="68"/>
                  </a:xfrm>
                </p:grpSpPr>
                <p:sp>
                  <p:nvSpPr>
                    <p:cNvPr id="23325" name="Rectangle 3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53" y="2486"/>
                      <a:ext cx="26" cy="1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26" name="Rectangle 3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45" y="2497"/>
                      <a:ext cx="42" cy="5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2557" name="Group 390"/>
                  <p:cNvGrpSpPr>
                    <a:grpSpLocks/>
                  </p:cNvGrpSpPr>
                  <p:nvPr/>
                </p:nvGrpSpPr>
                <p:grpSpPr bwMode="auto">
                  <a:xfrm>
                    <a:off x="4608" y="2551"/>
                    <a:ext cx="147" cy="77"/>
                    <a:chOff x="4608" y="2551"/>
                    <a:chExt cx="147" cy="77"/>
                  </a:xfrm>
                </p:grpSpPr>
                <p:sp>
                  <p:nvSpPr>
                    <p:cNvPr id="23323" name="Rectangle 3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13" y="2559"/>
                      <a:ext cx="137" cy="69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24" name="Rectangle 39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08" y="2551"/>
                      <a:ext cx="147" cy="1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2558" name="Group 393"/>
                <p:cNvGrpSpPr>
                  <a:grpSpLocks/>
                </p:cNvGrpSpPr>
                <p:nvPr/>
              </p:nvGrpSpPr>
              <p:grpSpPr bwMode="auto">
                <a:xfrm>
                  <a:off x="4624" y="2570"/>
                  <a:ext cx="111" cy="45"/>
                  <a:chOff x="4624" y="2570"/>
                  <a:chExt cx="111" cy="45"/>
                </a:xfrm>
              </p:grpSpPr>
              <p:sp>
                <p:nvSpPr>
                  <p:cNvPr id="23318" name="Rectangle 394"/>
                  <p:cNvSpPr>
                    <a:spLocks noChangeArrowheads="1"/>
                  </p:cNvSpPr>
                  <p:nvPr/>
                </p:nvSpPr>
                <p:spPr bwMode="auto">
                  <a:xfrm>
                    <a:off x="4624" y="2570"/>
                    <a:ext cx="28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19" name="Rectangle 395"/>
                  <p:cNvSpPr>
                    <a:spLocks noChangeArrowheads="1"/>
                  </p:cNvSpPr>
                  <p:nvPr/>
                </p:nvSpPr>
                <p:spPr bwMode="auto">
                  <a:xfrm>
                    <a:off x="4708" y="2570"/>
                    <a:ext cx="27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20" name="Rectangle 396"/>
                  <p:cNvSpPr>
                    <a:spLocks noChangeArrowheads="1"/>
                  </p:cNvSpPr>
                  <p:nvPr/>
                </p:nvSpPr>
                <p:spPr bwMode="auto">
                  <a:xfrm>
                    <a:off x="4666" y="2570"/>
                    <a:ext cx="28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2771" name="Group 397"/>
              <p:cNvGrpSpPr>
                <a:grpSpLocks/>
              </p:cNvGrpSpPr>
              <p:nvPr/>
            </p:nvGrpSpPr>
            <p:grpSpPr bwMode="auto">
              <a:xfrm>
                <a:off x="3923" y="2527"/>
                <a:ext cx="146" cy="101"/>
                <a:chOff x="3923" y="2527"/>
                <a:chExt cx="146" cy="101"/>
              </a:xfrm>
            </p:grpSpPr>
            <p:grpSp>
              <p:nvGrpSpPr>
                <p:cNvPr id="23007" name="Group 398"/>
                <p:cNvGrpSpPr>
                  <a:grpSpLocks/>
                </p:cNvGrpSpPr>
                <p:nvPr/>
              </p:nvGrpSpPr>
              <p:grpSpPr bwMode="auto">
                <a:xfrm>
                  <a:off x="3923" y="2527"/>
                  <a:ext cx="146" cy="101"/>
                  <a:chOff x="3923" y="2527"/>
                  <a:chExt cx="146" cy="101"/>
                </a:xfrm>
              </p:grpSpPr>
              <p:sp>
                <p:nvSpPr>
                  <p:cNvPr id="23312" name="Rectangle 399"/>
                  <p:cNvSpPr>
                    <a:spLocks noChangeArrowheads="1"/>
                  </p:cNvSpPr>
                  <p:nvPr/>
                </p:nvSpPr>
                <p:spPr bwMode="auto">
                  <a:xfrm>
                    <a:off x="4009" y="2527"/>
                    <a:ext cx="44" cy="27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23014" name="Group 400"/>
                  <p:cNvGrpSpPr>
                    <a:grpSpLocks/>
                  </p:cNvGrpSpPr>
                  <p:nvPr/>
                </p:nvGrpSpPr>
                <p:grpSpPr bwMode="auto">
                  <a:xfrm>
                    <a:off x="3923" y="2551"/>
                    <a:ext cx="146" cy="77"/>
                    <a:chOff x="3923" y="2551"/>
                    <a:chExt cx="146" cy="77"/>
                  </a:xfrm>
                </p:grpSpPr>
                <p:sp>
                  <p:nvSpPr>
                    <p:cNvPr id="23314" name="Rectangle 4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8" y="2559"/>
                      <a:ext cx="137" cy="69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15" name="Rectangle 4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23" y="2551"/>
                      <a:ext cx="146" cy="11"/>
                    </a:xfrm>
                    <a:prstGeom prst="rect">
                      <a:avLst/>
                    </a:prstGeom>
                    <a:solidFill>
                      <a:srgbClr val="C0C0C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227" name="Group 403"/>
                <p:cNvGrpSpPr>
                  <a:grpSpLocks/>
                </p:cNvGrpSpPr>
                <p:nvPr/>
              </p:nvGrpSpPr>
              <p:grpSpPr bwMode="auto">
                <a:xfrm>
                  <a:off x="3938" y="2570"/>
                  <a:ext cx="115" cy="45"/>
                  <a:chOff x="3938" y="2570"/>
                  <a:chExt cx="115" cy="45"/>
                </a:xfrm>
              </p:grpSpPr>
              <p:sp>
                <p:nvSpPr>
                  <p:cNvPr id="23309" name="Rectangle 404"/>
                  <p:cNvSpPr>
                    <a:spLocks noChangeArrowheads="1"/>
                  </p:cNvSpPr>
                  <p:nvPr/>
                </p:nvSpPr>
                <p:spPr bwMode="auto">
                  <a:xfrm>
                    <a:off x="4021" y="2570"/>
                    <a:ext cx="32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10" name="Rectangle 405"/>
                  <p:cNvSpPr>
                    <a:spLocks noChangeArrowheads="1"/>
                  </p:cNvSpPr>
                  <p:nvPr/>
                </p:nvSpPr>
                <p:spPr bwMode="auto">
                  <a:xfrm>
                    <a:off x="3938" y="2570"/>
                    <a:ext cx="32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11" name="Rectangle 406"/>
                  <p:cNvSpPr>
                    <a:spLocks noChangeArrowheads="1"/>
                  </p:cNvSpPr>
                  <p:nvPr/>
                </p:nvSpPr>
                <p:spPr bwMode="auto">
                  <a:xfrm>
                    <a:off x="3979" y="2570"/>
                    <a:ext cx="33" cy="45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3228" name="Group 407"/>
              <p:cNvGrpSpPr>
                <a:grpSpLocks/>
              </p:cNvGrpSpPr>
              <p:nvPr/>
            </p:nvGrpSpPr>
            <p:grpSpPr bwMode="auto">
              <a:xfrm>
                <a:off x="4050" y="2397"/>
                <a:ext cx="573" cy="244"/>
                <a:chOff x="4050" y="2397"/>
                <a:chExt cx="573" cy="244"/>
              </a:xfrm>
            </p:grpSpPr>
            <p:grpSp>
              <p:nvGrpSpPr>
                <p:cNvPr id="23229" name="Group 408"/>
                <p:cNvGrpSpPr>
                  <a:grpSpLocks/>
                </p:cNvGrpSpPr>
                <p:nvPr/>
              </p:nvGrpSpPr>
              <p:grpSpPr bwMode="auto">
                <a:xfrm>
                  <a:off x="4050" y="2397"/>
                  <a:ext cx="573" cy="244"/>
                  <a:chOff x="4050" y="2397"/>
                  <a:chExt cx="573" cy="244"/>
                </a:xfrm>
              </p:grpSpPr>
              <p:sp>
                <p:nvSpPr>
                  <p:cNvPr id="23302" name="Rectangle 409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2437"/>
                    <a:ext cx="554" cy="204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03" name="Rectangle 410"/>
                  <p:cNvSpPr>
                    <a:spLocks noChangeArrowheads="1"/>
                  </p:cNvSpPr>
                  <p:nvPr/>
                </p:nvSpPr>
                <p:spPr bwMode="auto">
                  <a:xfrm>
                    <a:off x="4198" y="2404"/>
                    <a:ext cx="40" cy="24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04" name="Rectangle 411"/>
                  <p:cNvSpPr>
                    <a:spLocks noChangeArrowheads="1"/>
                  </p:cNvSpPr>
                  <p:nvPr/>
                </p:nvSpPr>
                <p:spPr bwMode="auto">
                  <a:xfrm>
                    <a:off x="4299" y="2397"/>
                    <a:ext cx="54" cy="34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05" name="Rectangle 412"/>
                  <p:cNvSpPr>
                    <a:spLocks noChangeArrowheads="1"/>
                  </p:cNvSpPr>
                  <p:nvPr/>
                </p:nvSpPr>
                <p:spPr bwMode="auto">
                  <a:xfrm>
                    <a:off x="4050" y="2426"/>
                    <a:ext cx="573" cy="16"/>
                  </a:xfrm>
                  <a:prstGeom prst="rect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306" name="Rectangle 413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2536"/>
                    <a:ext cx="554" cy="8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230" name="Group 414"/>
                <p:cNvGrpSpPr>
                  <a:grpSpLocks/>
                </p:cNvGrpSpPr>
                <p:nvPr/>
              </p:nvGrpSpPr>
              <p:grpSpPr bwMode="auto">
                <a:xfrm>
                  <a:off x="4070" y="2456"/>
                  <a:ext cx="526" cy="165"/>
                  <a:chOff x="4070" y="2456"/>
                  <a:chExt cx="526" cy="165"/>
                </a:xfrm>
              </p:grpSpPr>
              <p:grpSp>
                <p:nvGrpSpPr>
                  <p:cNvPr id="23231" name="Group 415"/>
                  <p:cNvGrpSpPr>
                    <a:grpSpLocks/>
                  </p:cNvGrpSpPr>
                  <p:nvPr/>
                </p:nvGrpSpPr>
                <p:grpSpPr bwMode="auto">
                  <a:xfrm>
                    <a:off x="4146" y="2555"/>
                    <a:ext cx="67" cy="66"/>
                    <a:chOff x="4146" y="2555"/>
                    <a:chExt cx="67" cy="66"/>
                  </a:xfrm>
                </p:grpSpPr>
                <p:sp>
                  <p:nvSpPr>
                    <p:cNvPr id="23298" name="Rectangle 4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9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9" name="Rectangle 4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00" name="Line 4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79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301" name="Line 4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9" y="2585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32" name="Group 420"/>
                  <p:cNvGrpSpPr>
                    <a:grpSpLocks/>
                  </p:cNvGrpSpPr>
                  <p:nvPr/>
                </p:nvGrpSpPr>
                <p:grpSpPr bwMode="auto">
                  <a:xfrm>
                    <a:off x="4223" y="2555"/>
                    <a:ext cx="67" cy="66"/>
                    <a:chOff x="4223" y="2555"/>
                    <a:chExt cx="67" cy="66"/>
                  </a:xfrm>
                </p:grpSpPr>
                <p:sp>
                  <p:nvSpPr>
                    <p:cNvPr id="23294" name="Rectangle 4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6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5" name="Rectangle 4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3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6" name="Line 4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6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7" name="Line 4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6" y="2585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33" name="Group 425"/>
                  <p:cNvGrpSpPr>
                    <a:grpSpLocks/>
                  </p:cNvGrpSpPr>
                  <p:nvPr/>
                </p:nvGrpSpPr>
                <p:grpSpPr bwMode="auto">
                  <a:xfrm>
                    <a:off x="4528" y="2555"/>
                    <a:ext cx="67" cy="66"/>
                    <a:chOff x="4528" y="2555"/>
                    <a:chExt cx="67" cy="66"/>
                  </a:xfrm>
                </p:grpSpPr>
                <p:sp>
                  <p:nvSpPr>
                    <p:cNvPr id="23290" name="Rectangle 4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1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1" name="Rectangle 4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8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2" name="Line 4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1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93" name="Line 4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1" y="2585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37" name="Group 430"/>
                  <p:cNvGrpSpPr>
                    <a:grpSpLocks/>
                  </p:cNvGrpSpPr>
                  <p:nvPr/>
                </p:nvGrpSpPr>
                <p:grpSpPr bwMode="auto">
                  <a:xfrm>
                    <a:off x="4070" y="2555"/>
                    <a:ext cx="67" cy="66"/>
                    <a:chOff x="4070" y="2555"/>
                    <a:chExt cx="67" cy="66"/>
                  </a:xfrm>
                </p:grpSpPr>
                <p:sp>
                  <p:nvSpPr>
                    <p:cNvPr id="23286" name="Rectangle 4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3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7" name="Rectangle 4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8" name="Line 4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3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9" name="Line 4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3" y="2585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38" name="Group 435"/>
                  <p:cNvGrpSpPr>
                    <a:grpSpLocks/>
                  </p:cNvGrpSpPr>
                  <p:nvPr/>
                </p:nvGrpSpPr>
                <p:grpSpPr bwMode="auto">
                  <a:xfrm>
                    <a:off x="4300" y="2456"/>
                    <a:ext cx="68" cy="66"/>
                    <a:chOff x="4300" y="2456"/>
                    <a:chExt cx="68" cy="66"/>
                  </a:xfrm>
                </p:grpSpPr>
                <p:sp>
                  <p:nvSpPr>
                    <p:cNvPr id="23282" name="Rectangle 4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4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3" name="Rectangle 4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00" y="2517"/>
                      <a:ext cx="68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4" name="Line 4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4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5" name="Line 4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03" y="2486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39" name="Group 440"/>
                  <p:cNvGrpSpPr>
                    <a:grpSpLocks/>
                  </p:cNvGrpSpPr>
                  <p:nvPr/>
                </p:nvGrpSpPr>
                <p:grpSpPr bwMode="auto">
                  <a:xfrm>
                    <a:off x="4375" y="2555"/>
                    <a:ext cx="67" cy="66"/>
                    <a:chOff x="4375" y="2555"/>
                    <a:chExt cx="67" cy="66"/>
                  </a:xfrm>
                </p:grpSpPr>
                <p:sp>
                  <p:nvSpPr>
                    <p:cNvPr id="23278" name="Rectangle 4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8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9" name="Rectangle 4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5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0" name="Line 4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8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81" name="Line 4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8" y="2585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0" name="Group 445"/>
                  <p:cNvGrpSpPr>
                    <a:grpSpLocks/>
                  </p:cNvGrpSpPr>
                  <p:nvPr/>
                </p:nvGrpSpPr>
                <p:grpSpPr bwMode="auto">
                  <a:xfrm>
                    <a:off x="4452" y="2555"/>
                    <a:ext cx="67" cy="66"/>
                    <a:chOff x="4452" y="2555"/>
                    <a:chExt cx="67" cy="66"/>
                  </a:xfrm>
                </p:grpSpPr>
                <p:sp>
                  <p:nvSpPr>
                    <p:cNvPr id="23274" name="Rectangle 4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5" y="2555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5" name="Rectangle 4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2617"/>
                      <a:ext cx="67" cy="4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6" name="Line 4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5" y="2555"/>
                      <a:ext cx="1" cy="59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7" name="Line 4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2585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1" name="Group 450"/>
                  <p:cNvGrpSpPr>
                    <a:grpSpLocks/>
                  </p:cNvGrpSpPr>
                  <p:nvPr/>
                </p:nvGrpSpPr>
                <p:grpSpPr bwMode="auto">
                  <a:xfrm>
                    <a:off x="4147" y="2456"/>
                    <a:ext cx="67" cy="66"/>
                    <a:chOff x="4147" y="2456"/>
                    <a:chExt cx="67" cy="66"/>
                  </a:xfrm>
                </p:grpSpPr>
                <p:sp>
                  <p:nvSpPr>
                    <p:cNvPr id="23270" name="Rectangle 4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50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1" name="Rectangle 4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7" y="2517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2" name="Line 4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80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73" name="Line 4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50" y="2486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2" name="Group 455"/>
                  <p:cNvGrpSpPr>
                    <a:grpSpLocks/>
                  </p:cNvGrpSpPr>
                  <p:nvPr/>
                </p:nvGrpSpPr>
                <p:grpSpPr bwMode="auto">
                  <a:xfrm>
                    <a:off x="4224" y="2456"/>
                    <a:ext cx="67" cy="66"/>
                    <a:chOff x="4224" y="2456"/>
                    <a:chExt cx="67" cy="66"/>
                  </a:xfrm>
                </p:grpSpPr>
                <p:sp>
                  <p:nvSpPr>
                    <p:cNvPr id="23266" name="Rectangle 4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7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7" name="Rectangle 4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224" y="2517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8" name="Line 4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57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9" name="Line 4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227" y="2486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3" name="Group 460"/>
                  <p:cNvGrpSpPr>
                    <a:grpSpLocks/>
                  </p:cNvGrpSpPr>
                  <p:nvPr/>
                </p:nvGrpSpPr>
                <p:grpSpPr bwMode="auto">
                  <a:xfrm>
                    <a:off x="4529" y="2456"/>
                    <a:ext cx="67" cy="66"/>
                    <a:chOff x="4529" y="2456"/>
                    <a:chExt cx="67" cy="66"/>
                  </a:xfrm>
                </p:grpSpPr>
                <p:sp>
                  <p:nvSpPr>
                    <p:cNvPr id="23262" name="Rectangle 4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32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3" name="Rectangle 4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29" y="2517"/>
                      <a:ext cx="67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4" name="Line 4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62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5" name="Line 4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32" y="2486"/>
                      <a:ext cx="60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4" name="Group 465"/>
                  <p:cNvGrpSpPr>
                    <a:grpSpLocks/>
                  </p:cNvGrpSpPr>
                  <p:nvPr/>
                </p:nvGrpSpPr>
                <p:grpSpPr bwMode="auto">
                  <a:xfrm>
                    <a:off x="4070" y="2456"/>
                    <a:ext cx="68" cy="66"/>
                    <a:chOff x="4070" y="2456"/>
                    <a:chExt cx="68" cy="66"/>
                  </a:xfrm>
                </p:grpSpPr>
                <p:sp>
                  <p:nvSpPr>
                    <p:cNvPr id="23258" name="Rectangle 4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4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9" name="Rectangle 4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70" y="2517"/>
                      <a:ext cx="68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0" name="Line 4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4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61" name="Line 4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074" y="2486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5" name="Group 470"/>
                  <p:cNvGrpSpPr>
                    <a:grpSpLocks/>
                  </p:cNvGrpSpPr>
                  <p:nvPr/>
                </p:nvGrpSpPr>
                <p:grpSpPr bwMode="auto">
                  <a:xfrm>
                    <a:off x="4376" y="2456"/>
                    <a:ext cx="68" cy="66"/>
                    <a:chOff x="4376" y="2456"/>
                    <a:chExt cx="68" cy="66"/>
                  </a:xfrm>
                </p:grpSpPr>
                <p:sp>
                  <p:nvSpPr>
                    <p:cNvPr id="23254" name="Rectangle 47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9" y="2456"/>
                      <a:ext cx="61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5" name="Rectangle 4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76" y="2517"/>
                      <a:ext cx="68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6" name="Line 4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09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7" name="Line 4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79" y="2486"/>
                      <a:ext cx="61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46" name="Group 475"/>
                  <p:cNvGrpSpPr>
                    <a:grpSpLocks/>
                  </p:cNvGrpSpPr>
                  <p:nvPr/>
                </p:nvGrpSpPr>
                <p:grpSpPr bwMode="auto">
                  <a:xfrm>
                    <a:off x="4452" y="2456"/>
                    <a:ext cx="68" cy="66"/>
                    <a:chOff x="4452" y="2456"/>
                    <a:chExt cx="68" cy="66"/>
                  </a:xfrm>
                </p:grpSpPr>
                <p:sp>
                  <p:nvSpPr>
                    <p:cNvPr id="23250" name="Rectangle 4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6" y="2456"/>
                      <a:ext cx="60" cy="60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1" name="Rectangle 47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2" y="2517"/>
                      <a:ext cx="68" cy="5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2" name="Line 4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86" y="2456"/>
                      <a:ext cx="1" cy="58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253" name="Line 4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55" y="2486"/>
                      <a:ext cx="62" cy="1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3247" name="Group 480"/>
                <p:cNvGrpSpPr>
                  <a:grpSpLocks/>
                </p:cNvGrpSpPr>
                <p:nvPr/>
              </p:nvGrpSpPr>
              <p:grpSpPr bwMode="auto">
                <a:xfrm>
                  <a:off x="4302" y="2549"/>
                  <a:ext cx="63" cy="91"/>
                  <a:chOff x="4302" y="2549"/>
                  <a:chExt cx="63" cy="91"/>
                </a:xfrm>
              </p:grpSpPr>
              <p:sp>
                <p:nvSpPr>
                  <p:cNvPr id="23234" name="Rectangle 481"/>
                  <p:cNvSpPr>
                    <a:spLocks noChangeArrowheads="1"/>
                  </p:cNvSpPr>
                  <p:nvPr/>
                </p:nvSpPr>
                <p:spPr bwMode="auto">
                  <a:xfrm>
                    <a:off x="4302" y="2549"/>
                    <a:ext cx="63" cy="91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235" name="Rectangle 482"/>
                  <p:cNvSpPr>
                    <a:spLocks noChangeArrowheads="1"/>
                  </p:cNvSpPr>
                  <p:nvPr/>
                </p:nvSpPr>
                <p:spPr bwMode="auto">
                  <a:xfrm>
                    <a:off x="4308" y="2559"/>
                    <a:ext cx="49" cy="75"/>
                  </a:xfrm>
                  <a:prstGeom prst="rect">
                    <a:avLst/>
                  </a:prstGeom>
                  <a:solidFill>
                    <a:srgbClr val="808080"/>
                  </a:solidFill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236" name="Oval 483"/>
                  <p:cNvSpPr>
                    <a:spLocks noChangeArrowheads="1"/>
                  </p:cNvSpPr>
                  <p:nvPr/>
                </p:nvSpPr>
                <p:spPr bwMode="auto">
                  <a:xfrm>
                    <a:off x="4348" y="2597"/>
                    <a:ext cx="4" cy="2"/>
                  </a:xfrm>
                  <a:prstGeom prst="ellipse">
                    <a:avLst/>
                  </a:prstGeom>
                  <a:solidFill>
                    <a:srgbClr val="C0C0C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3248" name="Group 484"/>
            <p:cNvGrpSpPr>
              <a:grpSpLocks/>
            </p:cNvGrpSpPr>
            <p:nvPr/>
          </p:nvGrpSpPr>
          <p:grpSpPr bwMode="auto">
            <a:xfrm>
              <a:off x="1001" y="2057"/>
              <a:ext cx="774" cy="545"/>
              <a:chOff x="1001" y="2057"/>
              <a:chExt cx="774" cy="545"/>
            </a:xfrm>
          </p:grpSpPr>
          <p:grpSp>
            <p:nvGrpSpPr>
              <p:cNvPr id="23249" name="Group 485"/>
              <p:cNvGrpSpPr>
                <a:grpSpLocks/>
              </p:cNvGrpSpPr>
              <p:nvPr/>
            </p:nvGrpSpPr>
            <p:grpSpPr bwMode="auto">
              <a:xfrm>
                <a:off x="1001" y="2057"/>
                <a:ext cx="770" cy="534"/>
                <a:chOff x="1001" y="2057"/>
                <a:chExt cx="770" cy="534"/>
              </a:xfrm>
            </p:grpSpPr>
            <p:sp>
              <p:nvSpPr>
                <p:cNvPr id="23027" name="Freeform 486"/>
                <p:cNvSpPr>
                  <a:spLocks/>
                </p:cNvSpPr>
                <p:nvPr/>
              </p:nvSpPr>
              <p:spPr bwMode="auto">
                <a:xfrm>
                  <a:off x="1031" y="2057"/>
                  <a:ext cx="627" cy="120"/>
                </a:xfrm>
                <a:custGeom>
                  <a:avLst/>
                  <a:gdLst>
                    <a:gd name="T0" fmla="*/ 1 w 1253"/>
                    <a:gd name="T1" fmla="*/ 0 h 241"/>
                    <a:gd name="T2" fmla="*/ 1 w 1253"/>
                    <a:gd name="T3" fmla="*/ 0 h 241"/>
                    <a:gd name="T4" fmla="*/ 1 w 1253"/>
                    <a:gd name="T5" fmla="*/ 0 h 241"/>
                    <a:gd name="T6" fmla="*/ 1 w 1253"/>
                    <a:gd name="T7" fmla="*/ 0 h 241"/>
                    <a:gd name="T8" fmla="*/ 1 w 1253"/>
                    <a:gd name="T9" fmla="*/ 0 h 241"/>
                    <a:gd name="T10" fmla="*/ 1 w 1253"/>
                    <a:gd name="T11" fmla="*/ 0 h 241"/>
                    <a:gd name="T12" fmla="*/ 1 w 1253"/>
                    <a:gd name="T13" fmla="*/ 0 h 241"/>
                    <a:gd name="T14" fmla="*/ 1 w 1253"/>
                    <a:gd name="T15" fmla="*/ 0 h 241"/>
                    <a:gd name="T16" fmla="*/ 1 w 1253"/>
                    <a:gd name="T17" fmla="*/ 0 h 241"/>
                    <a:gd name="T18" fmla="*/ 1 w 1253"/>
                    <a:gd name="T19" fmla="*/ 0 h 241"/>
                    <a:gd name="T20" fmla="*/ 1 w 1253"/>
                    <a:gd name="T21" fmla="*/ 0 h 241"/>
                    <a:gd name="T22" fmla="*/ 1 w 1253"/>
                    <a:gd name="T23" fmla="*/ 0 h 241"/>
                    <a:gd name="T24" fmla="*/ 1 w 1253"/>
                    <a:gd name="T25" fmla="*/ 0 h 241"/>
                    <a:gd name="T26" fmla="*/ 1 w 1253"/>
                    <a:gd name="T27" fmla="*/ 0 h 241"/>
                    <a:gd name="T28" fmla="*/ 1 w 1253"/>
                    <a:gd name="T29" fmla="*/ 0 h 241"/>
                    <a:gd name="T30" fmla="*/ 1 w 1253"/>
                    <a:gd name="T31" fmla="*/ 0 h 241"/>
                    <a:gd name="T32" fmla="*/ 1 w 1253"/>
                    <a:gd name="T33" fmla="*/ 0 h 241"/>
                    <a:gd name="T34" fmla="*/ 1 w 1253"/>
                    <a:gd name="T35" fmla="*/ 0 h 241"/>
                    <a:gd name="T36" fmla="*/ 1 w 1253"/>
                    <a:gd name="T37" fmla="*/ 0 h 241"/>
                    <a:gd name="T38" fmla="*/ 1 w 1253"/>
                    <a:gd name="T39" fmla="*/ 0 h 241"/>
                    <a:gd name="T40" fmla="*/ 1 w 1253"/>
                    <a:gd name="T41" fmla="*/ 0 h 241"/>
                    <a:gd name="T42" fmla="*/ 1 w 1253"/>
                    <a:gd name="T43" fmla="*/ 0 h 241"/>
                    <a:gd name="T44" fmla="*/ 1 w 1253"/>
                    <a:gd name="T45" fmla="*/ 0 h 241"/>
                    <a:gd name="T46" fmla="*/ 1 w 1253"/>
                    <a:gd name="T47" fmla="*/ 0 h 241"/>
                    <a:gd name="T48" fmla="*/ 1 w 1253"/>
                    <a:gd name="T49" fmla="*/ 0 h 241"/>
                    <a:gd name="T50" fmla="*/ 1 w 1253"/>
                    <a:gd name="T51" fmla="*/ 0 h 241"/>
                    <a:gd name="T52" fmla="*/ 1 w 1253"/>
                    <a:gd name="T53" fmla="*/ 0 h 241"/>
                    <a:gd name="T54" fmla="*/ 1 w 1253"/>
                    <a:gd name="T55" fmla="*/ 0 h 241"/>
                    <a:gd name="T56" fmla="*/ 1 w 1253"/>
                    <a:gd name="T57" fmla="*/ 0 h 241"/>
                    <a:gd name="T58" fmla="*/ 1 w 1253"/>
                    <a:gd name="T59" fmla="*/ 0 h 241"/>
                    <a:gd name="T60" fmla="*/ 1 w 1253"/>
                    <a:gd name="T61" fmla="*/ 0 h 241"/>
                    <a:gd name="T62" fmla="*/ 1 w 1253"/>
                    <a:gd name="T63" fmla="*/ 0 h 241"/>
                    <a:gd name="T64" fmla="*/ 1 w 1253"/>
                    <a:gd name="T65" fmla="*/ 0 h 241"/>
                    <a:gd name="T66" fmla="*/ 1 w 1253"/>
                    <a:gd name="T67" fmla="*/ 0 h 241"/>
                    <a:gd name="T68" fmla="*/ 1 w 1253"/>
                    <a:gd name="T69" fmla="*/ 0 h 241"/>
                    <a:gd name="T70" fmla="*/ 1 w 1253"/>
                    <a:gd name="T71" fmla="*/ 0 h 241"/>
                    <a:gd name="T72" fmla="*/ 1 w 1253"/>
                    <a:gd name="T73" fmla="*/ 0 h 241"/>
                    <a:gd name="T74" fmla="*/ 1 w 1253"/>
                    <a:gd name="T75" fmla="*/ 0 h 241"/>
                    <a:gd name="T76" fmla="*/ 1 w 1253"/>
                    <a:gd name="T77" fmla="*/ 0 h 241"/>
                    <a:gd name="T78" fmla="*/ 1 w 1253"/>
                    <a:gd name="T79" fmla="*/ 0 h 241"/>
                    <a:gd name="T80" fmla="*/ 1 w 1253"/>
                    <a:gd name="T81" fmla="*/ 0 h 241"/>
                    <a:gd name="T82" fmla="*/ 1 w 1253"/>
                    <a:gd name="T83" fmla="*/ 0 h 241"/>
                    <a:gd name="T84" fmla="*/ 1 w 1253"/>
                    <a:gd name="T85" fmla="*/ 0 h 241"/>
                    <a:gd name="T86" fmla="*/ 1 w 1253"/>
                    <a:gd name="T87" fmla="*/ 0 h 241"/>
                    <a:gd name="T88" fmla="*/ 1 w 1253"/>
                    <a:gd name="T89" fmla="*/ 0 h 241"/>
                    <a:gd name="T90" fmla="*/ 1 w 1253"/>
                    <a:gd name="T91" fmla="*/ 0 h 241"/>
                    <a:gd name="T92" fmla="*/ 1 w 1253"/>
                    <a:gd name="T93" fmla="*/ 0 h 241"/>
                    <a:gd name="T94" fmla="*/ 1 w 1253"/>
                    <a:gd name="T95" fmla="*/ 0 h 241"/>
                    <a:gd name="T96" fmla="*/ 1 w 1253"/>
                    <a:gd name="T97" fmla="*/ 0 h 241"/>
                    <a:gd name="T98" fmla="*/ 1 w 1253"/>
                    <a:gd name="T99" fmla="*/ 0 h 241"/>
                    <a:gd name="T100" fmla="*/ 1 w 1253"/>
                    <a:gd name="T101" fmla="*/ 0 h 241"/>
                    <a:gd name="T102" fmla="*/ 1 w 1253"/>
                    <a:gd name="T103" fmla="*/ 0 h 241"/>
                    <a:gd name="T104" fmla="*/ 1 w 1253"/>
                    <a:gd name="T105" fmla="*/ 0 h 241"/>
                    <a:gd name="T106" fmla="*/ 1 w 1253"/>
                    <a:gd name="T107" fmla="*/ 0 h 241"/>
                    <a:gd name="T108" fmla="*/ 1 w 1253"/>
                    <a:gd name="T109" fmla="*/ 0 h 241"/>
                    <a:gd name="T110" fmla="*/ 1 w 1253"/>
                    <a:gd name="T111" fmla="*/ 0 h 241"/>
                    <a:gd name="T112" fmla="*/ 1 w 1253"/>
                    <a:gd name="T113" fmla="*/ 0 h 241"/>
                    <a:gd name="T114" fmla="*/ 1 w 1253"/>
                    <a:gd name="T115" fmla="*/ 0 h 241"/>
                    <a:gd name="T116" fmla="*/ 1 w 1253"/>
                    <a:gd name="T117" fmla="*/ 0 h 241"/>
                    <a:gd name="T118" fmla="*/ 1 w 1253"/>
                    <a:gd name="T119" fmla="*/ 0 h 241"/>
                    <a:gd name="T120" fmla="*/ 1 w 1253"/>
                    <a:gd name="T121" fmla="*/ 0 h 241"/>
                    <a:gd name="T122" fmla="*/ 1 w 1253"/>
                    <a:gd name="T123" fmla="*/ 0 h 241"/>
                    <a:gd name="T124" fmla="*/ 1 w 1253"/>
                    <a:gd name="T125" fmla="*/ 0 h 241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53"/>
                    <a:gd name="T190" fmla="*/ 0 h 241"/>
                    <a:gd name="T191" fmla="*/ 1253 w 1253"/>
                    <a:gd name="T192" fmla="*/ 241 h 241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53" h="241">
                      <a:moveTo>
                        <a:pt x="1191" y="241"/>
                      </a:moveTo>
                      <a:lnTo>
                        <a:pt x="1228" y="241"/>
                      </a:lnTo>
                      <a:lnTo>
                        <a:pt x="1236" y="230"/>
                      </a:lnTo>
                      <a:lnTo>
                        <a:pt x="1239" y="224"/>
                      </a:lnTo>
                      <a:lnTo>
                        <a:pt x="1244" y="216"/>
                      </a:lnTo>
                      <a:lnTo>
                        <a:pt x="1247" y="208"/>
                      </a:lnTo>
                      <a:lnTo>
                        <a:pt x="1250" y="199"/>
                      </a:lnTo>
                      <a:lnTo>
                        <a:pt x="1252" y="191"/>
                      </a:lnTo>
                      <a:lnTo>
                        <a:pt x="1253" y="184"/>
                      </a:lnTo>
                      <a:lnTo>
                        <a:pt x="1253" y="176"/>
                      </a:lnTo>
                      <a:lnTo>
                        <a:pt x="1253" y="168"/>
                      </a:lnTo>
                      <a:lnTo>
                        <a:pt x="1252" y="160"/>
                      </a:lnTo>
                      <a:lnTo>
                        <a:pt x="1248" y="151"/>
                      </a:lnTo>
                      <a:lnTo>
                        <a:pt x="1245" y="143"/>
                      </a:lnTo>
                      <a:lnTo>
                        <a:pt x="1241" y="133"/>
                      </a:lnTo>
                      <a:lnTo>
                        <a:pt x="1237" y="125"/>
                      </a:lnTo>
                      <a:lnTo>
                        <a:pt x="1231" y="118"/>
                      </a:lnTo>
                      <a:lnTo>
                        <a:pt x="1225" y="111"/>
                      </a:lnTo>
                      <a:lnTo>
                        <a:pt x="1217" y="106"/>
                      </a:lnTo>
                      <a:lnTo>
                        <a:pt x="1209" y="100"/>
                      </a:lnTo>
                      <a:lnTo>
                        <a:pt x="1201" y="95"/>
                      </a:lnTo>
                      <a:lnTo>
                        <a:pt x="1193" y="91"/>
                      </a:lnTo>
                      <a:lnTo>
                        <a:pt x="1183" y="86"/>
                      </a:lnTo>
                      <a:lnTo>
                        <a:pt x="1174" y="83"/>
                      </a:lnTo>
                      <a:lnTo>
                        <a:pt x="1164" y="79"/>
                      </a:lnTo>
                      <a:lnTo>
                        <a:pt x="1155" y="79"/>
                      </a:lnTo>
                      <a:lnTo>
                        <a:pt x="1143" y="78"/>
                      </a:lnTo>
                      <a:lnTo>
                        <a:pt x="1134" y="78"/>
                      </a:lnTo>
                      <a:lnTo>
                        <a:pt x="1123" y="78"/>
                      </a:lnTo>
                      <a:lnTo>
                        <a:pt x="1113" y="79"/>
                      </a:lnTo>
                      <a:lnTo>
                        <a:pt x="1104" y="81"/>
                      </a:lnTo>
                      <a:lnTo>
                        <a:pt x="1085" y="87"/>
                      </a:lnTo>
                      <a:lnTo>
                        <a:pt x="1075" y="78"/>
                      </a:lnTo>
                      <a:lnTo>
                        <a:pt x="1062" y="68"/>
                      </a:lnTo>
                      <a:lnTo>
                        <a:pt x="1051" y="62"/>
                      </a:lnTo>
                      <a:lnTo>
                        <a:pt x="1045" y="59"/>
                      </a:lnTo>
                      <a:lnTo>
                        <a:pt x="1038" y="57"/>
                      </a:lnTo>
                      <a:lnTo>
                        <a:pt x="1016" y="51"/>
                      </a:lnTo>
                      <a:lnTo>
                        <a:pt x="992" y="48"/>
                      </a:lnTo>
                      <a:lnTo>
                        <a:pt x="967" y="48"/>
                      </a:lnTo>
                      <a:lnTo>
                        <a:pt x="941" y="48"/>
                      </a:lnTo>
                      <a:lnTo>
                        <a:pt x="916" y="49"/>
                      </a:lnTo>
                      <a:lnTo>
                        <a:pt x="892" y="51"/>
                      </a:lnTo>
                      <a:lnTo>
                        <a:pt x="868" y="49"/>
                      </a:lnTo>
                      <a:lnTo>
                        <a:pt x="846" y="44"/>
                      </a:lnTo>
                      <a:lnTo>
                        <a:pt x="816" y="35"/>
                      </a:lnTo>
                      <a:lnTo>
                        <a:pt x="784" y="25"/>
                      </a:lnTo>
                      <a:lnTo>
                        <a:pt x="754" y="19"/>
                      </a:lnTo>
                      <a:lnTo>
                        <a:pt x="722" y="14"/>
                      </a:lnTo>
                      <a:lnTo>
                        <a:pt x="690" y="14"/>
                      </a:lnTo>
                      <a:lnTo>
                        <a:pt x="658" y="17"/>
                      </a:lnTo>
                      <a:lnTo>
                        <a:pt x="626" y="24"/>
                      </a:lnTo>
                      <a:lnTo>
                        <a:pt x="593" y="38"/>
                      </a:lnTo>
                      <a:lnTo>
                        <a:pt x="558" y="25"/>
                      </a:lnTo>
                      <a:lnTo>
                        <a:pt x="520" y="24"/>
                      </a:lnTo>
                      <a:lnTo>
                        <a:pt x="482" y="29"/>
                      </a:lnTo>
                      <a:lnTo>
                        <a:pt x="442" y="37"/>
                      </a:lnTo>
                      <a:lnTo>
                        <a:pt x="402" y="46"/>
                      </a:lnTo>
                      <a:lnTo>
                        <a:pt x="361" y="52"/>
                      </a:lnTo>
                      <a:lnTo>
                        <a:pt x="321" y="52"/>
                      </a:lnTo>
                      <a:lnTo>
                        <a:pt x="311" y="52"/>
                      </a:lnTo>
                      <a:lnTo>
                        <a:pt x="302" y="51"/>
                      </a:lnTo>
                      <a:lnTo>
                        <a:pt x="292" y="48"/>
                      </a:lnTo>
                      <a:lnTo>
                        <a:pt x="281" y="44"/>
                      </a:lnTo>
                      <a:lnTo>
                        <a:pt x="262" y="38"/>
                      </a:lnTo>
                      <a:lnTo>
                        <a:pt x="241" y="32"/>
                      </a:lnTo>
                      <a:lnTo>
                        <a:pt x="219" y="24"/>
                      </a:lnTo>
                      <a:lnTo>
                        <a:pt x="195" y="16"/>
                      </a:lnTo>
                      <a:lnTo>
                        <a:pt x="171" y="11"/>
                      </a:lnTo>
                      <a:lnTo>
                        <a:pt x="148" y="5"/>
                      </a:lnTo>
                      <a:lnTo>
                        <a:pt x="125" y="2"/>
                      </a:lnTo>
                      <a:lnTo>
                        <a:pt x="105" y="0"/>
                      </a:lnTo>
                      <a:lnTo>
                        <a:pt x="95" y="0"/>
                      </a:lnTo>
                      <a:lnTo>
                        <a:pt x="87" y="2"/>
                      </a:lnTo>
                      <a:lnTo>
                        <a:pt x="81" y="3"/>
                      </a:lnTo>
                      <a:lnTo>
                        <a:pt x="73" y="6"/>
                      </a:lnTo>
                      <a:lnTo>
                        <a:pt x="68" y="10"/>
                      </a:lnTo>
                      <a:lnTo>
                        <a:pt x="62" y="11"/>
                      </a:lnTo>
                      <a:lnTo>
                        <a:pt x="52" y="17"/>
                      </a:lnTo>
                      <a:lnTo>
                        <a:pt x="43" y="22"/>
                      </a:lnTo>
                      <a:lnTo>
                        <a:pt x="38" y="24"/>
                      </a:lnTo>
                      <a:lnTo>
                        <a:pt x="31" y="25"/>
                      </a:lnTo>
                      <a:lnTo>
                        <a:pt x="25" y="27"/>
                      </a:lnTo>
                      <a:lnTo>
                        <a:pt x="19" y="27"/>
                      </a:lnTo>
                      <a:lnTo>
                        <a:pt x="9" y="27"/>
                      </a:lnTo>
                      <a:lnTo>
                        <a:pt x="0" y="25"/>
                      </a:lnTo>
                      <a:lnTo>
                        <a:pt x="3" y="30"/>
                      </a:lnTo>
                      <a:lnTo>
                        <a:pt x="14" y="37"/>
                      </a:lnTo>
                      <a:lnTo>
                        <a:pt x="19" y="38"/>
                      </a:lnTo>
                      <a:lnTo>
                        <a:pt x="27" y="40"/>
                      </a:lnTo>
                      <a:lnTo>
                        <a:pt x="35" y="40"/>
                      </a:lnTo>
                      <a:lnTo>
                        <a:pt x="44" y="38"/>
                      </a:lnTo>
                      <a:lnTo>
                        <a:pt x="54" y="38"/>
                      </a:lnTo>
                      <a:lnTo>
                        <a:pt x="63" y="38"/>
                      </a:lnTo>
                      <a:lnTo>
                        <a:pt x="73" y="38"/>
                      </a:lnTo>
                      <a:lnTo>
                        <a:pt x="84" y="38"/>
                      </a:lnTo>
                      <a:lnTo>
                        <a:pt x="93" y="38"/>
                      </a:lnTo>
                      <a:lnTo>
                        <a:pt x="105" y="40"/>
                      </a:lnTo>
                      <a:lnTo>
                        <a:pt x="114" y="43"/>
                      </a:lnTo>
                      <a:lnTo>
                        <a:pt x="124" y="46"/>
                      </a:lnTo>
                      <a:lnTo>
                        <a:pt x="133" y="52"/>
                      </a:lnTo>
                      <a:lnTo>
                        <a:pt x="109" y="52"/>
                      </a:lnTo>
                      <a:lnTo>
                        <a:pt x="90" y="54"/>
                      </a:lnTo>
                      <a:lnTo>
                        <a:pt x="79" y="57"/>
                      </a:lnTo>
                      <a:lnTo>
                        <a:pt x="70" y="59"/>
                      </a:lnTo>
                      <a:lnTo>
                        <a:pt x="62" y="60"/>
                      </a:lnTo>
                      <a:lnTo>
                        <a:pt x="54" y="60"/>
                      </a:lnTo>
                      <a:lnTo>
                        <a:pt x="43" y="59"/>
                      </a:lnTo>
                      <a:lnTo>
                        <a:pt x="27" y="54"/>
                      </a:lnTo>
                      <a:lnTo>
                        <a:pt x="33" y="59"/>
                      </a:lnTo>
                      <a:lnTo>
                        <a:pt x="39" y="65"/>
                      </a:lnTo>
                      <a:lnTo>
                        <a:pt x="44" y="70"/>
                      </a:lnTo>
                      <a:lnTo>
                        <a:pt x="197" y="91"/>
                      </a:lnTo>
                      <a:lnTo>
                        <a:pt x="218" y="89"/>
                      </a:lnTo>
                      <a:lnTo>
                        <a:pt x="229" y="89"/>
                      </a:lnTo>
                      <a:lnTo>
                        <a:pt x="237" y="91"/>
                      </a:lnTo>
                      <a:lnTo>
                        <a:pt x="246" y="92"/>
                      </a:lnTo>
                      <a:lnTo>
                        <a:pt x="256" y="95"/>
                      </a:lnTo>
                      <a:lnTo>
                        <a:pt x="267" y="100"/>
                      </a:lnTo>
                      <a:lnTo>
                        <a:pt x="278" y="105"/>
                      </a:lnTo>
                      <a:lnTo>
                        <a:pt x="289" y="110"/>
                      </a:lnTo>
                      <a:lnTo>
                        <a:pt x="299" y="114"/>
                      </a:lnTo>
                      <a:lnTo>
                        <a:pt x="308" y="119"/>
                      </a:lnTo>
                      <a:lnTo>
                        <a:pt x="316" y="122"/>
                      </a:lnTo>
                      <a:lnTo>
                        <a:pt x="327" y="125"/>
                      </a:lnTo>
                      <a:lnTo>
                        <a:pt x="338" y="129"/>
                      </a:lnTo>
                      <a:lnTo>
                        <a:pt x="350" y="129"/>
                      </a:lnTo>
                      <a:lnTo>
                        <a:pt x="361" y="129"/>
                      </a:lnTo>
                      <a:lnTo>
                        <a:pt x="373" y="127"/>
                      </a:lnTo>
                      <a:lnTo>
                        <a:pt x="385" y="125"/>
                      </a:lnTo>
                      <a:lnTo>
                        <a:pt x="396" y="122"/>
                      </a:lnTo>
                      <a:lnTo>
                        <a:pt x="407" y="121"/>
                      </a:lnTo>
                      <a:lnTo>
                        <a:pt x="420" y="118"/>
                      </a:lnTo>
                      <a:lnTo>
                        <a:pt x="431" y="116"/>
                      </a:lnTo>
                      <a:lnTo>
                        <a:pt x="442" y="114"/>
                      </a:lnTo>
                      <a:lnTo>
                        <a:pt x="453" y="113"/>
                      </a:lnTo>
                      <a:lnTo>
                        <a:pt x="464" y="113"/>
                      </a:lnTo>
                      <a:lnTo>
                        <a:pt x="475" y="113"/>
                      </a:lnTo>
                      <a:lnTo>
                        <a:pt x="486" y="116"/>
                      </a:lnTo>
                      <a:lnTo>
                        <a:pt x="498" y="119"/>
                      </a:lnTo>
                      <a:lnTo>
                        <a:pt x="509" y="124"/>
                      </a:lnTo>
                      <a:lnTo>
                        <a:pt x="520" y="130"/>
                      </a:lnTo>
                      <a:lnTo>
                        <a:pt x="531" y="137"/>
                      </a:lnTo>
                      <a:lnTo>
                        <a:pt x="542" y="143"/>
                      </a:lnTo>
                      <a:lnTo>
                        <a:pt x="552" y="149"/>
                      </a:lnTo>
                      <a:lnTo>
                        <a:pt x="561" y="156"/>
                      </a:lnTo>
                      <a:lnTo>
                        <a:pt x="571" y="160"/>
                      </a:lnTo>
                      <a:lnTo>
                        <a:pt x="582" y="167"/>
                      </a:lnTo>
                      <a:lnTo>
                        <a:pt x="591" y="172"/>
                      </a:lnTo>
                      <a:lnTo>
                        <a:pt x="603" y="175"/>
                      </a:lnTo>
                      <a:lnTo>
                        <a:pt x="614" y="178"/>
                      </a:lnTo>
                      <a:lnTo>
                        <a:pt x="625" y="179"/>
                      </a:lnTo>
                      <a:lnTo>
                        <a:pt x="636" y="179"/>
                      </a:lnTo>
                      <a:lnTo>
                        <a:pt x="649" y="178"/>
                      </a:lnTo>
                      <a:lnTo>
                        <a:pt x="663" y="173"/>
                      </a:lnTo>
                      <a:lnTo>
                        <a:pt x="677" y="168"/>
                      </a:lnTo>
                      <a:lnTo>
                        <a:pt x="690" y="164"/>
                      </a:lnTo>
                      <a:lnTo>
                        <a:pt x="703" y="154"/>
                      </a:lnTo>
                      <a:lnTo>
                        <a:pt x="714" y="145"/>
                      </a:lnTo>
                      <a:lnTo>
                        <a:pt x="723" y="133"/>
                      </a:lnTo>
                      <a:lnTo>
                        <a:pt x="735" y="145"/>
                      </a:lnTo>
                      <a:lnTo>
                        <a:pt x="747" y="152"/>
                      </a:lnTo>
                      <a:lnTo>
                        <a:pt x="768" y="160"/>
                      </a:lnTo>
                      <a:lnTo>
                        <a:pt x="833" y="176"/>
                      </a:lnTo>
                      <a:lnTo>
                        <a:pt x="906" y="162"/>
                      </a:lnTo>
                      <a:lnTo>
                        <a:pt x="929" y="159"/>
                      </a:lnTo>
                      <a:lnTo>
                        <a:pt x="943" y="152"/>
                      </a:lnTo>
                      <a:lnTo>
                        <a:pt x="954" y="164"/>
                      </a:lnTo>
                      <a:lnTo>
                        <a:pt x="967" y="172"/>
                      </a:lnTo>
                      <a:lnTo>
                        <a:pt x="980" y="176"/>
                      </a:lnTo>
                      <a:lnTo>
                        <a:pt x="992" y="179"/>
                      </a:lnTo>
                      <a:lnTo>
                        <a:pt x="1007" y="181"/>
                      </a:lnTo>
                      <a:lnTo>
                        <a:pt x="1019" y="181"/>
                      </a:lnTo>
                      <a:lnTo>
                        <a:pt x="1034" y="179"/>
                      </a:lnTo>
                      <a:lnTo>
                        <a:pt x="1048" y="178"/>
                      </a:lnTo>
                      <a:lnTo>
                        <a:pt x="1061" y="176"/>
                      </a:lnTo>
                      <a:lnTo>
                        <a:pt x="1077" y="175"/>
                      </a:lnTo>
                      <a:lnTo>
                        <a:pt x="1089" y="173"/>
                      </a:lnTo>
                      <a:lnTo>
                        <a:pt x="1104" y="172"/>
                      </a:lnTo>
                      <a:lnTo>
                        <a:pt x="1118" y="172"/>
                      </a:lnTo>
                      <a:lnTo>
                        <a:pt x="1131" y="173"/>
                      </a:lnTo>
                      <a:lnTo>
                        <a:pt x="1145" y="175"/>
                      </a:lnTo>
                      <a:lnTo>
                        <a:pt x="1158" y="179"/>
                      </a:lnTo>
                      <a:lnTo>
                        <a:pt x="1166" y="184"/>
                      </a:lnTo>
                      <a:lnTo>
                        <a:pt x="1174" y="189"/>
                      </a:lnTo>
                      <a:lnTo>
                        <a:pt x="1182" y="197"/>
                      </a:lnTo>
                      <a:lnTo>
                        <a:pt x="1188" y="205"/>
                      </a:lnTo>
                      <a:lnTo>
                        <a:pt x="1193" y="214"/>
                      </a:lnTo>
                      <a:lnTo>
                        <a:pt x="1194" y="224"/>
                      </a:lnTo>
                      <a:lnTo>
                        <a:pt x="1194" y="233"/>
                      </a:lnTo>
                      <a:lnTo>
                        <a:pt x="1191" y="2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28" name="Freeform 487"/>
                <p:cNvSpPr>
                  <a:spLocks/>
                </p:cNvSpPr>
                <p:nvPr/>
              </p:nvSpPr>
              <p:spPr bwMode="auto">
                <a:xfrm>
                  <a:off x="1222" y="2165"/>
                  <a:ext cx="270" cy="87"/>
                </a:xfrm>
                <a:custGeom>
                  <a:avLst/>
                  <a:gdLst>
                    <a:gd name="T0" fmla="*/ 0 w 541"/>
                    <a:gd name="T1" fmla="*/ 1 h 173"/>
                    <a:gd name="T2" fmla="*/ 0 w 541"/>
                    <a:gd name="T3" fmla="*/ 1 h 173"/>
                    <a:gd name="T4" fmla="*/ 0 w 541"/>
                    <a:gd name="T5" fmla="*/ 1 h 173"/>
                    <a:gd name="T6" fmla="*/ 0 w 541"/>
                    <a:gd name="T7" fmla="*/ 1 h 173"/>
                    <a:gd name="T8" fmla="*/ 0 w 541"/>
                    <a:gd name="T9" fmla="*/ 1 h 173"/>
                    <a:gd name="T10" fmla="*/ 0 w 541"/>
                    <a:gd name="T11" fmla="*/ 1 h 173"/>
                    <a:gd name="T12" fmla="*/ 0 w 541"/>
                    <a:gd name="T13" fmla="*/ 1 h 173"/>
                    <a:gd name="T14" fmla="*/ 0 w 541"/>
                    <a:gd name="T15" fmla="*/ 1 h 173"/>
                    <a:gd name="T16" fmla="*/ 0 w 541"/>
                    <a:gd name="T17" fmla="*/ 1 h 173"/>
                    <a:gd name="T18" fmla="*/ 0 w 541"/>
                    <a:gd name="T19" fmla="*/ 1 h 173"/>
                    <a:gd name="T20" fmla="*/ 0 w 541"/>
                    <a:gd name="T21" fmla="*/ 1 h 173"/>
                    <a:gd name="T22" fmla="*/ 0 w 541"/>
                    <a:gd name="T23" fmla="*/ 1 h 173"/>
                    <a:gd name="T24" fmla="*/ 0 w 541"/>
                    <a:gd name="T25" fmla="*/ 1 h 173"/>
                    <a:gd name="T26" fmla="*/ 0 w 541"/>
                    <a:gd name="T27" fmla="*/ 1 h 173"/>
                    <a:gd name="T28" fmla="*/ 0 w 541"/>
                    <a:gd name="T29" fmla="*/ 1 h 173"/>
                    <a:gd name="T30" fmla="*/ 0 w 541"/>
                    <a:gd name="T31" fmla="*/ 1 h 173"/>
                    <a:gd name="T32" fmla="*/ 0 w 541"/>
                    <a:gd name="T33" fmla="*/ 1 h 173"/>
                    <a:gd name="T34" fmla="*/ 0 w 541"/>
                    <a:gd name="T35" fmla="*/ 1 h 173"/>
                    <a:gd name="T36" fmla="*/ 0 w 541"/>
                    <a:gd name="T37" fmla="*/ 1 h 173"/>
                    <a:gd name="T38" fmla="*/ 0 w 541"/>
                    <a:gd name="T39" fmla="*/ 1 h 173"/>
                    <a:gd name="T40" fmla="*/ 0 w 541"/>
                    <a:gd name="T41" fmla="*/ 1 h 173"/>
                    <a:gd name="T42" fmla="*/ 0 w 541"/>
                    <a:gd name="T43" fmla="*/ 1 h 173"/>
                    <a:gd name="T44" fmla="*/ 0 w 541"/>
                    <a:gd name="T45" fmla="*/ 0 h 173"/>
                    <a:gd name="T46" fmla="*/ 0 w 541"/>
                    <a:gd name="T47" fmla="*/ 0 h 173"/>
                    <a:gd name="T48" fmla="*/ 0 w 541"/>
                    <a:gd name="T49" fmla="*/ 1 h 173"/>
                    <a:gd name="T50" fmla="*/ 0 w 541"/>
                    <a:gd name="T51" fmla="*/ 1 h 173"/>
                    <a:gd name="T52" fmla="*/ 0 w 541"/>
                    <a:gd name="T53" fmla="*/ 1 h 173"/>
                    <a:gd name="T54" fmla="*/ 0 w 541"/>
                    <a:gd name="T55" fmla="*/ 1 h 173"/>
                    <a:gd name="T56" fmla="*/ 0 w 541"/>
                    <a:gd name="T57" fmla="*/ 1 h 173"/>
                    <a:gd name="T58" fmla="*/ 0 w 541"/>
                    <a:gd name="T59" fmla="*/ 1 h 173"/>
                    <a:gd name="T60" fmla="*/ 0 w 541"/>
                    <a:gd name="T61" fmla="*/ 1 h 173"/>
                    <a:gd name="T62" fmla="*/ 0 w 541"/>
                    <a:gd name="T63" fmla="*/ 1 h 173"/>
                    <a:gd name="T64" fmla="*/ 0 w 541"/>
                    <a:gd name="T65" fmla="*/ 1 h 173"/>
                    <a:gd name="T66" fmla="*/ 0 w 541"/>
                    <a:gd name="T67" fmla="*/ 1 h 173"/>
                    <a:gd name="T68" fmla="*/ 0 w 541"/>
                    <a:gd name="T69" fmla="*/ 1 h 173"/>
                    <a:gd name="T70" fmla="*/ 0 w 541"/>
                    <a:gd name="T71" fmla="*/ 1 h 173"/>
                    <a:gd name="T72" fmla="*/ 0 w 541"/>
                    <a:gd name="T73" fmla="*/ 1 h 173"/>
                    <a:gd name="T74" fmla="*/ 0 w 541"/>
                    <a:gd name="T75" fmla="*/ 1 h 173"/>
                    <a:gd name="T76" fmla="*/ 0 w 541"/>
                    <a:gd name="T77" fmla="*/ 1 h 173"/>
                    <a:gd name="T78" fmla="*/ 0 w 541"/>
                    <a:gd name="T79" fmla="*/ 1 h 173"/>
                    <a:gd name="T80" fmla="*/ 0 w 541"/>
                    <a:gd name="T81" fmla="*/ 1 h 173"/>
                    <a:gd name="T82" fmla="*/ 0 w 541"/>
                    <a:gd name="T83" fmla="*/ 1 h 173"/>
                    <a:gd name="T84" fmla="*/ 0 w 541"/>
                    <a:gd name="T85" fmla="*/ 1 h 173"/>
                    <a:gd name="T86" fmla="*/ 0 w 541"/>
                    <a:gd name="T87" fmla="*/ 1 h 173"/>
                    <a:gd name="T88" fmla="*/ 0 w 541"/>
                    <a:gd name="T89" fmla="*/ 1 h 173"/>
                    <a:gd name="T90" fmla="*/ 0 w 541"/>
                    <a:gd name="T91" fmla="*/ 1 h 173"/>
                    <a:gd name="T92" fmla="*/ 0 w 541"/>
                    <a:gd name="T93" fmla="*/ 1 h 173"/>
                    <a:gd name="T94" fmla="*/ 0 w 541"/>
                    <a:gd name="T95" fmla="*/ 1 h 173"/>
                    <a:gd name="T96" fmla="*/ 0 w 541"/>
                    <a:gd name="T97" fmla="*/ 1 h 173"/>
                    <a:gd name="T98" fmla="*/ 0 w 541"/>
                    <a:gd name="T99" fmla="*/ 1 h 173"/>
                    <a:gd name="T100" fmla="*/ 0 w 541"/>
                    <a:gd name="T101" fmla="*/ 1 h 173"/>
                    <a:gd name="T102" fmla="*/ 0 w 541"/>
                    <a:gd name="T103" fmla="*/ 1 h 173"/>
                    <a:gd name="T104" fmla="*/ 0 w 541"/>
                    <a:gd name="T105" fmla="*/ 1 h 17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41"/>
                    <a:gd name="T160" fmla="*/ 0 h 173"/>
                    <a:gd name="T161" fmla="*/ 541 w 541"/>
                    <a:gd name="T162" fmla="*/ 173 h 17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41" h="173">
                      <a:moveTo>
                        <a:pt x="541" y="173"/>
                      </a:moveTo>
                      <a:lnTo>
                        <a:pt x="535" y="165"/>
                      </a:lnTo>
                      <a:lnTo>
                        <a:pt x="530" y="155"/>
                      </a:lnTo>
                      <a:lnTo>
                        <a:pt x="527" y="149"/>
                      </a:lnTo>
                      <a:lnTo>
                        <a:pt x="519" y="141"/>
                      </a:lnTo>
                      <a:lnTo>
                        <a:pt x="510" y="133"/>
                      </a:lnTo>
                      <a:lnTo>
                        <a:pt x="500" y="125"/>
                      </a:lnTo>
                      <a:lnTo>
                        <a:pt x="489" y="116"/>
                      </a:lnTo>
                      <a:lnTo>
                        <a:pt x="479" y="109"/>
                      </a:lnTo>
                      <a:lnTo>
                        <a:pt x="471" y="103"/>
                      </a:lnTo>
                      <a:lnTo>
                        <a:pt x="465" y="101"/>
                      </a:lnTo>
                      <a:lnTo>
                        <a:pt x="452" y="93"/>
                      </a:lnTo>
                      <a:lnTo>
                        <a:pt x="440" y="84"/>
                      </a:lnTo>
                      <a:lnTo>
                        <a:pt x="427" y="74"/>
                      </a:lnTo>
                      <a:lnTo>
                        <a:pt x="414" y="62"/>
                      </a:lnTo>
                      <a:lnTo>
                        <a:pt x="403" y="50"/>
                      </a:lnTo>
                      <a:lnTo>
                        <a:pt x="390" y="39"/>
                      </a:lnTo>
                      <a:lnTo>
                        <a:pt x="377" y="31"/>
                      </a:lnTo>
                      <a:lnTo>
                        <a:pt x="365" y="23"/>
                      </a:lnTo>
                      <a:lnTo>
                        <a:pt x="350" y="19"/>
                      </a:lnTo>
                      <a:lnTo>
                        <a:pt x="336" y="14"/>
                      </a:lnTo>
                      <a:lnTo>
                        <a:pt x="320" y="9"/>
                      </a:lnTo>
                      <a:lnTo>
                        <a:pt x="290" y="6"/>
                      </a:lnTo>
                      <a:lnTo>
                        <a:pt x="274" y="4"/>
                      </a:lnTo>
                      <a:lnTo>
                        <a:pt x="258" y="6"/>
                      </a:lnTo>
                      <a:lnTo>
                        <a:pt x="242" y="8"/>
                      </a:lnTo>
                      <a:lnTo>
                        <a:pt x="228" y="11"/>
                      </a:lnTo>
                      <a:lnTo>
                        <a:pt x="214" y="12"/>
                      </a:lnTo>
                      <a:lnTo>
                        <a:pt x="206" y="12"/>
                      </a:lnTo>
                      <a:lnTo>
                        <a:pt x="199" y="12"/>
                      </a:lnTo>
                      <a:lnTo>
                        <a:pt x="191" y="12"/>
                      </a:lnTo>
                      <a:lnTo>
                        <a:pt x="185" y="12"/>
                      </a:lnTo>
                      <a:lnTo>
                        <a:pt x="177" y="11"/>
                      </a:lnTo>
                      <a:lnTo>
                        <a:pt x="171" y="11"/>
                      </a:lnTo>
                      <a:lnTo>
                        <a:pt x="163" y="9"/>
                      </a:lnTo>
                      <a:lnTo>
                        <a:pt x="156" y="9"/>
                      </a:lnTo>
                      <a:lnTo>
                        <a:pt x="150" y="8"/>
                      </a:lnTo>
                      <a:lnTo>
                        <a:pt x="142" y="8"/>
                      </a:lnTo>
                      <a:lnTo>
                        <a:pt x="136" y="6"/>
                      </a:lnTo>
                      <a:lnTo>
                        <a:pt x="129" y="4"/>
                      </a:lnTo>
                      <a:lnTo>
                        <a:pt x="123" y="4"/>
                      </a:lnTo>
                      <a:lnTo>
                        <a:pt x="115" y="3"/>
                      </a:lnTo>
                      <a:lnTo>
                        <a:pt x="109" y="1"/>
                      </a:lnTo>
                      <a:lnTo>
                        <a:pt x="102" y="1"/>
                      </a:lnTo>
                      <a:lnTo>
                        <a:pt x="96" y="1"/>
                      </a:lnTo>
                      <a:lnTo>
                        <a:pt x="88" y="0"/>
                      </a:lnTo>
                      <a:lnTo>
                        <a:pt x="82" y="0"/>
                      </a:lnTo>
                      <a:lnTo>
                        <a:pt x="74" y="0"/>
                      </a:lnTo>
                      <a:lnTo>
                        <a:pt x="67" y="0"/>
                      </a:lnTo>
                      <a:lnTo>
                        <a:pt x="61" y="1"/>
                      </a:lnTo>
                      <a:lnTo>
                        <a:pt x="53" y="3"/>
                      </a:lnTo>
                      <a:lnTo>
                        <a:pt x="45" y="3"/>
                      </a:lnTo>
                      <a:lnTo>
                        <a:pt x="39" y="4"/>
                      </a:lnTo>
                      <a:lnTo>
                        <a:pt x="31" y="8"/>
                      </a:lnTo>
                      <a:lnTo>
                        <a:pt x="24" y="9"/>
                      </a:lnTo>
                      <a:lnTo>
                        <a:pt x="16" y="12"/>
                      </a:lnTo>
                      <a:lnTo>
                        <a:pt x="7" y="23"/>
                      </a:lnTo>
                      <a:lnTo>
                        <a:pt x="2" y="33"/>
                      </a:lnTo>
                      <a:lnTo>
                        <a:pt x="0" y="38"/>
                      </a:lnTo>
                      <a:lnTo>
                        <a:pt x="4" y="44"/>
                      </a:lnTo>
                      <a:lnTo>
                        <a:pt x="10" y="52"/>
                      </a:lnTo>
                      <a:lnTo>
                        <a:pt x="18" y="58"/>
                      </a:lnTo>
                      <a:lnTo>
                        <a:pt x="23" y="62"/>
                      </a:lnTo>
                      <a:lnTo>
                        <a:pt x="31" y="65"/>
                      </a:lnTo>
                      <a:lnTo>
                        <a:pt x="37" y="66"/>
                      </a:lnTo>
                      <a:lnTo>
                        <a:pt x="45" y="68"/>
                      </a:lnTo>
                      <a:lnTo>
                        <a:pt x="53" y="69"/>
                      </a:lnTo>
                      <a:lnTo>
                        <a:pt x="61" y="71"/>
                      </a:lnTo>
                      <a:lnTo>
                        <a:pt x="69" y="71"/>
                      </a:lnTo>
                      <a:lnTo>
                        <a:pt x="77" y="71"/>
                      </a:lnTo>
                      <a:lnTo>
                        <a:pt x="83" y="71"/>
                      </a:lnTo>
                      <a:lnTo>
                        <a:pt x="93" y="69"/>
                      </a:lnTo>
                      <a:lnTo>
                        <a:pt x="101" y="69"/>
                      </a:lnTo>
                      <a:lnTo>
                        <a:pt x="109" y="68"/>
                      </a:lnTo>
                      <a:lnTo>
                        <a:pt x="117" y="68"/>
                      </a:lnTo>
                      <a:lnTo>
                        <a:pt x="124" y="66"/>
                      </a:lnTo>
                      <a:lnTo>
                        <a:pt x="132" y="65"/>
                      </a:lnTo>
                      <a:lnTo>
                        <a:pt x="140" y="63"/>
                      </a:lnTo>
                      <a:lnTo>
                        <a:pt x="148" y="62"/>
                      </a:lnTo>
                      <a:lnTo>
                        <a:pt x="156" y="60"/>
                      </a:lnTo>
                      <a:lnTo>
                        <a:pt x="164" y="58"/>
                      </a:lnTo>
                      <a:lnTo>
                        <a:pt x="172" y="57"/>
                      </a:lnTo>
                      <a:lnTo>
                        <a:pt x="180" y="55"/>
                      </a:lnTo>
                      <a:lnTo>
                        <a:pt x="196" y="54"/>
                      </a:lnTo>
                      <a:lnTo>
                        <a:pt x="210" y="52"/>
                      </a:lnTo>
                      <a:lnTo>
                        <a:pt x="225" y="52"/>
                      </a:lnTo>
                      <a:lnTo>
                        <a:pt x="239" y="52"/>
                      </a:lnTo>
                      <a:lnTo>
                        <a:pt x="253" y="54"/>
                      </a:lnTo>
                      <a:lnTo>
                        <a:pt x="266" y="58"/>
                      </a:lnTo>
                      <a:lnTo>
                        <a:pt x="280" y="63"/>
                      </a:lnTo>
                      <a:lnTo>
                        <a:pt x="295" y="69"/>
                      </a:lnTo>
                      <a:lnTo>
                        <a:pt x="312" y="74"/>
                      </a:lnTo>
                      <a:lnTo>
                        <a:pt x="330" y="77"/>
                      </a:lnTo>
                      <a:lnTo>
                        <a:pt x="347" y="82"/>
                      </a:lnTo>
                      <a:lnTo>
                        <a:pt x="365" y="87"/>
                      </a:lnTo>
                      <a:lnTo>
                        <a:pt x="382" y="92"/>
                      </a:lnTo>
                      <a:lnTo>
                        <a:pt x="400" y="98"/>
                      </a:lnTo>
                      <a:lnTo>
                        <a:pt x="417" y="104"/>
                      </a:lnTo>
                      <a:lnTo>
                        <a:pt x="435" y="111"/>
                      </a:lnTo>
                      <a:lnTo>
                        <a:pt x="451" y="117"/>
                      </a:lnTo>
                      <a:lnTo>
                        <a:pt x="465" y="127"/>
                      </a:lnTo>
                      <a:lnTo>
                        <a:pt x="479" y="136"/>
                      </a:lnTo>
                      <a:lnTo>
                        <a:pt x="490" y="146"/>
                      </a:lnTo>
                      <a:lnTo>
                        <a:pt x="502" y="158"/>
                      </a:lnTo>
                      <a:lnTo>
                        <a:pt x="510" y="171"/>
                      </a:lnTo>
                      <a:lnTo>
                        <a:pt x="541" y="1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29" name="Freeform 488"/>
                <p:cNvSpPr>
                  <a:spLocks/>
                </p:cNvSpPr>
                <p:nvPr/>
              </p:nvSpPr>
              <p:spPr bwMode="auto">
                <a:xfrm>
                  <a:off x="1149" y="2169"/>
                  <a:ext cx="307" cy="89"/>
                </a:xfrm>
                <a:custGeom>
                  <a:avLst/>
                  <a:gdLst>
                    <a:gd name="T0" fmla="*/ 0 w 616"/>
                    <a:gd name="T1" fmla="*/ 1 h 177"/>
                    <a:gd name="T2" fmla="*/ 0 w 616"/>
                    <a:gd name="T3" fmla="*/ 1 h 177"/>
                    <a:gd name="T4" fmla="*/ 0 w 616"/>
                    <a:gd name="T5" fmla="*/ 1 h 177"/>
                    <a:gd name="T6" fmla="*/ 0 w 616"/>
                    <a:gd name="T7" fmla="*/ 1 h 177"/>
                    <a:gd name="T8" fmla="*/ 0 w 616"/>
                    <a:gd name="T9" fmla="*/ 1 h 177"/>
                    <a:gd name="T10" fmla="*/ 0 w 616"/>
                    <a:gd name="T11" fmla="*/ 1 h 177"/>
                    <a:gd name="T12" fmla="*/ 0 w 616"/>
                    <a:gd name="T13" fmla="*/ 1 h 177"/>
                    <a:gd name="T14" fmla="*/ 0 w 616"/>
                    <a:gd name="T15" fmla="*/ 1 h 177"/>
                    <a:gd name="T16" fmla="*/ 0 w 616"/>
                    <a:gd name="T17" fmla="*/ 1 h 177"/>
                    <a:gd name="T18" fmla="*/ 0 w 616"/>
                    <a:gd name="T19" fmla="*/ 1 h 177"/>
                    <a:gd name="T20" fmla="*/ 0 w 616"/>
                    <a:gd name="T21" fmla="*/ 1 h 177"/>
                    <a:gd name="T22" fmla="*/ 0 w 616"/>
                    <a:gd name="T23" fmla="*/ 1 h 177"/>
                    <a:gd name="T24" fmla="*/ 0 w 616"/>
                    <a:gd name="T25" fmla="*/ 1 h 177"/>
                    <a:gd name="T26" fmla="*/ 0 w 616"/>
                    <a:gd name="T27" fmla="*/ 1 h 177"/>
                    <a:gd name="T28" fmla="*/ 0 w 616"/>
                    <a:gd name="T29" fmla="*/ 1 h 177"/>
                    <a:gd name="T30" fmla="*/ 0 w 616"/>
                    <a:gd name="T31" fmla="*/ 1 h 177"/>
                    <a:gd name="T32" fmla="*/ 0 w 616"/>
                    <a:gd name="T33" fmla="*/ 1 h 177"/>
                    <a:gd name="T34" fmla="*/ 0 w 616"/>
                    <a:gd name="T35" fmla="*/ 1 h 177"/>
                    <a:gd name="T36" fmla="*/ 0 w 616"/>
                    <a:gd name="T37" fmla="*/ 1 h 177"/>
                    <a:gd name="T38" fmla="*/ 0 w 616"/>
                    <a:gd name="T39" fmla="*/ 1 h 177"/>
                    <a:gd name="T40" fmla="*/ 0 w 616"/>
                    <a:gd name="T41" fmla="*/ 1 h 177"/>
                    <a:gd name="T42" fmla="*/ 0 w 616"/>
                    <a:gd name="T43" fmla="*/ 1 h 177"/>
                    <a:gd name="T44" fmla="*/ 0 w 616"/>
                    <a:gd name="T45" fmla="*/ 1 h 177"/>
                    <a:gd name="T46" fmla="*/ 0 w 616"/>
                    <a:gd name="T47" fmla="*/ 0 h 177"/>
                    <a:gd name="T48" fmla="*/ 0 w 616"/>
                    <a:gd name="T49" fmla="*/ 0 h 177"/>
                    <a:gd name="T50" fmla="*/ 0 w 616"/>
                    <a:gd name="T51" fmla="*/ 1 h 177"/>
                    <a:gd name="T52" fmla="*/ 0 w 616"/>
                    <a:gd name="T53" fmla="*/ 1 h 177"/>
                    <a:gd name="T54" fmla="*/ 0 w 616"/>
                    <a:gd name="T55" fmla="*/ 1 h 177"/>
                    <a:gd name="T56" fmla="*/ 0 w 616"/>
                    <a:gd name="T57" fmla="*/ 1 h 177"/>
                    <a:gd name="T58" fmla="*/ 0 w 616"/>
                    <a:gd name="T59" fmla="*/ 1 h 177"/>
                    <a:gd name="T60" fmla="*/ 0 w 616"/>
                    <a:gd name="T61" fmla="*/ 1 h 177"/>
                    <a:gd name="T62" fmla="*/ 0 w 616"/>
                    <a:gd name="T63" fmla="*/ 1 h 177"/>
                    <a:gd name="T64" fmla="*/ 0 w 616"/>
                    <a:gd name="T65" fmla="*/ 1 h 177"/>
                    <a:gd name="T66" fmla="*/ 0 w 616"/>
                    <a:gd name="T67" fmla="*/ 1 h 177"/>
                    <a:gd name="T68" fmla="*/ 0 w 616"/>
                    <a:gd name="T69" fmla="*/ 1 h 177"/>
                    <a:gd name="T70" fmla="*/ 0 w 616"/>
                    <a:gd name="T71" fmla="*/ 1 h 177"/>
                    <a:gd name="T72" fmla="*/ 0 w 616"/>
                    <a:gd name="T73" fmla="*/ 1 h 177"/>
                    <a:gd name="T74" fmla="*/ 0 w 616"/>
                    <a:gd name="T75" fmla="*/ 1 h 177"/>
                    <a:gd name="T76" fmla="*/ 0 w 616"/>
                    <a:gd name="T77" fmla="*/ 1 h 177"/>
                    <a:gd name="T78" fmla="*/ 0 w 616"/>
                    <a:gd name="T79" fmla="*/ 1 h 177"/>
                    <a:gd name="T80" fmla="*/ 0 w 616"/>
                    <a:gd name="T81" fmla="*/ 1 h 177"/>
                    <a:gd name="T82" fmla="*/ 0 w 616"/>
                    <a:gd name="T83" fmla="*/ 1 h 177"/>
                    <a:gd name="T84" fmla="*/ 0 w 616"/>
                    <a:gd name="T85" fmla="*/ 1 h 177"/>
                    <a:gd name="T86" fmla="*/ 0 w 616"/>
                    <a:gd name="T87" fmla="*/ 1 h 177"/>
                    <a:gd name="T88" fmla="*/ 0 w 616"/>
                    <a:gd name="T89" fmla="*/ 1 h 177"/>
                    <a:gd name="T90" fmla="*/ 0 w 616"/>
                    <a:gd name="T91" fmla="*/ 1 h 177"/>
                    <a:gd name="T92" fmla="*/ 0 w 616"/>
                    <a:gd name="T93" fmla="*/ 1 h 177"/>
                    <a:gd name="T94" fmla="*/ 0 w 616"/>
                    <a:gd name="T95" fmla="*/ 1 h 177"/>
                    <a:gd name="T96" fmla="*/ 0 w 616"/>
                    <a:gd name="T97" fmla="*/ 1 h 177"/>
                    <a:gd name="T98" fmla="*/ 0 w 616"/>
                    <a:gd name="T99" fmla="*/ 1 h 17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616"/>
                    <a:gd name="T151" fmla="*/ 0 h 177"/>
                    <a:gd name="T152" fmla="*/ 616 w 616"/>
                    <a:gd name="T153" fmla="*/ 177 h 17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616" h="177">
                      <a:moveTo>
                        <a:pt x="613" y="177"/>
                      </a:moveTo>
                      <a:lnTo>
                        <a:pt x="616" y="168"/>
                      </a:lnTo>
                      <a:lnTo>
                        <a:pt x="614" y="158"/>
                      </a:lnTo>
                      <a:lnTo>
                        <a:pt x="611" y="147"/>
                      </a:lnTo>
                      <a:lnTo>
                        <a:pt x="605" y="139"/>
                      </a:lnTo>
                      <a:lnTo>
                        <a:pt x="597" y="131"/>
                      </a:lnTo>
                      <a:lnTo>
                        <a:pt x="587" y="123"/>
                      </a:lnTo>
                      <a:lnTo>
                        <a:pt x="576" y="117"/>
                      </a:lnTo>
                      <a:lnTo>
                        <a:pt x="566" y="111"/>
                      </a:lnTo>
                      <a:lnTo>
                        <a:pt x="557" y="106"/>
                      </a:lnTo>
                      <a:lnTo>
                        <a:pt x="546" y="101"/>
                      </a:lnTo>
                      <a:lnTo>
                        <a:pt x="538" y="95"/>
                      </a:lnTo>
                      <a:lnTo>
                        <a:pt x="528" y="90"/>
                      </a:lnTo>
                      <a:lnTo>
                        <a:pt x="519" y="85"/>
                      </a:lnTo>
                      <a:lnTo>
                        <a:pt x="509" y="81"/>
                      </a:lnTo>
                      <a:lnTo>
                        <a:pt x="500" y="77"/>
                      </a:lnTo>
                      <a:lnTo>
                        <a:pt x="492" y="74"/>
                      </a:lnTo>
                      <a:lnTo>
                        <a:pt x="471" y="68"/>
                      </a:lnTo>
                      <a:lnTo>
                        <a:pt x="452" y="63"/>
                      </a:lnTo>
                      <a:lnTo>
                        <a:pt x="431" y="58"/>
                      </a:lnTo>
                      <a:lnTo>
                        <a:pt x="412" y="54"/>
                      </a:lnTo>
                      <a:lnTo>
                        <a:pt x="393" y="50"/>
                      </a:lnTo>
                      <a:lnTo>
                        <a:pt x="374" y="46"/>
                      </a:lnTo>
                      <a:lnTo>
                        <a:pt x="355" y="39"/>
                      </a:lnTo>
                      <a:lnTo>
                        <a:pt x="334" y="31"/>
                      </a:lnTo>
                      <a:lnTo>
                        <a:pt x="317" y="27"/>
                      </a:lnTo>
                      <a:lnTo>
                        <a:pt x="298" y="23"/>
                      </a:lnTo>
                      <a:lnTo>
                        <a:pt x="288" y="23"/>
                      </a:lnTo>
                      <a:lnTo>
                        <a:pt x="278" y="23"/>
                      </a:lnTo>
                      <a:lnTo>
                        <a:pt x="269" y="25"/>
                      </a:lnTo>
                      <a:lnTo>
                        <a:pt x="258" y="25"/>
                      </a:lnTo>
                      <a:lnTo>
                        <a:pt x="248" y="27"/>
                      </a:lnTo>
                      <a:lnTo>
                        <a:pt x="239" y="27"/>
                      </a:lnTo>
                      <a:lnTo>
                        <a:pt x="229" y="27"/>
                      </a:lnTo>
                      <a:lnTo>
                        <a:pt x="218" y="27"/>
                      </a:lnTo>
                      <a:lnTo>
                        <a:pt x="208" y="27"/>
                      </a:lnTo>
                      <a:lnTo>
                        <a:pt x="200" y="27"/>
                      </a:lnTo>
                      <a:lnTo>
                        <a:pt x="191" y="27"/>
                      </a:lnTo>
                      <a:lnTo>
                        <a:pt x="181" y="23"/>
                      </a:lnTo>
                      <a:lnTo>
                        <a:pt x="172" y="22"/>
                      </a:lnTo>
                      <a:lnTo>
                        <a:pt x="161" y="19"/>
                      </a:lnTo>
                      <a:lnTo>
                        <a:pt x="150" y="15"/>
                      </a:lnTo>
                      <a:lnTo>
                        <a:pt x="138" y="12"/>
                      </a:lnTo>
                      <a:lnTo>
                        <a:pt x="126" y="9"/>
                      </a:lnTo>
                      <a:lnTo>
                        <a:pt x="115" y="6"/>
                      </a:lnTo>
                      <a:lnTo>
                        <a:pt x="102" y="3"/>
                      </a:lnTo>
                      <a:lnTo>
                        <a:pt x="89" y="0"/>
                      </a:lnTo>
                      <a:lnTo>
                        <a:pt x="78" y="0"/>
                      </a:lnTo>
                      <a:lnTo>
                        <a:pt x="65" y="0"/>
                      </a:lnTo>
                      <a:lnTo>
                        <a:pt x="54" y="0"/>
                      </a:lnTo>
                      <a:lnTo>
                        <a:pt x="43" y="1"/>
                      </a:lnTo>
                      <a:lnTo>
                        <a:pt x="32" y="4"/>
                      </a:lnTo>
                      <a:lnTo>
                        <a:pt x="21" y="9"/>
                      </a:lnTo>
                      <a:lnTo>
                        <a:pt x="11" y="15"/>
                      </a:lnTo>
                      <a:lnTo>
                        <a:pt x="0" y="23"/>
                      </a:lnTo>
                      <a:lnTo>
                        <a:pt x="10" y="23"/>
                      </a:lnTo>
                      <a:lnTo>
                        <a:pt x="18" y="25"/>
                      </a:lnTo>
                      <a:lnTo>
                        <a:pt x="25" y="25"/>
                      </a:lnTo>
                      <a:lnTo>
                        <a:pt x="32" y="27"/>
                      </a:lnTo>
                      <a:lnTo>
                        <a:pt x="40" y="28"/>
                      </a:lnTo>
                      <a:lnTo>
                        <a:pt x="46" y="30"/>
                      </a:lnTo>
                      <a:lnTo>
                        <a:pt x="53" y="31"/>
                      </a:lnTo>
                      <a:lnTo>
                        <a:pt x="59" y="33"/>
                      </a:lnTo>
                      <a:lnTo>
                        <a:pt x="65" y="36"/>
                      </a:lnTo>
                      <a:lnTo>
                        <a:pt x="72" y="38"/>
                      </a:lnTo>
                      <a:lnTo>
                        <a:pt x="86" y="42"/>
                      </a:lnTo>
                      <a:lnTo>
                        <a:pt x="99" y="49"/>
                      </a:lnTo>
                      <a:lnTo>
                        <a:pt x="111" y="55"/>
                      </a:lnTo>
                      <a:lnTo>
                        <a:pt x="129" y="61"/>
                      </a:lnTo>
                      <a:lnTo>
                        <a:pt x="146" y="66"/>
                      </a:lnTo>
                      <a:lnTo>
                        <a:pt x="164" y="68"/>
                      </a:lnTo>
                      <a:lnTo>
                        <a:pt x="180" y="69"/>
                      </a:lnTo>
                      <a:lnTo>
                        <a:pt x="197" y="71"/>
                      </a:lnTo>
                      <a:lnTo>
                        <a:pt x="215" y="71"/>
                      </a:lnTo>
                      <a:lnTo>
                        <a:pt x="232" y="71"/>
                      </a:lnTo>
                      <a:lnTo>
                        <a:pt x="250" y="69"/>
                      </a:lnTo>
                      <a:lnTo>
                        <a:pt x="269" y="69"/>
                      </a:lnTo>
                      <a:lnTo>
                        <a:pt x="286" y="69"/>
                      </a:lnTo>
                      <a:lnTo>
                        <a:pt x="304" y="69"/>
                      </a:lnTo>
                      <a:lnTo>
                        <a:pt x="321" y="69"/>
                      </a:lnTo>
                      <a:lnTo>
                        <a:pt x="337" y="71"/>
                      </a:lnTo>
                      <a:lnTo>
                        <a:pt x="355" y="74"/>
                      </a:lnTo>
                      <a:lnTo>
                        <a:pt x="372" y="79"/>
                      </a:lnTo>
                      <a:lnTo>
                        <a:pt x="388" y="85"/>
                      </a:lnTo>
                      <a:lnTo>
                        <a:pt x="399" y="88"/>
                      </a:lnTo>
                      <a:lnTo>
                        <a:pt x="407" y="88"/>
                      </a:lnTo>
                      <a:lnTo>
                        <a:pt x="417" y="88"/>
                      </a:lnTo>
                      <a:lnTo>
                        <a:pt x="426" y="87"/>
                      </a:lnTo>
                      <a:lnTo>
                        <a:pt x="441" y="87"/>
                      </a:lnTo>
                      <a:lnTo>
                        <a:pt x="457" y="88"/>
                      </a:lnTo>
                      <a:lnTo>
                        <a:pt x="476" y="93"/>
                      </a:lnTo>
                      <a:lnTo>
                        <a:pt x="501" y="101"/>
                      </a:lnTo>
                      <a:lnTo>
                        <a:pt x="525" y="112"/>
                      </a:lnTo>
                      <a:lnTo>
                        <a:pt x="544" y="123"/>
                      </a:lnTo>
                      <a:lnTo>
                        <a:pt x="558" y="133"/>
                      </a:lnTo>
                      <a:lnTo>
                        <a:pt x="571" y="142"/>
                      </a:lnTo>
                      <a:lnTo>
                        <a:pt x="581" y="152"/>
                      </a:lnTo>
                      <a:lnTo>
                        <a:pt x="590" y="162"/>
                      </a:lnTo>
                      <a:lnTo>
                        <a:pt x="600" y="169"/>
                      </a:lnTo>
                      <a:lnTo>
                        <a:pt x="613" y="177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0" name="Freeform 489"/>
                <p:cNvSpPr>
                  <a:spLocks/>
                </p:cNvSpPr>
                <p:nvPr/>
              </p:nvSpPr>
              <p:spPr bwMode="auto">
                <a:xfrm>
                  <a:off x="1001" y="2185"/>
                  <a:ext cx="162" cy="37"/>
                </a:xfrm>
                <a:custGeom>
                  <a:avLst/>
                  <a:gdLst>
                    <a:gd name="T0" fmla="*/ 0 w 325"/>
                    <a:gd name="T1" fmla="*/ 1 h 73"/>
                    <a:gd name="T2" fmla="*/ 0 w 325"/>
                    <a:gd name="T3" fmla="*/ 1 h 73"/>
                    <a:gd name="T4" fmla="*/ 0 w 325"/>
                    <a:gd name="T5" fmla="*/ 1 h 73"/>
                    <a:gd name="T6" fmla="*/ 0 w 325"/>
                    <a:gd name="T7" fmla="*/ 1 h 73"/>
                    <a:gd name="T8" fmla="*/ 0 w 325"/>
                    <a:gd name="T9" fmla="*/ 1 h 73"/>
                    <a:gd name="T10" fmla="*/ 0 w 325"/>
                    <a:gd name="T11" fmla="*/ 1 h 73"/>
                    <a:gd name="T12" fmla="*/ 0 w 325"/>
                    <a:gd name="T13" fmla="*/ 1 h 73"/>
                    <a:gd name="T14" fmla="*/ 0 w 325"/>
                    <a:gd name="T15" fmla="*/ 1 h 73"/>
                    <a:gd name="T16" fmla="*/ 0 w 325"/>
                    <a:gd name="T17" fmla="*/ 1 h 73"/>
                    <a:gd name="T18" fmla="*/ 0 w 325"/>
                    <a:gd name="T19" fmla="*/ 1 h 73"/>
                    <a:gd name="T20" fmla="*/ 0 w 325"/>
                    <a:gd name="T21" fmla="*/ 1 h 73"/>
                    <a:gd name="T22" fmla="*/ 0 w 325"/>
                    <a:gd name="T23" fmla="*/ 1 h 73"/>
                    <a:gd name="T24" fmla="*/ 0 w 325"/>
                    <a:gd name="T25" fmla="*/ 1 h 73"/>
                    <a:gd name="T26" fmla="*/ 0 w 325"/>
                    <a:gd name="T27" fmla="*/ 1 h 73"/>
                    <a:gd name="T28" fmla="*/ 0 w 325"/>
                    <a:gd name="T29" fmla="*/ 1 h 73"/>
                    <a:gd name="T30" fmla="*/ 0 w 325"/>
                    <a:gd name="T31" fmla="*/ 1 h 73"/>
                    <a:gd name="T32" fmla="*/ 0 w 325"/>
                    <a:gd name="T33" fmla="*/ 1 h 73"/>
                    <a:gd name="T34" fmla="*/ 0 w 325"/>
                    <a:gd name="T35" fmla="*/ 1 h 73"/>
                    <a:gd name="T36" fmla="*/ 0 w 325"/>
                    <a:gd name="T37" fmla="*/ 1 h 73"/>
                    <a:gd name="T38" fmla="*/ 0 w 325"/>
                    <a:gd name="T39" fmla="*/ 1 h 73"/>
                    <a:gd name="T40" fmla="*/ 0 w 325"/>
                    <a:gd name="T41" fmla="*/ 1 h 73"/>
                    <a:gd name="T42" fmla="*/ 0 w 325"/>
                    <a:gd name="T43" fmla="*/ 1 h 73"/>
                    <a:gd name="T44" fmla="*/ 0 w 325"/>
                    <a:gd name="T45" fmla="*/ 1 h 73"/>
                    <a:gd name="T46" fmla="*/ 0 w 325"/>
                    <a:gd name="T47" fmla="*/ 1 h 73"/>
                    <a:gd name="T48" fmla="*/ 0 w 325"/>
                    <a:gd name="T49" fmla="*/ 1 h 73"/>
                    <a:gd name="T50" fmla="*/ 0 w 325"/>
                    <a:gd name="T51" fmla="*/ 1 h 73"/>
                    <a:gd name="T52" fmla="*/ 0 w 325"/>
                    <a:gd name="T53" fmla="*/ 1 h 73"/>
                    <a:gd name="T54" fmla="*/ 0 w 325"/>
                    <a:gd name="T55" fmla="*/ 1 h 73"/>
                    <a:gd name="T56" fmla="*/ 0 w 325"/>
                    <a:gd name="T57" fmla="*/ 1 h 73"/>
                    <a:gd name="T58" fmla="*/ 0 w 325"/>
                    <a:gd name="T59" fmla="*/ 1 h 73"/>
                    <a:gd name="T60" fmla="*/ 0 w 325"/>
                    <a:gd name="T61" fmla="*/ 1 h 73"/>
                    <a:gd name="T62" fmla="*/ 0 w 325"/>
                    <a:gd name="T63" fmla="*/ 1 h 73"/>
                    <a:gd name="T64" fmla="*/ 0 w 325"/>
                    <a:gd name="T65" fmla="*/ 0 h 7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25"/>
                    <a:gd name="T100" fmla="*/ 0 h 73"/>
                    <a:gd name="T101" fmla="*/ 325 w 325"/>
                    <a:gd name="T102" fmla="*/ 73 h 7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25" h="73">
                      <a:moveTo>
                        <a:pt x="277" y="0"/>
                      </a:moveTo>
                      <a:lnTo>
                        <a:pt x="264" y="7"/>
                      </a:lnTo>
                      <a:lnTo>
                        <a:pt x="251" y="13"/>
                      </a:lnTo>
                      <a:lnTo>
                        <a:pt x="239" y="16"/>
                      </a:lnTo>
                      <a:lnTo>
                        <a:pt x="224" y="19"/>
                      </a:lnTo>
                      <a:lnTo>
                        <a:pt x="210" y="23"/>
                      </a:lnTo>
                      <a:lnTo>
                        <a:pt x="197" y="24"/>
                      </a:lnTo>
                      <a:lnTo>
                        <a:pt x="183" y="24"/>
                      </a:lnTo>
                      <a:lnTo>
                        <a:pt x="170" y="26"/>
                      </a:lnTo>
                      <a:lnTo>
                        <a:pt x="156" y="24"/>
                      </a:lnTo>
                      <a:lnTo>
                        <a:pt x="142" y="23"/>
                      </a:lnTo>
                      <a:lnTo>
                        <a:pt x="129" y="23"/>
                      </a:lnTo>
                      <a:lnTo>
                        <a:pt x="115" y="21"/>
                      </a:lnTo>
                      <a:lnTo>
                        <a:pt x="100" y="18"/>
                      </a:lnTo>
                      <a:lnTo>
                        <a:pt x="86" y="16"/>
                      </a:lnTo>
                      <a:lnTo>
                        <a:pt x="73" y="15"/>
                      </a:lnTo>
                      <a:lnTo>
                        <a:pt x="59" y="11"/>
                      </a:lnTo>
                      <a:lnTo>
                        <a:pt x="54" y="11"/>
                      </a:lnTo>
                      <a:lnTo>
                        <a:pt x="49" y="13"/>
                      </a:lnTo>
                      <a:lnTo>
                        <a:pt x="43" y="13"/>
                      </a:lnTo>
                      <a:lnTo>
                        <a:pt x="38" y="16"/>
                      </a:lnTo>
                      <a:lnTo>
                        <a:pt x="34" y="19"/>
                      </a:lnTo>
                      <a:lnTo>
                        <a:pt x="29" y="23"/>
                      </a:lnTo>
                      <a:lnTo>
                        <a:pt x="24" y="26"/>
                      </a:lnTo>
                      <a:lnTo>
                        <a:pt x="19" y="30"/>
                      </a:lnTo>
                      <a:lnTo>
                        <a:pt x="16" y="35"/>
                      </a:lnTo>
                      <a:lnTo>
                        <a:pt x="13" y="42"/>
                      </a:lnTo>
                      <a:lnTo>
                        <a:pt x="10" y="46"/>
                      </a:lnTo>
                      <a:lnTo>
                        <a:pt x="6" y="51"/>
                      </a:lnTo>
                      <a:lnTo>
                        <a:pt x="5" y="57"/>
                      </a:lnTo>
                      <a:lnTo>
                        <a:pt x="2" y="62"/>
                      </a:lnTo>
                      <a:lnTo>
                        <a:pt x="2" y="69"/>
                      </a:lnTo>
                      <a:lnTo>
                        <a:pt x="0" y="73"/>
                      </a:lnTo>
                      <a:lnTo>
                        <a:pt x="8" y="65"/>
                      </a:lnTo>
                      <a:lnTo>
                        <a:pt x="14" y="59"/>
                      </a:lnTo>
                      <a:lnTo>
                        <a:pt x="22" y="54"/>
                      </a:lnTo>
                      <a:lnTo>
                        <a:pt x="30" y="51"/>
                      </a:lnTo>
                      <a:lnTo>
                        <a:pt x="40" y="50"/>
                      </a:lnTo>
                      <a:lnTo>
                        <a:pt x="49" y="50"/>
                      </a:lnTo>
                      <a:lnTo>
                        <a:pt x="61" y="50"/>
                      </a:lnTo>
                      <a:lnTo>
                        <a:pt x="70" y="50"/>
                      </a:lnTo>
                      <a:lnTo>
                        <a:pt x="80" y="51"/>
                      </a:lnTo>
                      <a:lnTo>
                        <a:pt x="91" y="53"/>
                      </a:lnTo>
                      <a:lnTo>
                        <a:pt x="100" y="54"/>
                      </a:lnTo>
                      <a:lnTo>
                        <a:pt x="111" y="57"/>
                      </a:lnTo>
                      <a:lnTo>
                        <a:pt x="121" y="59"/>
                      </a:lnTo>
                      <a:lnTo>
                        <a:pt x="131" y="62"/>
                      </a:lnTo>
                      <a:lnTo>
                        <a:pt x="139" y="64"/>
                      </a:lnTo>
                      <a:lnTo>
                        <a:pt x="146" y="65"/>
                      </a:lnTo>
                      <a:lnTo>
                        <a:pt x="156" y="67"/>
                      </a:lnTo>
                      <a:lnTo>
                        <a:pt x="167" y="69"/>
                      </a:lnTo>
                      <a:lnTo>
                        <a:pt x="178" y="70"/>
                      </a:lnTo>
                      <a:lnTo>
                        <a:pt x="189" y="70"/>
                      </a:lnTo>
                      <a:lnTo>
                        <a:pt x="202" y="69"/>
                      </a:lnTo>
                      <a:lnTo>
                        <a:pt x="215" y="67"/>
                      </a:lnTo>
                      <a:lnTo>
                        <a:pt x="228" y="67"/>
                      </a:lnTo>
                      <a:lnTo>
                        <a:pt x="242" y="64"/>
                      </a:lnTo>
                      <a:lnTo>
                        <a:pt x="255" y="62"/>
                      </a:lnTo>
                      <a:lnTo>
                        <a:pt x="267" y="59"/>
                      </a:lnTo>
                      <a:lnTo>
                        <a:pt x="279" y="56"/>
                      </a:lnTo>
                      <a:lnTo>
                        <a:pt x="290" y="51"/>
                      </a:lnTo>
                      <a:lnTo>
                        <a:pt x="301" y="46"/>
                      </a:lnTo>
                      <a:lnTo>
                        <a:pt x="309" y="42"/>
                      </a:lnTo>
                      <a:lnTo>
                        <a:pt x="317" y="37"/>
                      </a:lnTo>
                      <a:lnTo>
                        <a:pt x="325" y="30"/>
                      </a:lnTo>
                      <a:lnTo>
                        <a:pt x="277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1" name="Freeform 490"/>
                <p:cNvSpPr>
                  <a:spLocks/>
                </p:cNvSpPr>
                <p:nvPr/>
              </p:nvSpPr>
              <p:spPr bwMode="auto">
                <a:xfrm>
                  <a:off x="1491" y="2107"/>
                  <a:ext cx="150" cy="57"/>
                </a:xfrm>
                <a:custGeom>
                  <a:avLst/>
                  <a:gdLst>
                    <a:gd name="T0" fmla="*/ 0 w 301"/>
                    <a:gd name="T1" fmla="*/ 1 h 112"/>
                    <a:gd name="T2" fmla="*/ 0 w 301"/>
                    <a:gd name="T3" fmla="*/ 1 h 112"/>
                    <a:gd name="T4" fmla="*/ 0 w 301"/>
                    <a:gd name="T5" fmla="*/ 1 h 112"/>
                    <a:gd name="T6" fmla="*/ 0 w 301"/>
                    <a:gd name="T7" fmla="*/ 1 h 112"/>
                    <a:gd name="T8" fmla="*/ 0 w 301"/>
                    <a:gd name="T9" fmla="*/ 1 h 112"/>
                    <a:gd name="T10" fmla="*/ 0 w 301"/>
                    <a:gd name="T11" fmla="*/ 1 h 112"/>
                    <a:gd name="T12" fmla="*/ 0 w 301"/>
                    <a:gd name="T13" fmla="*/ 1 h 112"/>
                    <a:gd name="T14" fmla="*/ 0 w 301"/>
                    <a:gd name="T15" fmla="*/ 1 h 112"/>
                    <a:gd name="T16" fmla="*/ 0 w 301"/>
                    <a:gd name="T17" fmla="*/ 1 h 112"/>
                    <a:gd name="T18" fmla="*/ 0 w 301"/>
                    <a:gd name="T19" fmla="*/ 1 h 112"/>
                    <a:gd name="T20" fmla="*/ 0 w 301"/>
                    <a:gd name="T21" fmla="*/ 1 h 112"/>
                    <a:gd name="T22" fmla="*/ 0 w 301"/>
                    <a:gd name="T23" fmla="*/ 1 h 112"/>
                    <a:gd name="T24" fmla="*/ 0 w 301"/>
                    <a:gd name="T25" fmla="*/ 1 h 112"/>
                    <a:gd name="T26" fmla="*/ 0 w 301"/>
                    <a:gd name="T27" fmla="*/ 1 h 112"/>
                    <a:gd name="T28" fmla="*/ 0 w 301"/>
                    <a:gd name="T29" fmla="*/ 1 h 112"/>
                    <a:gd name="T30" fmla="*/ 0 w 301"/>
                    <a:gd name="T31" fmla="*/ 1 h 112"/>
                    <a:gd name="T32" fmla="*/ 0 w 301"/>
                    <a:gd name="T33" fmla="*/ 1 h 112"/>
                    <a:gd name="T34" fmla="*/ 0 w 301"/>
                    <a:gd name="T35" fmla="*/ 1 h 112"/>
                    <a:gd name="T36" fmla="*/ 0 w 301"/>
                    <a:gd name="T37" fmla="*/ 1 h 112"/>
                    <a:gd name="T38" fmla="*/ 0 w 301"/>
                    <a:gd name="T39" fmla="*/ 1 h 112"/>
                    <a:gd name="T40" fmla="*/ 0 w 301"/>
                    <a:gd name="T41" fmla="*/ 1 h 112"/>
                    <a:gd name="T42" fmla="*/ 0 w 301"/>
                    <a:gd name="T43" fmla="*/ 1 h 112"/>
                    <a:gd name="T44" fmla="*/ 0 w 301"/>
                    <a:gd name="T45" fmla="*/ 0 h 112"/>
                    <a:gd name="T46" fmla="*/ 0 w 301"/>
                    <a:gd name="T47" fmla="*/ 0 h 112"/>
                    <a:gd name="T48" fmla="*/ 0 w 301"/>
                    <a:gd name="T49" fmla="*/ 1 h 112"/>
                    <a:gd name="T50" fmla="*/ 0 w 301"/>
                    <a:gd name="T51" fmla="*/ 1 h 112"/>
                    <a:gd name="T52" fmla="*/ 0 w 301"/>
                    <a:gd name="T53" fmla="*/ 1 h 112"/>
                    <a:gd name="T54" fmla="*/ 0 w 301"/>
                    <a:gd name="T55" fmla="*/ 1 h 112"/>
                    <a:gd name="T56" fmla="*/ 0 w 301"/>
                    <a:gd name="T57" fmla="*/ 1 h 112"/>
                    <a:gd name="T58" fmla="*/ 0 w 301"/>
                    <a:gd name="T59" fmla="*/ 1 h 112"/>
                    <a:gd name="T60" fmla="*/ 0 w 301"/>
                    <a:gd name="T61" fmla="*/ 1 h 112"/>
                    <a:gd name="T62" fmla="*/ 0 w 301"/>
                    <a:gd name="T63" fmla="*/ 1 h 112"/>
                    <a:gd name="T64" fmla="*/ 0 w 301"/>
                    <a:gd name="T65" fmla="*/ 1 h 11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01"/>
                    <a:gd name="T100" fmla="*/ 0 h 112"/>
                    <a:gd name="T101" fmla="*/ 301 w 301"/>
                    <a:gd name="T102" fmla="*/ 112 h 11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01" h="112">
                      <a:moveTo>
                        <a:pt x="280" y="112"/>
                      </a:moveTo>
                      <a:lnTo>
                        <a:pt x="280" y="106"/>
                      </a:lnTo>
                      <a:lnTo>
                        <a:pt x="280" y="98"/>
                      </a:lnTo>
                      <a:lnTo>
                        <a:pt x="275" y="87"/>
                      </a:lnTo>
                      <a:lnTo>
                        <a:pt x="269" y="77"/>
                      </a:lnTo>
                      <a:lnTo>
                        <a:pt x="259" y="70"/>
                      </a:lnTo>
                      <a:lnTo>
                        <a:pt x="248" y="62"/>
                      </a:lnTo>
                      <a:lnTo>
                        <a:pt x="237" y="57"/>
                      </a:lnTo>
                      <a:lnTo>
                        <a:pt x="224" y="54"/>
                      </a:lnTo>
                      <a:lnTo>
                        <a:pt x="210" y="50"/>
                      </a:lnTo>
                      <a:lnTo>
                        <a:pt x="196" y="49"/>
                      </a:lnTo>
                      <a:lnTo>
                        <a:pt x="180" y="47"/>
                      </a:lnTo>
                      <a:lnTo>
                        <a:pt x="166" y="47"/>
                      </a:lnTo>
                      <a:lnTo>
                        <a:pt x="151" y="49"/>
                      </a:lnTo>
                      <a:lnTo>
                        <a:pt x="139" y="49"/>
                      </a:lnTo>
                      <a:lnTo>
                        <a:pt x="126" y="50"/>
                      </a:lnTo>
                      <a:lnTo>
                        <a:pt x="116" y="52"/>
                      </a:lnTo>
                      <a:lnTo>
                        <a:pt x="107" y="52"/>
                      </a:lnTo>
                      <a:lnTo>
                        <a:pt x="102" y="54"/>
                      </a:lnTo>
                      <a:lnTo>
                        <a:pt x="96" y="54"/>
                      </a:lnTo>
                      <a:lnTo>
                        <a:pt x="84" y="54"/>
                      </a:lnTo>
                      <a:lnTo>
                        <a:pt x="73" y="52"/>
                      </a:lnTo>
                      <a:lnTo>
                        <a:pt x="64" y="50"/>
                      </a:lnTo>
                      <a:lnTo>
                        <a:pt x="54" y="49"/>
                      </a:lnTo>
                      <a:lnTo>
                        <a:pt x="45" y="46"/>
                      </a:lnTo>
                      <a:lnTo>
                        <a:pt x="35" y="44"/>
                      </a:lnTo>
                      <a:lnTo>
                        <a:pt x="29" y="41"/>
                      </a:lnTo>
                      <a:lnTo>
                        <a:pt x="21" y="38"/>
                      </a:lnTo>
                      <a:lnTo>
                        <a:pt x="14" y="35"/>
                      </a:lnTo>
                      <a:lnTo>
                        <a:pt x="10" y="31"/>
                      </a:lnTo>
                      <a:lnTo>
                        <a:pt x="5" y="30"/>
                      </a:lnTo>
                      <a:lnTo>
                        <a:pt x="2" y="27"/>
                      </a:lnTo>
                      <a:lnTo>
                        <a:pt x="0" y="25"/>
                      </a:lnTo>
                      <a:lnTo>
                        <a:pt x="8" y="27"/>
                      </a:lnTo>
                      <a:lnTo>
                        <a:pt x="18" y="28"/>
                      </a:lnTo>
                      <a:lnTo>
                        <a:pt x="34" y="30"/>
                      </a:lnTo>
                      <a:lnTo>
                        <a:pt x="51" y="30"/>
                      </a:lnTo>
                      <a:lnTo>
                        <a:pt x="69" y="28"/>
                      </a:lnTo>
                      <a:lnTo>
                        <a:pt x="84" y="27"/>
                      </a:lnTo>
                      <a:lnTo>
                        <a:pt x="102" y="23"/>
                      </a:lnTo>
                      <a:lnTo>
                        <a:pt x="119" y="19"/>
                      </a:lnTo>
                      <a:lnTo>
                        <a:pt x="135" y="14"/>
                      </a:lnTo>
                      <a:lnTo>
                        <a:pt x="153" y="11"/>
                      </a:lnTo>
                      <a:lnTo>
                        <a:pt x="169" y="6"/>
                      </a:lnTo>
                      <a:lnTo>
                        <a:pt x="186" y="3"/>
                      </a:lnTo>
                      <a:lnTo>
                        <a:pt x="202" y="0"/>
                      </a:lnTo>
                      <a:lnTo>
                        <a:pt x="218" y="0"/>
                      </a:lnTo>
                      <a:lnTo>
                        <a:pt x="236" y="0"/>
                      </a:lnTo>
                      <a:lnTo>
                        <a:pt x="250" y="1"/>
                      </a:lnTo>
                      <a:lnTo>
                        <a:pt x="266" y="4"/>
                      </a:lnTo>
                      <a:lnTo>
                        <a:pt x="269" y="6"/>
                      </a:lnTo>
                      <a:lnTo>
                        <a:pt x="274" y="8"/>
                      </a:lnTo>
                      <a:lnTo>
                        <a:pt x="280" y="12"/>
                      </a:lnTo>
                      <a:lnTo>
                        <a:pt x="285" y="17"/>
                      </a:lnTo>
                      <a:lnTo>
                        <a:pt x="290" y="22"/>
                      </a:lnTo>
                      <a:lnTo>
                        <a:pt x="294" y="30"/>
                      </a:lnTo>
                      <a:lnTo>
                        <a:pt x="298" y="36"/>
                      </a:lnTo>
                      <a:lnTo>
                        <a:pt x="299" y="44"/>
                      </a:lnTo>
                      <a:lnTo>
                        <a:pt x="301" y="52"/>
                      </a:lnTo>
                      <a:lnTo>
                        <a:pt x="301" y="60"/>
                      </a:lnTo>
                      <a:lnTo>
                        <a:pt x="301" y="68"/>
                      </a:lnTo>
                      <a:lnTo>
                        <a:pt x="299" y="77"/>
                      </a:lnTo>
                      <a:lnTo>
                        <a:pt x="298" y="84"/>
                      </a:lnTo>
                      <a:lnTo>
                        <a:pt x="294" y="92"/>
                      </a:lnTo>
                      <a:lnTo>
                        <a:pt x="291" y="100"/>
                      </a:lnTo>
                      <a:lnTo>
                        <a:pt x="287" y="106"/>
                      </a:lnTo>
                      <a:lnTo>
                        <a:pt x="280" y="112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2" name="Freeform 491"/>
                <p:cNvSpPr>
                  <a:spLocks/>
                </p:cNvSpPr>
                <p:nvPr/>
              </p:nvSpPr>
              <p:spPr bwMode="auto">
                <a:xfrm>
                  <a:off x="1394" y="2123"/>
                  <a:ext cx="109" cy="22"/>
                </a:xfrm>
                <a:custGeom>
                  <a:avLst/>
                  <a:gdLst>
                    <a:gd name="T0" fmla="*/ 1 w 218"/>
                    <a:gd name="T1" fmla="*/ 0 h 45"/>
                    <a:gd name="T2" fmla="*/ 1 w 218"/>
                    <a:gd name="T3" fmla="*/ 0 h 45"/>
                    <a:gd name="T4" fmla="*/ 1 w 218"/>
                    <a:gd name="T5" fmla="*/ 0 h 45"/>
                    <a:gd name="T6" fmla="*/ 1 w 218"/>
                    <a:gd name="T7" fmla="*/ 0 h 45"/>
                    <a:gd name="T8" fmla="*/ 1 w 218"/>
                    <a:gd name="T9" fmla="*/ 0 h 45"/>
                    <a:gd name="T10" fmla="*/ 1 w 218"/>
                    <a:gd name="T11" fmla="*/ 0 h 45"/>
                    <a:gd name="T12" fmla="*/ 1 w 218"/>
                    <a:gd name="T13" fmla="*/ 0 h 45"/>
                    <a:gd name="T14" fmla="*/ 1 w 218"/>
                    <a:gd name="T15" fmla="*/ 0 h 45"/>
                    <a:gd name="T16" fmla="*/ 1 w 218"/>
                    <a:gd name="T17" fmla="*/ 0 h 45"/>
                    <a:gd name="T18" fmla="*/ 1 w 218"/>
                    <a:gd name="T19" fmla="*/ 0 h 45"/>
                    <a:gd name="T20" fmla="*/ 1 w 218"/>
                    <a:gd name="T21" fmla="*/ 0 h 45"/>
                    <a:gd name="T22" fmla="*/ 1 w 218"/>
                    <a:gd name="T23" fmla="*/ 0 h 45"/>
                    <a:gd name="T24" fmla="*/ 1 w 218"/>
                    <a:gd name="T25" fmla="*/ 0 h 45"/>
                    <a:gd name="T26" fmla="*/ 1 w 218"/>
                    <a:gd name="T27" fmla="*/ 0 h 45"/>
                    <a:gd name="T28" fmla="*/ 1 w 218"/>
                    <a:gd name="T29" fmla="*/ 0 h 45"/>
                    <a:gd name="T30" fmla="*/ 1 w 218"/>
                    <a:gd name="T31" fmla="*/ 0 h 45"/>
                    <a:gd name="T32" fmla="*/ 1 w 218"/>
                    <a:gd name="T33" fmla="*/ 0 h 45"/>
                    <a:gd name="T34" fmla="*/ 0 w 218"/>
                    <a:gd name="T35" fmla="*/ 0 h 45"/>
                    <a:gd name="T36" fmla="*/ 1 w 218"/>
                    <a:gd name="T37" fmla="*/ 0 h 45"/>
                    <a:gd name="T38" fmla="*/ 1 w 218"/>
                    <a:gd name="T39" fmla="*/ 0 h 45"/>
                    <a:gd name="T40" fmla="*/ 1 w 218"/>
                    <a:gd name="T41" fmla="*/ 0 h 45"/>
                    <a:gd name="T42" fmla="*/ 1 w 218"/>
                    <a:gd name="T43" fmla="*/ 0 h 45"/>
                    <a:gd name="T44" fmla="*/ 1 w 218"/>
                    <a:gd name="T45" fmla="*/ 0 h 45"/>
                    <a:gd name="T46" fmla="*/ 1 w 218"/>
                    <a:gd name="T47" fmla="*/ 0 h 45"/>
                    <a:gd name="T48" fmla="*/ 1 w 218"/>
                    <a:gd name="T49" fmla="*/ 0 h 45"/>
                    <a:gd name="T50" fmla="*/ 1 w 218"/>
                    <a:gd name="T51" fmla="*/ 0 h 45"/>
                    <a:gd name="T52" fmla="*/ 1 w 218"/>
                    <a:gd name="T53" fmla="*/ 0 h 45"/>
                    <a:gd name="T54" fmla="*/ 1 w 218"/>
                    <a:gd name="T55" fmla="*/ 0 h 45"/>
                    <a:gd name="T56" fmla="*/ 1 w 218"/>
                    <a:gd name="T57" fmla="*/ 0 h 45"/>
                    <a:gd name="T58" fmla="*/ 1 w 218"/>
                    <a:gd name="T59" fmla="*/ 0 h 45"/>
                    <a:gd name="T60" fmla="*/ 1 w 218"/>
                    <a:gd name="T61" fmla="*/ 0 h 45"/>
                    <a:gd name="T62" fmla="*/ 1 w 218"/>
                    <a:gd name="T63" fmla="*/ 0 h 45"/>
                    <a:gd name="T64" fmla="*/ 1 w 218"/>
                    <a:gd name="T65" fmla="*/ 0 h 45"/>
                    <a:gd name="T66" fmla="*/ 1 w 218"/>
                    <a:gd name="T67" fmla="*/ 0 h 45"/>
                    <a:gd name="T68" fmla="*/ 1 w 218"/>
                    <a:gd name="T69" fmla="*/ 0 h 4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8"/>
                    <a:gd name="T106" fmla="*/ 0 h 45"/>
                    <a:gd name="T107" fmla="*/ 218 w 218"/>
                    <a:gd name="T108" fmla="*/ 45 h 4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8" h="45">
                      <a:moveTo>
                        <a:pt x="218" y="19"/>
                      </a:moveTo>
                      <a:lnTo>
                        <a:pt x="212" y="23"/>
                      </a:lnTo>
                      <a:lnTo>
                        <a:pt x="205" y="26"/>
                      </a:lnTo>
                      <a:lnTo>
                        <a:pt x="193" y="31"/>
                      </a:lnTo>
                      <a:lnTo>
                        <a:pt x="178" y="35"/>
                      </a:lnTo>
                      <a:lnTo>
                        <a:pt x="162" y="40"/>
                      </a:lnTo>
                      <a:lnTo>
                        <a:pt x="146" y="42"/>
                      </a:lnTo>
                      <a:lnTo>
                        <a:pt x="131" y="43"/>
                      </a:lnTo>
                      <a:lnTo>
                        <a:pt x="113" y="45"/>
                      </a:lnTo>
                      <a:lnTo>
                        <a:pt x="97" y="43"/>
                      </a:lnTo>
                      <a:lnTo>
                        <a:pt x="81" y="42"/>
                      </a:lnTo>
                      <a:lnTo>
                        <a:pt x="65" y="40"/>
                      </a:lnTo>
                      <a:lnTo>
                        <a:pt x="51" y="35"/>
                      </a:lnTo>
                      <a:lnTo>
                        <a:pt x="38" y="31"/>
                      </a:lnTo>
                      <a:lnTo>
                        <a:pt x="26" y="26"/>
                      </a:lnTo>
                      <a:lnTo>
                        <a:pt x="14" y="18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3" y="5"/>
                      </a:lnTo>
                      <a:lnTo>
                        <a:pt x="8" y="8"/>
                      </a:lnTo>
                      <a:lnTo>
                        <a:pt x="19" y="15"/>
                      </a:lnTo>
                      <a:lnTo>
                        <a:pt x="30" y="19"/>
                      </a:lnTo>
                      <a:lnTo>
                        <a:pt x="43" y="23"/>
                      </a:lnTo>
                      <a:lnTo>
                        <a:pt x="57" y="24"/>
                      </a:lnTo>
                      <a:lnTo>
                        <a:pt x="72" y="26"/>
                      </a:lnTo>
                      <a:lnTo>
                        <a:pt x="88" y="26"/>
                      </a:lnTo>
                      <a:lnTo>
                        <a:pt x="103" y="26"/>
                      </a:lnTo>
                      <a:lnTo>
                        <a:pt x="119" y="26"/>
                      </a:lnTo>
                      <a:lnTo>
                        <a:pt x="135" y="24"/>
                      </a:lnTo>
                      <a:lnTo>
                        <a:pt x="150" y="24"/>
                      </a:lnTo>
                      <a:lnTo>
                        <a:pt x="166" y="23"/>
                      </a:lnTo>
                      <a:lnTo>
                        <a:pt x="180" y="21"/>
                      </a:lnTo>
                      <a:lnTo>
                        <a:pt x="194" y="19"/>
                      </a:lnTo>
                      <a:lnTo>
                        <a:pt x="207" y="19"/>
                      </a:lnTo>
                      <a:lnTo>
                        <a:pt x="218" y="19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3" name="Freeform 492"/>
                <p:cNvSpPr>
                  <a:spLocks/>
                </p:cNvSpPr>
                <p:nvPr/>
              </p:nvSpPr>
              <p:spPr bwMode="auto">
                <a:xfrm>
                  <a:off x="1420" y="2068"/>
                  <a:ext cx="90" cy="28"/>
                </a:xfrm>
                <a:custGeom>
                  <a:avLst/>
                  <a:gdLst>
                    <a:gd name="T0" fmla="*/ 0 w 181"/>
                    <a:gd name="T1" fmla="*/ 0 h 55"/>
                    <a:gd name="T2" fmla="*/ 0 w 181"/>
                    <a:gd name="T3" fmla="*/ 1 h 55"/>
                    <a:gd name="T4" fmla="*/ 0 w 181"/>
                    <a:gd name="T5" fmla="*/ 1 h 55"/>
                    <a:gd name="T6" fmla="*/ 0 w 181"/>
                    <a:gd name="T7" fmla="*/ 1 h 55"/>
                    <a:gd name="T8" fmla="*/ 0 w 181"/>
                    <a:gd name="T9" fmla="*/ 1 h 55"/>
                    <a:gd name="T10" fmla="*/ 0 w 181"/>
                    <a:gd name="T11" fmla="*/ 1 h 55"/>
                    <a:gd name="T12" fmla="*/ 0 w 181"/>
                    <a:gd name="T13" fmla="*/ 1 h 55"/>
                    <a:gd name="T14" fmla="*/ 0 w 181"/>
                    <a:gd name="T15" fmla="*/ 1 h 55"/>
                    <a:gd name="T16" fmla="*/ 0 w 181"/>
                    <a:gd name="T17" fmla="*/ 1 h 55"/>
                    <a:gd name="T18" fmla="*/ 0 w 181"/>
                    <a:gd name="T19" fmla="*/ 1 h 55"/>
                    <a:gd name="T20" fmla="*/ 0 w 181"/>
                    <a:gd name="T21" fmla="*/ 1 h 55"/>
                    <a:gd name="T22" fmla="*/ 0 w 181"/>
                    <a:gd name="T23" fmla="*/ 1 h 55"/>
                    <a:gd name="T24" fmla="*/ 0 w 181"/>
                    <a:gd name="T25" fmla="*/ 1 h 55"/>
                    <a:gd name="T26" fmla="*/ 0 w 181"/>
                    <a:gd name="T27" fmla="*/ 1 h 55"/>
                    <a:gd name="T28" fmla="*/ 0 w 181"/>
                    <a:gd name="T29" fmla="*/ 1 h 55"/>
                    <a:gd name="T30" fmla="*/ 0 w 181"/>
                    <a:gd name="T31" fmla="*/ 1 h 55"/>
                    <a:gd name="T32" fmla="*/ 0 w 181"/>
                    <a:gd name="T33" fmla="*/ 1 h 55"/>
                    <a:gd name="T34" fmla="*/ 0 w 181"/>
                    <a:gd name="T35" fmla="*/ 1 h 55"/>
                    <a:gd name="T36" fmla="*/ 0 w 181"/>
                    <a:gd name="T37" fmla="*/ 1 h 55"/>
                    <a:gd name="T38" fmla="*/ 0 w 181"/>
                    <a:gd name="T39" fmla="*/ 1 h 55"/>
                    <a:gd name="T40" fmla="*/ 0 w 181"/>
                    <a:gd name="T41" fmla="*/ 1 h 55"/>
                    <a:gd name="T42" fmla="*/ 0 w 181"/>
                    <a:gd name="T43" fmla="*/ 1 h 55"/>
                    <a:gd name="T44" fmla="*/ 0 w 181"/>
                    <a:gd name="T45" fmla="*/ 1 h 55"/>
                    <a:gd name="T46" fmla="*/ 0 w 181"/>
                    <a:gd name="T47" fmla="*/ 1 h 55"/>
                    <a:gd name="T48" fmla="*/ 0 w 181"/>
                    <a:gd name="T49" fmla="*/ 1 h 55"/>
                    <a:gd name="T50" fmla="*/ 0 w 181"/>
                    <a:gd name="T51" fmla="*/ 1 h 55"/>
                    <a:gd name="T52" fmla="*/ 0 w 181"/>
                    <a:gd name="T53" fmla="*/ 1 h 55"/>
                    <a:gd name="T54" fmla="*/ 0 w 181"/>
                    <a:gd name="T55" fmla="*/ 1 h 55"/>
                    <a:gd name="T56" fmla="*/ 0 w 181"/>
                    <a:gd name="T57" fmla="*/ 1 h 55"/>
                    <a:gd name="T58" fmla="*/ 0 w 181"/>
                    <a:gd name="T59" fmla="*/ 1 h 55"/>
                    <a:gd name="T60" fmla="*/ 0 w 181"/>
                    <a:gd name="T61" fmla="*/ 1 h 55"/>
                    <a:gd name="T62" fmla="*/ 0 w 181"/>
                    <a:gd name="T63" fmla="*/ 1 h 55"/>
                    <a:gd name="T64" fmla="*/ 0 w 181"/>
                    <a:gd name="T65" fmla="*/ 1 h 55"/>
                    <a:gd name="T66" fmla="*/ 0 w 181"/>
                    <a:gd name="T67" fmla="*/ 1 h 55"/>
                    <a:gd name="T68" fmla="*/ 0 w 181"/>
                    <a:gd name="T69" fmla="*/ 1 h 55"/>
                    <a:gd name="T70" fmla="*/ 0 w 181"/>
                    <a:gd name="T71" fmla="*/ 1 h 55"/>
                    <a:gd name="T72" fmla="*/ 0 w 181"/>
                    <a:gd name="T73" fmla="*/ 1 h 55"/>
                    <a:gd name="T74" fmla="*/ 0 w 181"/>
                    <a:gd name="T75" fmla="*/ 1 h 55"/>
                    <a:gd name="T76" fmla="*/ 0 w 181"/>
                    <a:gd name="T77" fmla="*/ 1 h 55"/>
                    <a:gd name="T78" fmla="*/ 0 w 181"/>
                    <a:gd name="T79" fmla="*/ 1 h 55"/>
                    <a:gd name="T80" fmla="*/ 0 w 181"/>
                    <a:gd name="T81" fmla="*/ 1 h 55"/>
                    <a:gd name="T82" fmla="*/ 0 w 181"/>
                    <a:gd name="T83" fmla="*/ 1 h 55"/>
                    <a:gd name="T84" fmla="*/ 0 w 181"/>
                    <a:gd name="T85" fmla="*/ 1 h 55"/>
                    <a:gd name="T86" fmla="*/ 0 w 181"/>
                    <a:gd name="T87" fmla="*/ 1 h 55"/>
                    <a:gd name="T88" fmla="*/ 0 w 181"/>
                    <a:gd name="T89" fmla="*/ 1 h 55"/>
                    <a:gd name="T90" fmla="*/ 0 w 181"/>
                    <a:gd name="T91" fmla="*/ 1 h 55"/>
                    <a:gd name="T92" fmla="*/ 0 w 181"/>
                    <a:gd name="T93" fmla="*/ 1 h 55"/>
                    <a:gd name="T94" fmla="*/ 0 w 181"/>
                    <a:gd name="T95" fmla="*/ 1 h 55"/>
                    <a:gd name="T96" fmla="*/ 0 w 181"/>
                    <a:gd name="T97" fmla="*/ 1 h 55"/>
                    <a:gd name="T98" fmla="*/ 0 w 181"/>
                    <a:gd name="T99" fmla="*/ 1 h 55"/>
                    <a:gd name="T100" fmla="*/ 0 w 181"/>
                    <a:gd name="T101" fmla="*/ 0 h 5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81"/>
                    <a:gd name="T154" fmla="*/ 0 h 55"/>
                    <a:gd name="T155" fmla="*/ 181 w 181"/>
                    <a:gd name="T156" fmla="*/ 55 h 5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81" h="55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8" y="3"/>
                      </a:lnTo>
                      <a:lnTo>
                        <a:pt x="15" y="6"/>
                      </a:lnTo>
                      <a:lnTo>
                        <a:pt x="23" y="8"/>
                      </a:lnTo>
                      <a:lnTo>
                        <a:pt x="30" y="11"/>
                      </a:lnTo>
                      <a:lnTo>
                        <a:pt x="38" y="14"/>
                      </a:lnTo>
                      <a:lnTo>
                        <a:pt x="44" y="16"/>
                      </a:lnTo>
                      <a:lnTo>
                        <a:pt x="52" y="19"/>
                      </a:lnTo>
                      <a:lnTo>
                        <a:pt x="58" y="20"/>
                      </a:lnTo>
                      <a:lnTo>
                        <a:pt x="65" y="24"/>
                      </a:lnTo>
                      <a:lnTo>
                        <a:pt x="71" y="27"/>
                      </a:lnTo>
                      <a:lnTo>
                        <a:pt x="79" y="30"/>
                      </a:lnTo>
                      <a:lnTo>
                        <a:pt x="85" y="35"/>
                      </a:lnTo>
                      <a:lnTo>
                        <a:pt x="92" y="40"/>
                      </a:lnTo>
                      <a:lnTo>
                        <a:pt x="98" y="44"/>
                      </a:lnTo>
                      <a:lnTo>
                        <a:pt x="105" y="49"/>
                      </a:lnTo>
                      <a:lnTo>
                        <a:pt x="111" y="55"/>
                      </a:lnTo>
                      <a:lnTo>
                        <a:pt x="114" y="52"/>
                      </a:lnTo>
                      <a:lnTo>
                        <a:pt x="117" y="51"/>
                      </a:lnTo>
                      <a:lnTo>
                        <a:pt x="120" y="47"/>
                      </a:lnTo>
                      <a:lnTo>
                        <a:pt x="125" y="44"/>
                      </a:lnTo>
                      <a:lnTo>
                        <a:pt x="128" y="43"/>
                      </a:lnTo>
                      <a:lnTo>
                        <a:pt x="133" y="40"/>
                      </a:lnTo>
                      <a:lnTo>
                        <a:pt x="138" y="36"/>
                      </a:lnTo>
                      <a:lnTo>
                        <a:pt x="143" y="35"/>
                      </a:lnTo>
                      <a:lnTo>
                        <a:pt x="148" y="33"/>
                      </a:lnTo>
                      <a:lnTo>
                        <a:pt x="152" y="30"/>
                      </a:lnTo>
                      <a:lnTo>
                        <a:pt x="157" y="28"/>
                      </a:lnTo>
                      <a:lnTo>
                        <a:pt x="162" y="28"/>
                      </a:lnTo>
                      <a:lnTo>
                        <a:pt x="167" y="27"/>
                      </a:lnTo>
                      <a:lnTo>
                        <a:pt x="171" y="25"/>
                      </a:lnTo>
                      <a:lnTo>
                        <a:pt x="176" y="25"/>
                      </a:lnTo>
                      <a:lnTo>
                        <a:pt x="181" y="25"/>
                      </a:lnTo>
                      <a:lnTo>
                        <a:pt x="173" y="25"/>
                      </a:lnTo>
                      <a:lnTo>
                        <a:pt x="168" y="25"/>
                      </a:lnTo>
                      <a:lnTo>
                        <a:pt x="155" y="25"/>
                      </a:lnTo>
                      <a:lnTo>
                        <a:pt x="144" y="24"/>
                      </a:lnTo>
                      <a:lnTo>
                        <a:pt x="133" y="24"/>
                      </a:lnTo>
                      <a:lnTo>
                        <a:pt x="120" y="24"/>
                      </a:lnTo>
                      <a:lnTo>
                        <a:pt x="109" y="22"/>
                      </a:lnTo>
                      <a:lnTo>
                        <a:pt x="98" y="20"/>
                      </a:lnTo>
                      <a:lnTo>
                        <a:pt x="87" y="20"/>
                      </a:lnTo>
                      <a:lnTo>
                        <a:pt x="76" y="19"/>
                      </a:lnTo>
                      <a:lnTo>
                        <a:pt x="65" y="16"/>
                      </a:lnTo>
                      <a:lnTo>
                        <a:pt x="54" y="16"/>
                      </a:lnTo>
                      <a:lnTo>
                        <a:pt x="43" y="13"/>
                      </a:lnTo>
                      <a:lnTo>
                        <a:pt x="33" y="9"/>
                      </a:lnTo>
                      <a:lnTo>
                        <a:pt x="22" y="8"/>
                      </a:lnTo>
                      <a:lnTo>
                        <a:pt x="11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4" name="Freeform 493"/>
                <p:cNvSpPr>
                  <a:spLocks/>
                </p:cNvSpPr>
                <p:nvPr/>
              </p:nvSpPr>
              <p:spPr bwMode="auto">
                <a:xfrm>
                  <a:off x="1230" y="2090"/>
                  <a:ext cx="180" cy="28"/>
                </a:xfrm>
                <a:custGeom>
                  <a:avLst/>
                  <a:gdLst>
                    <a:gd name="T0" fmla="*/ 1 w 359"/>
                    <a:gd name="T1" fmla="*/ 0 h 57"/>
                    <a:gd name="T2" fmla="*/ 1 w 359"/>
                    <a:gd name="T3" fmla="*/ 0 h 57"/>
                    <a:gd name="T4" fmla="*/ 1 w 359"/>
                    <a:gd name="T5" fmla="*/ 0 h 57"/>
                    <a:gd name="T6" fmla="*/ 1 w 359"/>
                    <a:gd name="T7" fmla="*/ 0 h 57"/>
                    <a:gd name="T8" fmla="*/ 1 w 359"/>
                    <a:gd name="T9" fmla="*/ 0 h 57"/>
                    <a:gd name="T10" fmla="*/ 1 w 359"/>
                    <a:gd name="T11" fmla="*/ 0 h 57"/>
                    <a:gd name="T12" fmla="*/ 1 w 359"/>
                    <a:gd name="T13" fmla="*/ 0 h 57"/>
                    <a:gd name="T14" fmla="*/ 1 w 359"/>
                    <a:gd name="T15" fmla="*/ 0 h 57"/>
                    <a:gd name="T16" fmla="*/ 1 w 359"/>
                    <a:gd name="T17" fmla="*/ 0 h 57"/>
                    <a:gd name="T18" fmla="*/ 1 w 359"/>
                    <a:gd name="T19" fmla="*/ 0 h 57"/>
                    <a:gd name="T20" fmla="*/ 1 w 359"/>
                    <a:gd name="T21" fmla="*/ 0 h 57"/>
                    <a:gd name="T22" fmla="*/ 1 w 359"/>
                    <a:gd name="T23" fmla="*/ 0 h 57"/>
                    <a:gd name="T24" fmla="*/ 1 w 359"/>
                    <a:gd name="T25" fmla="*/ 0 h 57"/>
                    <a:gd name="T26" fmla="*/ 1 w 359"/>
                    <a:gd name="T27" fmla="*/ 0 h 57"/>
                    <a:gd name="T28" fmla="*/ 1 w 359"/>
                    <a:gd name="T29" fmla="*/ 0 h 57"/>
                    <a:gd name="T30" fmla="*/ 1 w 359"/>
                    <a:gd name="T31" fmla="*/ 0 h 57"/>
                    <a:gd name="T32" fmla="*/ 1 w 359"/>
                    <a:gd name="T33" fmla="*/ 0 h 57"/>
                    <a:gd name="T34" fmla="*/ 1 w 359"/>
                    <a:gd name="T35" fmla="*/ 0 h 57"/>
                    <a:gd name="T36" fmla="*/ 1 w 359"/>
                    <a:gd name="T37" fmla="*/ 0 h 57"/>
                    <a:gd name="T38" fmla="*/ 1 w 359"/>
                    <a:gd name="T39" fmla="*/ 0 h 57"/>
                    <a:gd name="T40" fmla="*/ 1 w 359"/>
                    <a:gd name="T41" fmla="*/ 0 h 57"/>
                    <a:gd name="T42" fmla="*/ 1 w 359"/>
                    <a:gd name="T43" fmla="*/ 0 h 57"/>
                    <a:gd name="T44" fmla="*/ 1 w 359"/>
                    <a:gd name="T45" fmla="*/ 0 h 57"/>
                    <a:gd name="T46" fmla="*/ 1 w 359"/>
                    <a:gd name="T47" fmla="*/ 0 h 57"/>
                    <a:gd name="T48" fmla="*/ 1 w 359"/>
                    <a:gd name="T49" fmla="*/ 0 h 57"/>
                    <a:gd name="T50" fmla="*/ 1 w 359"/>
                    <a:gd name="T51" fmla="*/ 0 h 57"/>
                    <a:gd name="T52" fmla="*/ 1 w 359"/>
                    <a:gd name="T53" fmla="*/ 0 h 57"/>
                    <a:gd name="T54" fmla="*/ 1 w 359"/>
                    <a:gd name="T55" fmla="*/ 0 h 57"/>
                    <a:gd name="T56" fmla="*/ 1 w 359"/>
                    <a:gd name="T57" fmla="*/ 0 h 57"/>
                    <a:gd name="T58" fmla="*/ 1 w 359"/>
                    <a:gd name="T59" fmla="*/ 0 h 57"/>
                    <a:gd name="T60" fmla="*/ 1 w 359"/>
                    <a:gd name="T61" fmla="*/ 0 h 57"/>
                    <a:gd name="T62" fmla="*/ 1 w 359"/>
                    <a:gd name="T63" fmla="*/ 0 h 57"/>
                    <a:gd name="T64" fmla="*/ 0 w 359"/>
                    <a:gd name="T65" fmla="*/ 0 h 57"/>
                    <a:gd name="T66" fmla="*/ 1 w 359"/>
                    <a:gd name="T67" fmla="*/ 0 h 57"/>
                    <a:gd name="T68" fmla="*/ 1 w 359"/>
                    <a:gd name="T69" fmla="*/ 0 h 57"/>
                    <a:gd name="T70" fmla="*/ 1 w 359"/>
                    <a:gd name="T71" fmla="*/ 0 h 57"/>
                    <a:gd name="T72" fmla="*/ 1 w 359"/>
                    <a:gd name="T73" fmla="*/ 0 h 57"/>
                    <a:gd name="T74" fmla="*/ 1 w 359"/>
                    <a:gd name="T75" fmla="*/ 0 h 57"/>
                    <a:gd name="T76" fmla="*/ 1 w 359"/>
                    <a:gd name="T77" fmla="*/ 0 h 57"/>
                    <a:gd name="T78" fmla="*/ 1 w 359"/>
                    <a:gd name="T79" fmla="*/ 0 h 57"/>
                    <a:gd name="T80" fmla="*/ 1 w 359"/>
                    <a:gd name="T81" fmla="*/ 0 h 57"/>
                    <a:gd name="T82" fmla="*/ 1 w 359"/>
                    <a:gd name="T83" fmla="*/ 0 h 57"/>
                    <a:gd name="T84" fmla="*/ 1 w 359"/>
                    <a:gd name="T85" fmla="*/ 0 h 57"/>
                    <a:gd name="T86" fmla="*/ 1 w 359"/>
                    <a:gd name="T87" fmla="*/ 0 h 57"/>
                    <a:gd name="T88" fmla="*/ 1 w 359"/>
                    <a:gd name="T89" fmla="*/ 0 h 57"/>
                    <a:gd name="T90" fmla="*/ 1 w 359"/>
                    <a:gd name="T91" fmla="*/ 0 h 57"/>
                    <a:gd name="T92" fmla="*/ 1 w 359"/>
                    <a:gd name="T93" fmla="*/ 0 h 57"/>
                    <a:gd name="T94" fmla="*/ 1 w 359"/>
                    <a:gd name="T95" fmla="*/ 0 h 57"/>
                    <a:gd name="T96" fmla="*/ 1 w 359"/>
                    <a:gd name="T97" fmla="*/ 0 h 57"/>
                    <a:gd name="T98" fmla="*/ 1 w 359"/>
                    <a:gd name="T99" fmla="*/ 0 h 57"/>
                    <a:gd name="T100" fmla="*/ 1 w 359"/>
                    <a:gd name="T101" fmla="*/ 0 h 57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59"/>
                    <a:gd name="T154" fmla="*/ 0 h 57"/>
                    <a:gd name="T155" fmla="*/ 359 w 359"/>
                    <a:gd name="T156" fmla="*/ 57 h 57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59" h="57">
                      <a:moveTo>
                        <a:pt x="359" y="25"/>
                      </a:moveTo>
                      <a:lnTo>
                        <a:pt x="352" y="27"/>
                      </a:lnTo>
                      <a:lnTo>
                        <a:pt x="344" y="30"/>
                      </a:lnTo>
                      <a:lnTo>
                        <a:pt x="328" y="35"/>
                      </a:lnTo>
                      <a:lnTo>
                        <a:pt x="313" y="39"/>
                      </a:lnTo>
                      <a:lnTo>
                        <a:pt x="299" y="44"/>
                      </a:lnTo>
                      <a:lnTo>
                        <a:pt x="286" y="49"/>
                      </a:lnTo>
                      <a:lnTo>
                        <a:pt x="272" y="52"/>
                      </a:lnTo>
                      <a:lnTo>
                        <a:pt x="258" y="54"/>
                      </a:lnTo>
                      <a:lnTo>
                        <a:pt x="243" y="57"/>
                      </a:lnTo>
                      <a:lnTo>
                        <a:pt x="231" y="57"/>
                      </a:lnTo>
                      <a:lnTo>
                        <a:pt x="216" y="57"/>
                      </a:lnTo>
                      <a:lnTo>
                        <a:pt x="202" y="57"/>
                      </a:lnTo>
                      <a:lnTo>
                        <a:pt x="188" y="55"/>
                      </a:lnTo>
                      <a:lnTo>
                        <a:pt x="173" y="52"/>
                      </a:lnTo>
                      <a:lnTo>
                        <a:pt x="159" y="47"/>
                      </a:lnTo>
                      <a:lnTo>
                        <a:pt x="145" y="43"/>
                      </a:lnTo>
                      <a:lnTo>
                        <a:pt x="129" y="36"/>
                      </a:lnTo>
                      <a:lnTo>
                        <a:pt x="124" y="35"/>
                      </a:lnTo>
                      <a:lnTo>
                        <a:pt x="119" y="33"/>
                      </a:lnTo>
                      <a:lnTo>
                        <a:pt x="110" y="30"/>
                      </a:lnTo>
                      <a:lnTo>
                        <a:pt x="99" y="28"/>
                      </a:lnTo>
                      <a:lnTo>
                        <a:pt x="86" y="27"/>
                      </a:lnTo>
                      <a:lnTo>
                        <a:pt x="75" y="25"/>
                      </a:lnTo>
                      <a:lnTo>
                        <a:pt x="64" y="25"/>
                      </a:lnTo>
                      <a:lnTo>
                        <a:pt x="52" y="25"/>
                      </a:lnTo>
                      <a:lnTo>
                        <a:pt x="41" y="24"/>
                      </a:lnTo>
                      <a:lnTo>
                        <a:pt x="30" y="24"/>
                      </a:lnTo>
                      <a:lnTo>
                        <a:pt x="21" y="24"/>
                      </a:lnTo>
                      <a:lnTo>
                        <a:pt x="13" y="24"/>
                      </a:lnTo>
                      <a:lnTo>
                        <a:pt x="6" y="24"/>
                      </a:lnTo>
                      <a:lnTo>
                        <a:pt x="3" y="24"/>
                      </a:lnTo>
                      <a:lnTo>
                        <a:pt x="0" y="22"/>
                      </a:lnTo>
                      <a:lnTo>
                        <a:pt x="1" y="20"/>
                      </a:lnTo>
                      <a:lnTo>
                        <a:pt x="13" y="16"/>
                      </a:lnTo>
                      <a:lnTo>
                        <a:pt x="24" y="12"/>
                      </a:lnTo>
                      <a:lnTo>
                        <a:pt x="46" y="6"/>
                      </a:lnTo>
                      <a:lnTo>
                        <a:pt x="68" y="3"/>
                      </a:lnTo>
                      <a:lnTo>
                        <a:pt x="89" y="1"/>
                      </a:lnTo>
                      <a:lnTo>
                        <a:pt x="111" y="0"/>
                      </a:lnTo>
                      <a:lnTo>
                        <a:pt x="132" y="1"/>
                      </a:lnTo>
                      <a:lnTo>
                        <a:pt x="154" y="3"/>
                      </a:lnTo>
                      <a:lnTo>
                        <a:pt x="175" y="6"/>
                      </a:lnTo>
                      <a:lnTo>
                        <a:pt x="197" y="9"/>
                      </a:lnTo>
                      <a:lnTo>
                        <a:pt x="218" y="12"/>
                      </a:lnTo>
                      <a:lnTo>
                        <a:pt x="240" y="16"/>
                      </a:lnTo>
                      <a:lnTo>
                        <a:pt x="262" y="19"/>
                      </a:lnTo>
                      <a:lnTo>
                        <a:pt x="283" y="22"/>
                      </a:lnTo>
                      <a:lnTo>
                        <a:pt x="329" y="25"/>
                      </a:lnTo>
                      <a:lnTo>
                        <a:pt x="353" y="25"/>
                      </a:lnTo>
                      <a:lnTo>
                        <a:pt x="359" y="25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5" name="Freeform 494"/>
                <p:cNvSpPr>
                  <a:spLocks/>
                </p:cNvSpPr>
                <p:nvPr/>
              </p:nvSpPr>
              <p:spPr bwMode="auto">
                <a:xfrm>
                  <a:off x="1045" y="2083"/>
                  <a:ext cx="174" cy="24"/>
                </a:xfrm>
                <a:custGeom>
                  <a:avLst/>
                  <a:gdLst>
                    <a:gd name="T0" fmla="*/ 0 w 349"/>
                    <a:gd name="T1" fmla="*/ 0 h 48"/>
                    <a:gd name="T2" fmla="*/ 0 w 349"/>
                    <a:gd name="T3" fmla="*/ 1 h 48"/>
                    <a:gd name="T4" fmla="*/ 0 w 349"/>
                    <a:gd name="T5" fmla="*/ 1 h 48"/>
                    <a:gd name="T6" fmla="*/ 0 w 349"/>
                    <a:gd name="T7" fmla="*/ 1 h 48"/>
                    <a:gd name="T8" fmla="*/ 0 w 349"/>
                    <a:gd name="T9" fmla="*/ 1 h 48"/>
                    <a:gd name="T10" fmla="*/ 0 w 349"/>
                    <a:gd name="T11" fmla="*/ 1 h 48"/>
                    <a:gd name="T12" fmla="*/ 0 w 349"/>
                    <a:gd name="T13" fmla="*/ 1 h 48"/>
                    <a:gd name="T14" fmla="*/ 0 w 349"/>
                    <a:gd name="T15" fmla="*/ 1 h 48"/>
                    <a:gd name="T16" fmla="*/ 0 w 349"/>
                    <a:gd name="T17" fmla="*/ 1 h 48"/>
                    <a:gd name="T18" fmla="*/ 0 w 349"/>
                    <a:gd name="T19" fmla="*/ 1 h 48"/>
                    <a:gd name="T20" fmla="*/ 0 w 349"/>
                    <a:gd name="T21" fmla="*/ 1 h 48"/>
                    <a:gd name="T22" fmla="*/ 0 w 349"/>
                    <a:gd name="T23" fmla="*/ 1 h 48"/>
                    <a:gd name="T24" fmla="*/ 0 w 349"/>
                    <a:gd name="T25" fmla="*/ 1 h 48"/>
                    <a:gd name="T26" fmla="*/ 0 w 349"/>
                    <a:gd name="T27" fmla="*/ 1 h 48"/>
                    <a:gd name="T28" fmla="*/ 0 w 349"/>
                    <a:gd name="T29" fmla="*/ 1 h 48"/>
                    <a:gd name="T30" fmla="*/ 0 w 349"/>
                    <a:gd name="T31" fmla="*/ 1 h 48"/>
                    <a:gd name="T32" fmla="*/ 0 w 349"/>
                    <a:gd name="T33" fmla="*/ 1 h 48"/>
                    <a:gd name="T34" fmla="*/ 0 w 349"/>
                    <a:gd name="T35" fmla="*/ 1 h 48"/>
                    <a:gd name="T36" fmla="*/ 0 w 349"/>
                    <a:gd name="T37" fmla="*/ 1 h 48"/>
                    <a:gd name="T38" fmla="*/ 0 w 349"/>
                    <a:gd name="T39" fmla="*/ 1 h 48"/>
                    <a:gd name="T40" fmla="*/ 0 w 349"/>
                    <a:gd name="T41" fmla="*/ 1 h 48"/>
                    <a:gd name="T42" fmla="*/ 0 w 349"/>
                    <a:gd name="T43" fmla="*/ 1 h 48"/>
                    <a:gd name="T44" fmla="*/ 0 w 349"/>
                    <a:gd name="T45" fmla="*/ 1 h 48"/>
                    <a:gd name="T46" fmla="*/ 0 w 349"/>
                    <a:gd name="T47" fmla="*/ 1 h 48"/>
                    <a:gd name="T48" fmla="*/ 0 w 349"/>
                    <a:gd name="T49" fmla="*/ 1 h 48"/>
                    <a:gd name="T50" fmla="*/ 0 w 349"/>
                    <a:gd name="T51" fmla="*/ 1 h 48"/>
                    <a:gd name="T52" fmla="*/ 0 w 349"/>
                    <a:gd name="T53" fmla="*/ 1 h 48"/>
                    <a:gd name="T54" fmla="*/ 0 w 349"/>
                    <a:gd name="T55" fmla="*/ 1 h 48"/>
                    <a:gd name="T56" fmla="*/ 0 w 349"/>
                    <a:gd name="T57" fmla="*/ 1 h 48"/>
                    <a:gd name="T58" fmla="*/ 0 w 349"/>
                    <a:gd name="T59" fmla="*/ 1 h 48"/>
                    <a:gd name="T60" fmla="*/ 0 w 349"/>
                    <a:gd name="T61" fmla="*/ 1 h 48"/>
                    <a:gd name="T62" fmla="*/ 0 w 349"/>
                    <a:gd name="T63" fmla="*/ 1 h 48"/>
                    <a:gd name="T64" fmla="*/ 0 w 349"/>
                    <a:gd name="T65" fmla="*/ 1 h 48"/>
                    <a:gd name="T66" fmla="*/ 0 w 349"/>
                    <a:gd name="T67" fmla="*/ 1 h 48"/>
                    <a:gd name="T68" fmla="*/ 0 w 349"/>
                    <a:gd name="T69" fmla="*/ 1 h 48"/>
                    <a:gd name="T70" fmla="*/ 0 w 349"/>
                    <a:gd name="T71" fmla="*/ 1 h 48"/>
                    <a:gd name="T72" fmla="*/ 0 w 349"/>
                    <a:gd name="T73" fmla="*/ 1 h 48"/>
                    <a:gd name="T74" fmla="*/ 0 w 349"/>
                    <a:gd name="T75" fmla="*/ 1 h 48"/>
                    <a:gd name="T76" fmla="*/ 0 w 349"/>
                    <a:gd name="T77" fmla="*/ 1 h 48"/>
                    <a:gd name="T78" fmla="*/ 0 w 349"/>
                    <a:gd name="T79" fmla="*/ 1 h 48"/>
                    <a:gd name="T80" fmla="*/ 0 w 349"/>
                    <a:gd name="T81" fmla="*/ 1 h 48"/>
                    <a:gd name="T82" fmla="*/ 0 w 349"/>
                    <a:gd name="T83" fmla="*/ 1 h 48"/>
                    <a:gd name="T84" fmla="*/ 0 w 349"/>
                    <a:gd name="T85" fmla="*/ 1 h 48"/>
                    <a:gd name="T86" fmla="*/ 0 w 349"/>
                    <a:gd name="T87" fmla="*/ 1 h 48"/>
                    <a:gd name="T88" fmla="*/ 0 w 349"/>
                    <a:gd name="T89" fmla="*/ 1 h 48"/>
                    <a:gd name="T90" fmla="*/ 0 w 349"/>
                    <a:gd name="T91" fmla="*/ 1 h 48"/>
                    <a:gd name="T92" fmla="*/ 0 w 349"/>
                    <a:gd name="T93" fmla="*/ 1 h 48"/>
                    <a:gd name="T94" fmla="*/ 0 w 349"/>
                    <a:gd name="T95" fmla="*/ 1 h 48"/>
                    <a:gd name="T96" fmla="*/ 0 w 349"/>
                    <a:gd name="T97" fmla="*/ 1 h 48"/>
                    <a:gd name="T98" fmla="*/ 0 w 349"/>
                    <a:gd name="T99" fmla="*/ 1 h 48"/>
                    <a:gd name="T100" fmla="*/ 0 w 349"/>
                    <a:gd name="T101" fmla="*/ 0 h 4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49"/>
                    <a:gd name="T154" fmla="*/ 0 h 48"/>
                    <a:gd name="T155" fmla="*/ 349 w 349"/>
                    <a:gd name="T156" fmla="*/ 48 h 4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49" h="48">
                      <a:moveTo>
                        <a:pt x="0" y="0"/>
                      </a:moveTo>
                      <a:lnTo>
                        <a:pt x="5" y="10"/>
                      </a:lnTo>
                      <a:lnTo>
                        <a:pt x="11" y="16"/>
                      </a:lnTo>
                      <a:lnTo>
                        <a:pt x="26" y="29"/>
                      </a:lnTo>
                      <a:lnTo>
                        <a:pt x="40" y="39"/>
                      </a:lnTo>
                      <a:lnTo>
                        <a:pt x="56" y="43"/>
                      </a:lnTo>
                      <a:lnTo>
                        <a:pt x="73" y="46"/>
                      </a:lnTo>
                      <a:lnTo>
                        <a:pt x="92" y="48"/>
                      </a:lnTo>
                      <a:lnTo>
                        <a:pt x="113" y="46"/>
                      </a:lnTo>
                      <a:lnTo>
                        <a:pt x="135" y="45"/>
                      </a:lnTo>
                      <a:lnTo>
                        <a:pt x="158" y="40"/>
                      </a:lnTo>
                      <a:lnTo>
                        <a:pt x="183" y="37"/>
                      </a:lnTo>
                      <a:lnTo>
                        <a:pt x="207" y="32"/>
                      </a:lnTo>
                      <a:lnTo>
                        <a:pt x="234" y="27"/>
                      </a:lnTo>
                      <a:lnTo>
                        <a:pt x="261" y="24"/>
                      </a:lnTo>
                      <a:lnTo>
                        <a:pt x="290" y="23"/>
                      </a:lnTo>
                      <a:lnTo>
                        <a:pt x="318" y="23"/>
                      </a:lnTo>
                      <a:lnTo>
                        <a:pt x="349" y="23"/>
                      </a:lnTo>
                      <a:lnTo>
                        <a:pt x="342" y="21"/>
                      </a:lnTo>
                      <a:lnTo>
                        <a:pt x="336" y="19"/>
                      </a:lnTo>
                      <a:lnTo>
                        <a:pt x="322" y="16"/>
                      </a:lnTo>
                      <a:lnTo>
                        <a:pt x="306" y="15"/>
                      </a:lnTo>
                      <a:lnTo>
                        <a:pt x="288" y="15"/>
                      </a:lnTo>
                      <a:lnTo>
                        <a:pt x="269" y="15"/>
                      </a:lnTo>
                      <a:lnTo>
                        <a:pt x="248" y="13"/>
                      </a:lnTo>
                      <a:lnTo>
                        <a:pt x="229" y="15"/>
                      </a:lnTo>
                      <a:lnTo>
                        <a:pt x="209" y="15"/>
                      </a:lnTo>
                      <a:lnTo>
                        <a:pt x="188" y="15"/>
                      </a:lnTo>
                      <a:lnTo>
                        <a:pt x="167" y="16"/>
                      </a:lnTo>
                      <a:lnTo>
                        <a:pt x="148" y="16"/>
                      </a:lnTo>
                      <a:lnTo>
                        <a:pt x="129" y="18"/>
                      </a:lnTo>
                      <a:lnTo>
                        <a:pt x="110" y="18"/>
                      </a:lnTo>
                      <a:lnTo>
                        <a:pt x="94" y="18"/>
                      </a:lnTo>
                      <a:lnTo>
                        <a:pt x="78" y="18"/>
                      </a:lnTo>
                      <a:lnTo>
                        <a:pt x="64" y="16"/>
                      </a:lnTo>
                      <a:lnTo>
                        <a:pt x="62" y="16"/>
                      </a:lnTo>
                      <a:lnTo>
                        <a:pt x="56" y="16"/>
                      </a:lnTo>
                      <a:lnTo>
                        <a:pt x="51" y="15"/>
                      </a:lnTo>
                      <a:lnTo>
                        <a:pt x="46" y="15"/>
                      </a:lnTo>
                      <a:lnTo>
                        <a:pt x="43" y="15"/>
                      </a:lnTo>
                      <a:lnTo>
                        <a:pt x="38" y="15"/>
                      </a:lnTo>
                      <a:lnTo>
                        <a:pt x="34" y="13"/>
                      </a:lnTo>
                      <a:lnTo>
                        <a:pt x="29" y="13"/>
                      </a:lnTo>
                      <a:lnTo>
                        <a:pt x="26" y="12"/>
                      </a:lnTo>
                      <a:lnTo>
                        <a:pt x="19" y="10"/>
                      </a:lnTo>
                      <a:lnTo>
                        <a:pt x="16" y="10"/>
                      </a:lnTo>
                      <a:lnTo>
                        <a:pt x="11" y="8"/>
                      </a:lnTo>
                      <a:lnTo>
                        <a:pt x="8" y="7"/>
                      </a:lnTo>
                      <a:lnTo>
                        <a:pt x="5" y="5"/>
                      </a:lnTo>
                      <a:lnTo>
                        <a:pt x="3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6" name="Freeform 495"/>
                <p:cNvSpPr>
                  <a:spLocks/>
                </p:cNvSpPr>
                <p:nvPr/>
              </p:nvSpPr>
              <p:spPr bwMode="auto">
                <a:xfrm>
                  <a:off x="1031" y="2068"/>
                  <a:ext cx="67" cy="14"/>
                </a:xfrm>
                <a:custGeom>
                  <a:avLst/>
                  <a:gdLst>
                    <a:gd name="T0" fmla="*/ 0 w 133"/>
                    <a:gd name="T1" fmla="*/ 0 h 27"/>
                    <a:gd name="T2" fmla="*/ 1 w 133"/>
                    <a:gd name="T3" fmla="*/ 1 h 27"/>
                    <a:gd name="T4" fmla="*/ 1 w 133"/>
                    <a:gd name="T5" fmla="*/ 1 h 27"/>
                    <a:gd name="T6" fmla="*/ 1 w 133"/>
                    <a:gd name="T7" fmla="*/ 1 h 27"/>
                    <a:gd name="T8" fmla="*/ 1 w 133"/>
                    <a:gd name="T9" fmla="*/ 1 h 27"/>
                    <a:gd name="T10" fmla="*/ 1 w 133"/>
                    <a:gd name="T11" fmla="*/ 1 h 27"/>
                    <a:gd name="T12" fmla="*/ 1 w 133"/>
                    <a:gd name="T13" fmla="*/ 1 h 27"/>
                    <a:gd name="T14" fmla="*/ 1 w 133"/>
                    <a:gd name="T15" fmla="*/ 1 h 27"/>
                    <a:gd name="T16" fmla="*/ 1 w 133"/>
                    <a:gd name="T17" fmla="*/ 1 h 27"/>
                    <a:gd name="T18" fmla="*/ 1 w 133"/>
                    <a:gd name="T19" fmla="*/ 1 h 27"/>
                    <a:gd name="T20" fmla="*/ 1 w 133"/>
                    <a:gd name="T21" fmla="*/ 1 h 27"/>
                    <a:gd name="T22" fmla="*/ 1 w 133"/>
                    <a:gd name="T23" fmla="*/ 1 h 27"/>
                    <a:gd name="T24" fmla="*/ 1 w 133"/>
                    <a:gd name="T25" fmla="*/ 1 h 27"/>
                    <a:gd name="T26" fmla="*/ 1 w 133"/>
                    <a:gd name="T27" fmla="*/ 1 h 27"/>
                    <a:gd name="T28" fmla="*/ 1 w 133"/>
                    <a:gd name="T29" fmla="*/ 1 h 27"/>
                    <a:gd name="T30" fmla="*/ 1 w 133"/>
                    <a:gd name="T31" fmla="*/ 1 h 27"/>
                    <a:gd name="T32" fmla="*/ 1 w 133"/>
                    <a:gd name="T33" fmla="*/ 1 h 27"/>
                    <a:gd name="T34" fmla="*/ 1 w 133"/>
                    <a:gd name="T35" fmla="*/ 1 h 27"/>
                    <a:gd name="T36" fmla="*/ 1 w 133"/>
                    <a:gd name="T37" fmla="*/ 1 h 27"/>
                    <a:gd name="T38" fmla="*/ 1 w 133"/>
                    <a:gd name="T39" fmla="*/ 1 h 27"/>
                    <a:gd name="T40" fmla="*/ 1 w 133"/>
                    <a:gd name="T41" fmla="*/ 1 h 27"/>
                    <a:gd name="T42" fmla="*/ 1 w 133"/>
                    <a:gd name="T43" fmla="*/ 1 h 27"/>
                    <a:gd name="T44" fmla="*/ 1 w 133"/>
                    <a:gd name="T45" fmla="*/ 1 h 27"/>
                    <a:gd name="T46" fmla="*/ 1 w 133"/>
                    <a:gd name="T47" fmla="*/ 1 h 27"/>
                    <a:gd name="T48" fmla="*/ 1 w 133"/>
                    <a:gd name="T49" fmla="*/ 1 h 27"/>
                    <a:gd name="T50" fmla="*/ 1 w 133"/>
                    <a:gd name="T51" fmla="*/ 1 h 27"/>
                    <a:gd name="T52" fmla="*/ 1 w 133"/>
                    <a:gd name="T53" fmla="*/ 1 h 27"/>
                    <a:gd name="T54" fmla="*/ 1 w 133"/>
                    <a:gd name="T55" fmla="*/ 1 h 27"/>
                    <a:gd name="T56" fmla="*/ 1 w 133"/>
                    <a:gd name="T57" fmla="*/ 1 h 27"/>
                    <a:gd name="T58" fmla="*/ 1 w 133"/>
                    <a:gd name="T59" fmla="*/ 1 h 27"/>
                    <a:gd name="T60" fmla="*/ 1 w 133"/>
                    <a:gd name="T61" fmla="*/ 1 h 27"/>
                    <a:gd name="T62" fmla="*/ 1 w 133"/>
                    <a:gd name="T63" fmla="*/ 1 h 27"/>
                    <a:gd name="T64" fmla="*/ 1 w 133"/>
                    <a:gd name="T65" fmla="*/ 1 h 27"/>
                    <a:gd name="T66" fmla="*/ 1 w 133"/>
                    <a:gd name="T67" fmla="*/ 1 h 27"/>
                    <a:gd name="T68" fmla="*/ 1 w 133"/>
                    <a:gd name="T69" fmla="*/ 1 h 27"/>
                    <a:gd name="T70" fmla="*/ 1 w 133"/>
                    <a:gd name="T71" fmla="*/ 1 h 27"/>
                    <a:gd name="T72" fmla="*/ 1 w 133"/>
                    <a:gd name="T73" fmla="*/ 1 h 27"/>
                    <a:gd name="T74" fmla="*/ 1 w 133"/>
                    <a:gd name="T75" fmla="*/ 1 h 27"/>
                    <a:gd name="T76" fmla="*/ 1 w 133"/>
                    <a:gd name="T77" fmla="*/ 1 h 27"/>
                    <a:gd name="T78" fmla="*/ 1 w 133"/>
                    <a:gd name="T79" fmla="*/ 1 h 27"/>
                    <a:gd name="T80" fmla="*/ 1 w 133"/>
                    <a:gd name="T81" fmla="*/ 1 h 27"/>
                    <a:gd name="T82" fmla="*/ 1 w 133"/>
                    <a:gd name="T83" fmla="*/ 1 h 27"/>
                    <a:gd name="T84" fmla="*/ 1 w 133"/>
                    <a:gd name="T85" fmla="*/ 1 h 27"/>
                    <a:gd name="T86" fmla="*/ 1 w 133"/>
                    <a:gd name="T87" fmla="*/ 1 h 27"/>
                    <a:gd name="T88" fmla="*/ 1 w 133"/>
                    <a:gd name="T89" fmla="*/ 1 h 27"/>
                    <a:gd name="T90" fmla="*/ 1 w 133"/>
                    <a:gd name="T91" fmla="*/ 1 h 27"/>
                    <a:gd name="T92" fmla="*/ 1 w 133"/>
                    <a:gd name="T93" fmla="*/ 1 h 27"/>
                    <a:gd name="T94" fmla="*/ 1 w 133"/>
                    <a:gd name="T95" fmla="*/ 1 h 27"/>
                    <a:gd name="T96" fmla="*/ 0 w 133"/>
                    <a:gd name="T97" fmla="*/ 0 h 2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33"/>
                    <a:gd name="T148" fmla="*/ 0 h 27"/>
                    <a:gd name="T149" fmla="*/ 133 w 133"/>
                    <a:gd name="T150" fmla="*/ 27 h 2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33" h="27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6" y="3"/>
                      </a:lnTo>
                      <a:lnTo>
                        <a:pt x="11" y="6"/>
                      </a:lnTo>
                      <a:lnTo>
                        <a:pt x="17" y="8"/>
                      </a:lnTo>
                      <a:lnTo>
                        <a:pt x="23" y="8"/>
                      </a:lnTo>
                      <a:lnTo>
                        <a:pt x="30" y="9"/>
                      </a:lnTo>
                      <a:lnTo>
                        <a:pt x="36" y="9"/>
                      </a:lnTo>
                      <a:lnTo>
                        <a:pt x="43" y="9"/>
                      </a:lnTo>
                      <a:lnTo>
                        <a:pt x="47" y="8"/>
                      </a:lnTo>
                      <a:lnTo>
                        <a:pt x="55" y="8"/>
                      </a:lnTo>
                      <a:lnTo>
                        <a:pt x="60" y="8"/>
                      </a:lnTo>
                      <a:lnTo>
                        <a:pt x="66" y="6"/>
                      </a:lnTo>
                      <a:lnTo>
                        <a:pt x="71" y="5"/>
                      </a:lnTo>
                      <a:lnTo>
                        <a:pt x="78" y="5"/>
                      </a:lnTo>
                      <a:lnTo>
                        <a:pt x="82" y="5"/>
                      </a:lnTo>
                      <a:lnTo>
                        <a:pt x="85" y="3"/>
                      </a:lnTo>
                      <a:lnTo>
                        <a:pt x="89" y="3"/>
                      </a:lnTo>
                      <a:lnTo>
                        <a:pt x="93" y="5"/>
                      </a:lnTo>
                      <a:lnTo>
                        <a:pt x="97" y="5"/>
                      </a:lnTo>
                      <a:lnTo>
                        <a:pt x="100" y="5"/>
                      </a:lnTo>
                      <a:lnTo>
                        <a:pt x="103" y="6"/>
                      </a:lnTo>
                      <a:lnTo>
                        <a:pt x="106" y="6"/>
                      </a:lnTo>
                      <a:lnTo>
                        <a:pt x="109" y="8"/>
                      </a:lnTo>
                      <a:lnTo>
                        <a:pt x="113" y="9"/>
                      </a:lnTo>
                      <a:lnTo>
                        <a:pt x="116" y="11"/>
                      </a:lnTo>
                      <a:lnTo>
                        <a:pt x="119" y="13"/>
                      </a:lnTo>
                      <a:lnTo>
                        <a:pt x="122" y="14"/>
                      </a:lnTo>
                      <a:lnTo>
                        <a:pt x="125" y="16"/>
                      </a:lnTo>
                      <a:lnTo>
                        <a:pt x="130" y="20"/>
                      </a:lnTo>
                      <a:lnTo>
                        <a:pt x="133" y="25"/>
                      </a:lnTo>
                      <a:lnTo>
                        <a:pt x="133" y="27"/>
                      </a:lnTo>
                      <a:lnTo>
                        <a:pt x="130" y="25"/>
                      </a:lnTo>
                      <a:lnTo>
                        <a:pt x="125" y="22"/>
                      </a:lnTo>
                      <a:lnTo>
                        <a:pt x="117" y="19"/>
                      </a:lnTo>
                      <a:lnTo>
                        <a:pt x="108" y="16"/>
                      </a:lnTo>
                      <a:lnTo>
                        <a:pt x="98" y="16"/>
                      </a:lnTo>
                      <a:lnTo>
                        <a:pt x="87" y="14"/>
                      </a:lnTo>
                      <a:lnTo>
                        <a:pt x="78" y="14"/>
                      </a:lnTo>
                      <a:lnTo>
                        <a:pt x="66" y="16"/>
                      </a:lnTo>
                      <a:lnTo>
                        <a:pt x="57" y="16"/>
                      </a:lnTo>
                      <a:lnTo>
                        <a:pt x="46" y="16"/>
                      </a:lnTo>
                      <a:lnTo>
                        <a:pt x="36" y="16"/>
                      </a:lnTo>
                      <a:lnTo>
                        <a:pt x="28" y="16"/>
                      </a:lnTo>
                      <a:lnTo>
                        <a:pt x="19" y="14"/>
                      </a:lnTo>
                      <a:lnTo>
                        <a:pt x="12" y="13"/>
                      </a:lnTo>
                      <a:lnTo>
                        <a:pt x="6" y="9"/>
                      </a:lnTo>
                      <a:lnTo>
                        <a:pt x="3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7" name="Freeform 496"/>
                <p:cNvSpPr>
                  <a:spLocks/>
                </p:cNvSpPr>
                <p:nvPr/>
              </p:nvSpPr>
              <p:spPr bwMode="auto">
                <a:xfrm>
                  <a:off x="1030" y="2173"/>
                  <a:ext cx="390" cy="88"/>
                </a:xfrm>
                <a:custGeom>
                  <a:avLst/>
                  <a:gdLst>
                    <a:gd name="T0" fmla="*/ 1 w 780"/>
                    <a:gd name="T1" fmla="*/ 1 h 175"/>
                    <a:gd name="T2" fmla="*/ 1 w 780"/>
                    <a:gd name="T3" fmla="*/ 1 h 175"/>
                    <a:gd name="T4" fmla="*/ 1 w 780"/>
                    <a:gd name="T5" fmla="*/ 1 h 175"/>
                    <a:gd name="T6" fmla="*/ 1 w 780"/>
                    <a:gd name="T7" fmla="*/ 1 h 175"/>
                    <a:gd name="T8" fmla="*/ 1 w 780"/>
                    <a:gd name="T9" fmla="*/ 1 h 175"/>
                    <a:gd name="T10" fmla="*/ 1 w 780"/>
                    <a:gd name="T11" fmla="*/ 1 h 175"/>
                    <a:gd name="T12" fmla="*/ 1 w 780"/>
                    <a:gd name="T13" fmla="*/ 1 h 175"/>
                    <a:gd name="T14" fmla="*/ 1 w 780"/>
                    <a:gd name="T15" fmla="*/ 1 h 175"/>
                    <a:gd name="T16" fmla="*/ 1 w 780"/>
                    <a:gd name="T17" fmla="*/ 1 h 175"/>
                    <a:gd name="T18" fmla="*/ 1 w 780"/>
                    <a:gd name="T19" fmla="*/ 1 h 175"/>
                    <a:gd name="T20" fmla="*/ 1 w 780"/>
                    <a:gd name="T21" fmla="*/ 1 h 175"/>
                    <a:gd name="T22" fmla="*/ 1 w 780"/>
                    <a:gd name="T23" fmla="*/ 1 h 175"/>
                    <a:gd name="T24" fmla="*/ 1 w 780"/>
                    <a:gd name="T25" fmla="*/ 1 h 175"/>
                    <a:gd name="T26" fmla="*/ 1 w 780"/>
                    <a:gd name="T27" fmla="*/ 1 h 175"/>
                    <a:gd name="T28" fmla="*/ 1 w 780"/>
                    <a:gd name="T29" fmla="*/ 1 h 175"/>
                    <a:gd name="T30" fmla="*/ 1 w 780"/>
                    <a:gd name="T31" fmla="*/ 1 h 175"/>
                    <a:gd name="T32" fmla="*/ 1 w 780"/>
                    <a:gd name="T33" fmla="*/ 1 h 175"/>
                    <a:gd name="T34" fmla="*/ 1 w 780"/>
                    <a:gd name="T35" fmla="*/ 1 h 175"/>
                    <a:gd name="T36" fmla="*/ 1 w 780"/>
                    <a:gd name="T37" fmla="*/ 1 h 175"/>
                    <a:gd name="T38" fmla="*/ 0 w 780"/>
                    <a:gd name="T39" fmla="*/ 1 h 175"/>
                    <a:gd name="T40" fmla="*/ 1 w 780"/>
                    <a:gd name="T41" fmla="*/ 1 h 175"/>
                    <a:gd name="T42" fmla="*/ 1 w 780"/>
                    <a:gd name="T43" fmla="*/ 1 h 175"/>
                    <a:gd name="T44" fmla="*/ 1 w 780"/>
                    <a:gd name="T45" fmla="*/ 1 h 175"/>
                    <a:gd name="T46" fmla="*/ 1 w 780"/>
                    <a:gd name="T47" fmla="*/ 1 h 175"/>
                    <a:gd name="T48" fmla="*/ 1 w 780"/>
                    <a:gd name="T49" fmla="*/ 1 h 175"/>
                    <a:gd name="T50" fmla="*/ 1 w 780"/>
                    <a:gd name="T51" fmla="*/ 1 h 175"/>
                    <a:gd name="T52" fmla="*/ 1 w 780"/>
                    <a:gd name="T53" fmla="*/ 1 h 175"/>
                    <a:gd name="T54" fmla="*/ 1 w 780"/>
                    <a:gd name="T55" fmla="*/ 1 h 175"/>
                    <a:gd name="T56" fmla="*/ 1 w 780"/>
                    <a:gd name="T57" fmla="*/ 1 h 175"/>
                    <a:gd name="T58" fmla="*/ 1 w 780"/>
                    <a:gd name="T59" fmla="*/ 1 h 175"/>
                    <a:gd name="T60" fmla="*/ 1 w 780"/>
                    <a:gd name="T61" fmla="*/ 1 h 175"/>
                    <a:gd name="T62" fmla="*/ 1 w 780"/>
                    <a:gd name="T63" fmla="*/ 1 h 175"/>
                    <a:gd name="T64" fmla="*/ 1 w 780"/>
                    <a:gd name="T65" fmla="*/ 1 h 175"/>
                    <a:gd name="T66" fmla="*/ 1 w 780"/>
                    <a:gd name="T67" fmla="*/ 1 h 175"/>
                    <a:gd name="T68" fmla="*/ 1 w 780"/>
                    <a:gd name="T69" fmla="*/ 1 h 175"/>
                    <a:gd name="T70" fmla="*/ 1 w 780"/>
                    <a:gd name="T71" fmla="*/ 1 h 175"/>
                    <a:gd name="T72" fmla="*/ 1 w 780"/>
                    <a:gd name="T73" fmla="*/ 1 h 175"/>
                    <a:gd name="T74" fmla="*/ 1 w 780"/>
                    <a:gd name="T75" fmla="*/ 1 h 175"/>
                    <a:gd name="T76" fmla="*/ 1 w 780"/>
                    <a:gd name="T77" fmla="*/ 1 h 175"/>
                    <a:gd name="T78" fmla="*/ 1 w 780"/>
                    <a:gd name="T79" fmla="*/ 1 h 175"/>
                    <a:gd name="T80" fmla="*/ 1 w 780"/>
                    <a:gd name="T81" fmla="*/ 1 h 175"/>
                    <a:gd name="T82" fmla="*/ 1 w 780"/>
                    <a:gd name="T83" fmla="*/ 1 h 175"/>
                    <a:gd name="T84" fmla="*/ 1 w 780"/>
                    <a:gd name="T85" fmla="*/ 1 h 175"/>
                    <a:gd name="T86" fmla="*/ 1 w 780"/>
                    <a:gd name="T87" fmla="*/ 1 h 175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780"/>
                    <a:gd name="T133" fmla="*/ 0 h 175"/>
                    <a:gd name="T134" fmla="*/ 780 w 780"/>
                    <a:gd name="T135" fmla="*/ 175 h 175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780" h="175">
                      <a:moveTo>
                        <a:pt x="778" y="167"/>
                      </a:moveTo>
                      <a:lnTo>
                        <a:pt x="780" y="159"/>
                      </a:lnTo>
                      <a:lnTo>
                        <a:pt x="776" y="150"/>
                      </a:lnTo>
                      <a:lnTo>
                        <a:pt x="772" y="140"/>
                      </a:lnTo>
                      <a:lnTo>
                        <a:pt x="765" y="131"/>
                      </a:lnTo>
                      <a:lnTo>
                        <a:pt x="757" y="123"/>
                      </a:lnTo>
                      <a:lnTo>
                        <a:pt x="751" y="115"/>
                      </a:lnTo>
                      <a:lnTo>
                        <a:pt x="745" y="110"/>
                      </a:lnTo>
                      <a:lnTo>
                        <a:pt x="735" y="102"/>
                      </a:lnTo>
                      <a:lnTo>
                        <a:pt x="725" y="97"/>
                      </a:lnTo>
                      <a:lnTo>
                        <a:pt x="719" y="94"/>
                      </a:lnTo>
                      <a:lnTo>
                        <a:pt x="714" y="93"/>
                      </a:lnTo>
                      <a:lnTo>
                        <a:pt x="708" y="89"/>
                      </a:lnTo>
                      <a:lnTo>
                        <a:pt x="703" y="88"/>
                      </a:lnTo>
                      <a:lnTo>
                        <a:pt x="684" y="85"/>
                      </a:lnTo>
                      <a:lnTo>
                        <a:pt x="678" y="85"/>
                      </a:lnTo>
                      <a:lnTo>
                        <a:pt x="671" y="83"/>
                      </a:lnTo>
                      <a:lnTo>
                        <a:pt x="665" y="83"/>
                      </a:lnTo>
                      <a:lnTo>
                        <a:pt x="659" y="83"/>
                      </a:lnTo>
                      <a:lnTo>
                        <a:pt x="652" y="83"/>
                      </a:lnTo>
                      <a:lnTo>
                        <a:pt x="644" y="83"/>
                      </a:lnTo>
                      <a:lnTo>
                        <a:pt x="619" y="75"/>
                      </a:lnTo>
                      <a:lnTo>
                        <a:pt x="601" y="69"/>
                      </a:lnTo>
                      <a:lnTo>
                        <a:pt x="584" y="64"/>
                      </a:lnTo>
                      <a:lnTo>
                        <a:pt x="565" y="61"/>
                      </a:lnTo>
                      <a:lnTo>
                        <a:pt x="547" y="59"/>
                      </a:lnTo>
                      <a:lnTo>
                        <a:pt x="530" y="58"/>
                      </a:lnTo>
                      <a:lnTo>
                        <a:pt x="511" y="56"/>
                      </a:lnTo>
                      <a:lnTo>
                        <a:pt x="493" y="54"/>
                      </a:lnTo>
                      <a:lnTo>
                        <a:pt x="474" y="54"/>
                      </a:lnTo>
                      <a:lnTo>
                        <a:pt x="455" y="54"/>
                      </a:lnTo>
                      <a:lnTo>
                        <a:pt x="437" y="54"/>
                      </a:lnTo>
                      <a:lnTo>
                        <a:pt x="418" y="54"/>
                      </a:lnTo>
                      <a:lnTo>
                        <a:pt x="399" y="53"/>
                      </a:lnTo>
                      <a:lnTo>
                        <a:pt x="382" y="53"/>
                      </a:lnTo>
                      <a:lnTo>
                        <a:pt x="363" y="50"/>
                      </a:lnTo>
                      <a:lnTo>
                        <a:pt x="345" y="48"/>
                      </a:lnTo>
                      <a:lnTo>
                        <a:pt x="326" y="43"/>
                      </a:lnTo>
                      <a:lnTo>
                        <a:pt x="310" y="40"/>
                      </a:lnTo>
                      <a:lnTo>
                        <a:pt x="294" y="35"/>
                      </a:lnTo>
                      <a:lnTo>
                        <a:pt x="275" y="31"/>
                      </a:lnTo>
                      <a:lnTo>
                        <a:pt x="256" y="26"/>
                      </a:lnTo>
                      <a:lnTo>
                        <a:pt x="237" y="21"/>
                      </a:lnTo>
                      <a:lnTo>
                        <a:pt x="218" y="16"/>
                      </a:lnTo>
                      <a:lnTo>
                        <a:pt x="196" y="12"/>
                      </a:lnTo>
                      <a:lnTo>
                        <a:pt x="175" y="8"/>
                      </a:lnTo>
                      <a:lnTo>
                        <a:pt x="154" y="5"/>
                      </a:lnTo>
                      <a:lnTo>
                        <a:pt x="134" y="2"/>
                      </a:lnTo>
                      <a:lnTo>
                        <a:pt x="113" y="0"/>
                      </a:lnTo>
                      <a:lnTo>
                        <a:pt x="92" y="0"/>
                      </a:lnTo>
                      <a:lnTo>
                        <a:pt x="73" y="2"/>
                      </a:lnTo>
                      <a:lnTo>
                        <a:pt x="54" y="4"/>
                      </a:lnTo>
                      <a:lnTo>
                        <a:pt x="37" y="7"/>
                      </a:lnTo>
                      <a:lnTo>
                        <a:pt x="27" y="10"/>
                      </a:lnTo>
                      <a:lnTo>
                        <a:pt x="19" y="13"/>
                      </a:lnTo>
                      <a:lnTo>
                        <a:pt x="10" y="18"/>
                      </a:lnTo>
                      <a:lnTo>
                        <a:pt x="5" y="26"/>
                      </a:lnTo>
                      <a:lnTo>
                        <a:pt x="0" y="34"/>
                      </a:lnTo>
                      <a:lnTo>
                        <a:pt x="0" y="42"/>
                      </a:lnTo>
                      <a:lnTo>
                        <a:pt x="0" y="51"/>
                      </a:lnTo>
                      <a:lnTo>
                        <a:pt x="2" y="59"/>
                      </a:lnTo>
                      <a:lnTo>
                        <a:pt x="6" y="69"/>
                      </a:lnTo>
                      <a:lnTo>
                        <a:pt x="11" y="75"/>
                      </a:lnTo>
                      <a:lnTo>
                        <a:pt x="13" y="66"/>
                      </a:lnTo>
                      <a:lnTo>
                        <a:pt x="14" y="61"/>
                      </a:lnTo>
                      <a:lnTo>
                        <a:pt x="16" y="56"/>
                      </a:lnTo>
                      <a:lnTo>
                        <a:pt x="19" y="50"/>
                      </a:lnTo>
                      <a:lnTo>
                        <a:pt x="27" y="42"/>
                      </a:lnTo>
                      <a:lnTo>
                        <a:pt x="46" y="34"/>
                      </a:lnTo>
                      <a:lnTo>
                        <a:pt x="62" y="31"/>
                      </a:lnTo>
                      <a:lnTo>
                        <a:pt x="78" y="31"/>
                      </a:lnTo>
                      <a:lnTo>
                        <a:pt x="92" y="31"/>
                      </a:lnTo>
                      <a:lnTo>
                        <a:pt x="108" y="34"/>
                      </a:lnTo>
                      <a:lnTo>
                        <a:pt x="122" y="39"/>
                      </a:lnTo>
                      <a:lnTo>
                        <a:pt x="138" y="43"/>
                      </a:lnTo>
                      <a:lnTo>
                        <a:pt x="153" y="48"/>
                      </a:lnTo>
                      <a:lnTo>
                        <a:pt x="169" y="54"/>
                      </a:lnTo>
                      <a:lnTo>
                        <a:pt x="183" y="59"/>
                      </a:lnTo>
                      <a:lnTo>
                        <a:pt x="197" y="64"/>
                      </a:lnTo>
                      <a:lnTo>
                        <a:pt x="213" y="69"/>
                      </a:lnTo>
                      <a:lnTo>
                        <a:pt x="227" y="72"/>
                      </a:lnTo>
                      <a:lnTo>
                        <a:pt x="242" y="74"/>
                      </a:lnTo>
                      <a:lnTo>
                        <a:pt x="258" y="74"/>
                      </a:lnTo>
                      <a:lnTo>
                        <a:pt x="272" y="70"/>
                      </a:lnTo>
                      <a:lnTo>
                        <a:pt x="280" y="69"/>
                      </a:lnTo>
                      <a:lnTo>
                        <a:pt x="288" y="66"/>
                      </a:lnTo>
                      <a:lnTo>
                        <a:pt x="296" y="64"/>
                      </a:lnTo>
                      <a:lnTo>
                        <a:pt x="304" y="61"/>
                      </a:lnTo>
                      <a:lnTo>
                        <a:pt x="312" y="59"/>
                      </a:lnTo>
                      <a:lnTo>
                        <a:pt x="321" y="58"/>
                      </a:lnTo>
                      <a:lnTo>
                        <a:pt x="329" y="58"/>
                      </a:lnTo>
                      <a:lnTo>
                        <a:pt x="337" y="59"/>
                      </a:lnTo>
                      <a:lnTo>
                        <a:pt x="347" y="66"/>
                      </a:lnTo>
                      <a:lnTo>
                        <a:pt x="350" y="70"/>
                      </a:lnTo>
                      <a:lnTo>
                        <a:pt x="355" y="77"/>
                      </a:lnTo>
                      <a:lnTo>
                        <a:pt x="364" y="88"/>
                      </a:lnTo>
                      <a:lnTo>
                        <a:pt x="372" y="94"/>
                      </a:lnTo>
                      <a:lnTo>
                        <a:pt x="385" y="97"/>
                      </a:lnTo>
                      <a:lnTo>
                        <a:pt x="398" y="99"/>
                      </a:lnTo>
                      <a:lnTo>
                        <a:pt x="410" y="101"/>
                      </a:lnTo>
                      <a:lnTo>
                        <a:pt x="423" y="102"/>
                      </a:lnTo>
                      <a:lnTo>
                        <a:pt x="437" y="102"/>
                      </a:lnTo>
                      <a:lnTo>
                        <a:pt x="450" y="102"/>
                      </a:lnTo>
                      <a:lnTo>
                        <a:pt x="465" y="102"/>
                      </a:lnTo>
                      <a:lnTo>
                        <a:pt x="479" y="102"/>
                      </a:lnTo>
                      <a:lnTo>
                        <a:pt x="492" y="102"/>
                      </a:lnTo>
                      <a:lnTo>
                        <a:pt x="506" y="104"/>
                      </a:lnTo>
                      <a:lnTo>
                        <a:pt x="519" y="104"/>
                      </a:lnTo>
                      <a:lnTo>
                        <a:pt x="533" y="105"/>
                      </a:lnTo>
                      <a:lnTo>
                        <a:pt x="546" y="107"/>
                      </a:lnTo>
                      <a:lnTo>
                        <a:pt x="558" y="110"/>
                      </a:lnTo>
                      <a:lnTo>
                        <a:pt x="571" y="113"/>
                      </a:lnTo>
                      <a:lnTo>
                        <a:pt x="584" y="116"/>
                      </a:lnTo>
                      <a:lnTo>
                        <a:pt x="592" y="120"/>
                      </a:lnTo>
                      <a:lnTo>
                        <a:pt x="601" y="121"/>
                      </a:lnTo>
                      <a:lnTo>
                        <a:pt x="612" y="121"/>
                      </a:lnTo>
                      <a:lnTo>
                        <a:pt x="625" y="123"/>
                      </a:lnTo>
                      <a:lnTo>
                        <a:pt x="640" y="123"/>
                      </a:lnTo>
                      <a:lnTo>
                        <a:pt x="654" y="124"/>
                      </a:lnTo>
                      <a:lnTo>
                        <a:pt x="670" y="126"/>
                      </a:lnTo>
                      <a:lnTo>
                        <a:pt x="684" y="128"/>
                      </a:lnTo>
                      <a:lnTo>
                        <a:pt x="698" y="129"/>
                      </a:lnTo>
                      <a:lnTo>
                        <a:pt x="713" y="132"/>
                      </a:lnTo>
                      <a:lnTo>
                        <a:pt x="725" y="137"/>
                      </a:lnTo>
                      <a:lnTo>
                        <a:pt x="737" y="140"/>
                      </a:lnTo>
                      <a:lnTo>
                        <a:pt x="746" y="148"/>
                      </a:lnTo>
                      <a:lnTo>
                        <a:pt x="753" y="155"/>
                      </a:lnTo>
                      <a:lnTo>
                        <a:pt x="757" y="164"/>
                      </a:lnTo>
                      <a:lnTo>
                        <a:pt x="759" y="175"/>
                      </a:lnTo>
                      <a:lnTo>
                        <a:pt x="765" y="172"/>
                      </a:lnTo>
                      <a:lnTo>
                        <a:pt x="770" y="169"/>
                      </a:lnTo>
                      <a:lnTo>
                        <a:pt x="776" y="167"/>
                      </a:lnTo>
                      <a:lnTo>
                        <a:pt x="778" y="1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8" name="Freeform 497"/>
                <p:cNvSpPr>
                  <a:spLocks/>
                </p:cNvSpPr>
                <p:nvPr/>
              </p:nvSpPr>
              <p:spPr bwMode="auto">
                <a:xfrm>
                  <a:off x="1082" y="2200"/>
                  <a:ext cx="219" cy="31"/>
                </a:xfrm>
                <a:custGeom>
                  <a:avLst/>
                  <a:gdLst>
                    <a:gd name="T0" fmla="*/ 0 w 439"/>
                    <a:gd name="T1" fmla="*/ 1 h 62"/>
                    <a:gd name="T2" fmla="*/ 0 w 439"/>
                    <a:gd name="T3" fmla="*/ 1 h 62"/>
                    <a:gd name="T4" fmla="*/ 0 w 439"/>
                    <a:gd name="T5" fmla="*/ 1 h 62"/>
                    <a:gd name="T6" fmla="*/ 0 w 439"/>
                    <a:gd name="T7" fmla="*/ 1 h 62"/>
                    <a:gd name="T8" fmla="*/ 0 w 439"/>
                    <a:gd name="T9" fmla="*/ 1 h 62"/>
                    <a:gd name="T10" fmla="*/ 0 w 439"/>
                    <a:gd name="T11" fmla="*/ 1 h 62"/>
                    <a:gd name="T12" fmla="*/ 0 w 439"/>
                    <a:gd name="T13" fmla="*/ 1 h 62"/>
                    <a:gd name="T14" fmla="*/ 0 w 439"/>
                    <a:gd name="T15" fmla="*/ 1 h 62"/>
                    <a:gd name="T16" fmla="*/ 0 w 439"/>
                    <a:gd name="T17" fmla="*/ 1 h 62"/>
                    <a:gd name="T18" fmla="*/ 0 w 439"/>
                    <a:gd name="T19" fmla="*/ 1 h 62"/>
                    <a:gd name="T20" fmla="*/ 0 w 439"/>
                    <a:gd name="T21" fmla="*/ 1 h 62"/>
                    <a:gd name="T22" fmla="*/ 0 w 439"/>
                    <a:gd name="T23" fmla="*/ 1 h 62"/>
                    <a:gd name="T24" fmla="*/ 0 w 439"/>
                    <a:gd name="T25" fmla="*/ 1 h 62"/>
                    <a:gd name="T26" fmla="*/ 0 w 439"/>
                    <a:gd name="T27" fmla="*/ 1 h 62"/>
                    <a:gd name="T28" fmla="*/ 0 w 439"/>
                    <a:gd name="T29" fmla="*/ 1 h 62"/>
                    <a:gd name="T30" fmla="*/ 0 w 439"/>
                    <a:gd name="T31" fmla="*/ 1 h 62"/>
                    <a:gd name="T32" fmla="*/ 0 w 439"/>
                    <a:gd name="T33" fmla="*/ 1 h 62"/>
                    <a:gd name="T34" fmla="*/ 0 w 439"/>
                    <a:gd name="T35" fmla="*/ 1 h 62"/>
                    <a:gd name="T36" fmla="*/ 0 w 439"/>
                    <a:gd name="T37" fmla="*/ 1 h 62"/>
                    <a:gd name="T38" fmla="*/ 0 w 439"/>
                    <a:gd name="T39" fmla="*/ 1 h 62"/>
                    <a:gd name="T40" fmla="*/ 0 w 439"/>
                    <a:gd name="T41" fmla="*/ 1 h 62"/>
                    <a:gd name="T42" fmla="*/ 0 w 439"/>
                    <a:gd name="T43" fmla="*/ 1 h 62"/>
                    <a:gd name="T44" fmla="*/ 0 w 439"/>
                    <a:gd name="T45" fmla="*/ 1 h 62"/>
                    <a:gd name="T46" fmla="*/ 0 w 439"/>
                    <a:gd name="T47" fmla="*/ 1 h 62"/>
                    <a:gd name="T48" fmla="*/ 0 w 439"/>
                    <a:gd name="T49" fmla="*/ 1 h 62"/>
                    <a:gd name="T50" fmla="*/ 0 w 439"/>
                    <a:gd name="T51" fmla="*/ 1 h 62"/>
                    <a:gd name="T52" fmla="*/ 0 w 439"/>
                    <a:gd name="T53" fmla="*/ 1 h 62"/>
                    <a:gd name="T54" fmla="*/ 0 w 439"/>
                    <a:gd name="T55" fmla="*/ 1 h 62"/>
                    <a:gd name="T56" fmla="*/ 0 w 439"/>
                    <a:gd name="T57" fmla="*/ 1 h 62"/>
                    <a:gd name="T58" fmla="*/ 0 w 439"/>
                    <a:gd name="T59" fmla="*/ 0 h 62"/>
                    <a:gd name="T60" fmla="*/ 0 w 439"/>
                    <a:gd name="T61" fmla="*/ 1 h 62"/>
                    <a:gd name="T62" fmla="*/ 0 w 439"/>
                    <a:gd name="T63" fmla="*/ 1 h 62"/>
                    <a:gd name="T64" fmla="*/ 0 w 439"/>
                    <a:gd name="T65" fmla="*/ 1 h 62"/>
                    <a:gd name="T66" fmla="*/ 0 w 439"/>
                    <a:gd name="T67" fmla="*/ 1 h 62"/>
                    <a:gd name="T68" fmla="*/ 0 w 439"/>
                    <a:gd name="T69" fmla="*/ 1 h 62"/>
                    <a:gd name="T70" fmla="*/ 0 w 439"/>
                    <a:gd name="T71" fmla="*/ 1 h 62"/>
                    <a:gd name="T72" fmla="*/ 0 w 439"/>
                    <a:gd name="T73" fmla="*/ 1 h 62"/>
                    <a:gd name="T74" fmla="*/ 0 w 439"/>
                    <a:gd name="T75" fmla="*/ 1 h 62"/>
                    <a:gd name="T76" fmla="*/ 0 w 439"/>
                    <a:gd name="T77" fmla="*/ 1 h 62"/>
                    <a:gd name="T78" fmla="*/ 0 w 439"/>
                    <a:gd name="T79" fmla="*/ 1 h 62"/>
                    <a:gd name="T80" fmla="*/ 0 w 439"/>
                    <a:gd name="T81" fmla="*/ 1 h 62"/>
                    <a:gd name="T82" fmla="*/ 0 w 439"/>
                    <a:gd name="T83" fmla="*/ 1 h 62"/>
                    <a:gd name="T84" fmla="*/ 0 w 439"/>
                    <a:gd name="T85" fmla="*/ 1 h 62"/>
                    <a:gd name="T86" fmla="*/ 0 w 439"/>
                    <a:gd name="T87" fmla="*/ 1 h 6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439"/>
                    <a:gd name="T133" fmla="*/ 0 h 62"/>
                    <a:gd name="T134" fmla="*/ 439 w 439"/>
                    <a:gd name="T135" fmla="*/ 62 h 6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439" h="62">
                      <a:moveTo>
                        <a:pt x="439" y="48"/>
                      </a:moveTo>
                      <a:lnTo>
                        <a:pt x="430" y="51"/>
                      </a:lnTo>
                      <a:lnTo>
                        <a:pt x="422" y="53"/>
                      </a:lnTo>
                      <a:lnTo>
                        <a:pt x="414" y="56"/>
                      </a:lnTo>
                      <a:lnTo>
                        <a:pt x="403" y="58"/>
                      </a:lnTo>
                      <a:lnTo>
                        <a:pt x="392" y="59"/>
                      </a:lnTo>
                      <a:lnTo>
                        <a:pt x="381" y="59"/>
                      </a:lnTo>
                      <a:lnTo>
                        <a:pt x="369" y="59"/>
                      </a:lnTo>
                      <a:lnTo>
                        <a:pt x="358" y="61"/>
                      </a:lnTo>
                      <a:lnTo>
                        <a:pt x="344" y="61"/>
                      </a:lnTo>
                      <a:lnTo>
                        <a:pt x="331" y="61"/>
                      </a:lnTo>
                      <a:lnTo>
                        <a:pt x="319" y="61"/>
                      </a:lnTo>
                      <a:lnTo>
                        <a:pt x="304" y="61"/>
                      </a:lnTo>
                      <a:lnTo>
                        <a:pt x="292" y="61"/>
                      </a:lnTo>
                      <a:lnTo>
                        <a:pt x="277" y="59"/>
                      </a:lnTo>
                      <a:lnTo>
                        <a:pt x="263" y="59"/>
                      </a:lnTo>
                      <a:lnTo>
                        <a:pt x="249" y="59"/>
                      </a:lnTo>
                      <a:lnTo>
                        <a:pt x="234" y="58"/>
                      </a:lnTo>
                      <a:lnTo>
                        <a:pt x="220" y="58"/>
                      </a:lnTo>
                      <a:lnTo>
                        <a:pt x="207" y="56"/>
                      </a:lnTo>
                      <a:lnTo>
                        <a:pt x="193" y="56"/>
                      </a:lnTo>
                      <a:lnTo>
                        <a:pt x="180" y="54"/>
                      </a:lnTo>
                      <a:lnTo>
                        <a:pt x="166" y="54"/>
                      </a:lnTo>
                      <a:lnTo>
                        <a:pt x="153" y="53"/>
                      </a:lnTo>
                      <a:lnTo>
                        <a:pt x="140" y="53"/>
                      </a:lnTo>
                      <a:lnTo>
                        <a:pt x="128" y="53"/>
                      </a:lnTo>
                      <a:lnTo>
                        <a:pt x="117" y="53"/>
                      </a:lnTo>
                      <a:lnTo>
                        <a:pt x="105" y="51"/>
                      </a:lnTo>
                      <a:lnTo>
                        <a:pt x="96" y="51"/>
                      </a:lnTo>
                      <a:lnTo>
                        <a:pt x="86" y="51"/>
                      </a:lnTo>
                      <a:lnTo>
                        <a:pt x="77" y="53"/>
                      </a:lnTo>
                      <a:lnTo>
                        <a:pt x="69" y="53"/>
                      </a:lnTo>
                      <a:lnTo>
                        <a:pt x="61" y="54"/>
                      </a:lnTo>
                      <a:lnTo>
                        <a:pt x="53" y="56"/>
                      </a:lnTo>
                      <a:lnTo>
                        <a:pt x="45" y="56"/>
                      </a:lnTo>
                      <a:lnTo>
                        <a:pt x="39" y="58"/>
                      </a:lnTo>
                      <a:lnTo>
                        <a:pt x="31" y="59"/>
                      </a:lnTo>
                      <a:lnTo>
                        <a:pt x="23" y="59"/>
                      </a:lnTo>
                      <a:lnTo>
                        <a:pt x="16" y="61"/>
                      </a:lnTo>
                      <a:lnTo>
                        <a:pt x="8" y="62"/>
                      </a:lnTo>
                      <a:lnTo>
                        <a:pt x="0" y="62"/>
                      </a:lnTo>
                      <a:lnTo>
                        <a:pt x="4" y="59"/>
                      </a:lnTo>
                      <a:lnTo>
                        <a:pt x="8" y="53"/>
                      </a:lnTo>
                      <a:lnTo>
                        <a:pt x="12" y="48"/>
                      </a:lnTo>
                      <a:lnTo>
                        <a:pt x="18" y="43"/>
                      </a:lnTo>
                      <a:lnTo>
                        <a:pt x="23" y="40"/>
                      </a:lnTo>
                      <a:lnTo>
                        <a:pt x="29" y="35"/>
                      </a:lnTo>
                      <a:lnTo>
                        <a:pt x="35" y="31"/>
                      </a:lnTo>
                      <a:lnTo>
                        <a:pt x="43" y="26"/>
                      </a:lnTo>
                      <a:lnTo>
                        <a:pt x="50" y="23"/>
                      </a:lnTo>
                      <a:lnTo>
                        <a:pt x="56" y="20"/>
                      </a:lnTo>
                      <a:lnTo>
                        <a:pt x="64" y="15"/>
                      </a:lnTo>
                      <a:lnTo>
                        <a:pt x="70" y="12"/>
                      </a:lnTo>
                      <a:lnTo>
                        <a:pt x="77" y="8"/>
                      </a:lnTo>
                      <a:lnTo>
                        <a:pt x="83" y="7"/>
                      </a:lnTo>
                      <a:lnTo>
                        <a:pt x="89" y="5"/>
                      </a:lnTo>
                      <a:lnTo>
                        <a:pt x="96" y="4"/>
                      </a:lnTo>
                      <a:lnTo>
                        <a:pt x="102" y="2"/>
                      </a:lnTo>
                      <a:lnTo>
                        <a:pt x="112" y="0"/>
                      </a:lnTo>
                      <a:lnTo>
                        <a:pt x="120" y="0"/>
                      </a:lnTo>
                      <a:lnTo>
                        <a:pt x="128" y="0"/>
                      </a:lnTo>
                      <a:lnTo>
                        <a:pt x="137" y="2"/>
                      </a:lnTo>
                      <a:lnTo>
                        <a:pt x="147" y="2"/>
                      </a:lnTo>
                      <a:lnTo>
                        <a:pt x="156" y="4"/>
                      </a:lnTo>
                      <a:lnTo>
                        <a:pt x="167" y="5"/>
                      </a:lnTo>
                      <a:lnTo>
                        <a:pt x="177" y="7"/>
                      </a:lnTo>
                      <a:lnTo>
                        <a:pt x="188" y="8"/>
                      </a:lnTo>
                      <a:lnTo>
                        <a:pt x="199" y="12"/>
                      </a:lnTo>
                      <a:lnTo>
                        <a:pt x="209" y="13"/>
                      </a:lnTo>
                      <a:lnTo>
                        <a:pt x="222" y="16"/>
                      </a:lnTo>
                      <a:lnTo>
                        <a:pt x="233" y="18"/>
                      </a:lnTo>
                      <a:lnTo>
                        <a:pt x="244" y="21"/>
                      </a:lnTo>
                      <a:lnTo>
                        <a:pt x="257" y="24"/>
                      </a:lnTo>
                      <a:lnTo>
                        <a:pt x="268" y="26"/>
                      </a:lnTo>
                      <a:lnTo>
                        <a:pt x="279" y="29"/>
                      </a:lnTo>
                      <a:lnTo>
                        <a:pt x="292" y="32"/>
                      </a:lnTo>
                      <a:lnTo>
                        <a:pt x="303" y="34"/>
                      </a:lnTo>
                      <a:lnTo>
                        <a:pt x="315" y="37"/>
                      </a:lnTo>
                      <a:lnTo>
                        <a:pt x="327" y="39"/>
                      </a:lnTo>
                      <a:lnTo>
                        <a:pt x="338" y="42"/>
                      </a:lnTo>
                      <a:lnTo>
                        <a:pt x="350" y="43"/>
                      </a:lnTo>
                      <a:lnTo>
                        <a:pt x="362" y="45"/>
                      </a:lnTo>
                      <a:lnTo>
                        <a:pt x="374" y="47"/>
                      </a:lnTo>
                      <a:lnTo>
                        <a:pt x="384" y="48"/>
                      </a:lnTo>
                      <a:lnTo>
                        <a:pt x="395" y="48"/>
                      </a:lnTo>
                      <a:lnTo>
                        <a:pt x="406" y="48"/>
                      </a:lnTo>
                      <a:lnTo>
                        <a:pt x="417" y="50"/>
                      </a:lnTo>
                      <a:lnTo>
                        <a:pt x="428" y="48"/>
                      </a:lnTo>
                      <a:lnTo>
                        <a:pt x="439" y="48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39" name="Freeform 498"/>
                <p:cNvSpPr>
                  <a:spLocks/>
                </p:cNvSpPr>
                <p:nvPr/>
              </p:nvSpPr>
              <p:spPr bwMode="auto">
                <a:xfrm>
                  <a:off x="1614" y="2177"/>
                  <a:ext cx="48" cy="215"/>
                </a:xfrm>
                <a:custGeom>
                  <a:avLst/>
                  <a:gdLst>
                    <a:gd name="T0" fmla="*/ 0 w 97"/>
                    <a:gd name="T1" fmla="*/ 0 h 431"/>
                    <a:gd name="T2" fmla="*/ 0 w 97"/>
                    <a:gd name="T3" fmla="*/ 0 h 431"/>
                    <a:gd name="T4" fmla="*/ 0 w 97"/>
                    <a:gd name="T5" fmla="*/ 0 h 431"/>
                    <a:gd name="T6" fmla="*/ 0 w 97"/>
                    <a:gd name="T7" fmla="*/ 0 h 431"/>
                    <a:gd name="T8" fmla="*/ 0 w 97"/>
                    <a:gd name="T9" fmla="*/ 0 h 4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7"/>
                    <a:gd name="T16" fmla="*/ 0 h 431"/>
                    <a:gd name="T17" fmla="*/ 97 w 97"/>
                    <a:gd name="T18" fmla="*/ 431 h 4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7" h="431">
                      <a:moveTo>
                        <a:pt x="0" y="431"/>
                      </a:moveTo>
                      <a:lnTo>
                        <a:pt x="97" y="431"/>
                      </a:lnTo>
                      <a:lnTo>
                        <a:pt x="78" y="0"/>
                      </a:lnTo>
                      <a:lnTo>
                        <a:pt x="19" y="0"/>
                      </a:lnTo>
                      <a:lnTo>
                        <a:pt x="0" y="431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0" name="Line 499"/>
                <p:cNvSpPr>
                  <a:spLocks noChangeShapeType="1"/>
                </p:cNvSpPr>
                <p:nvPr/>
              </p:nvSpPr>
              <p:spPr bwMode="auto">
                <a:xfrm>
                  <a:off x="1624" y="2185"/>
                  <a:ext cx="2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1" name="Line 500"/>
                <p:cNvSpPr>
                  <a:spLocks noChangeShapeType="1"/>
                </p:cNvSpPr>
                <p:nvPr/>
              </p:nvSpPr>
              <p:spPr bwMode="auto">
                <a:xfrm>
                  <a:off x="1623" y="2176"/>
                  <a:ext cx="15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2" name="Freeform 501"/>
                <p:cNvSpPr>
                  <a:spLocks/>
                </p:cNvSpPr>
                <p:nvPr/>
              </p:nvSpPr>
              <p:spPr bwMode="auto">
                <a:xfrm>
                  <a:off x="1643" y="2201"/>
                  <a:ext cx="7" cy="5"/>
                </a:xfrm>
                <a:custGeom>
                  <a:avLst/>
                  <a:gdLst>
                    <a:gd name="T0" fmla="*/ 0 w 16"/>
                    <a:gd name="T1" fmla="*/ 0 h 10"/>
                    <a:gd name="T2" fmla="*/ 0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3" name="Freeform 502"/>
                <p:cNvSpPr>
                  <a:spLocks/>
                </p:cNvSpPr>
                <p:nvPr/>
              </p:nvSpPr>
              <p:spPr bwMode="auto">
                <a:xfrm>
                  <a:off x="1641" y="220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4" name="Freeform 503"/>
                <p:cNvSpPr>
                  <a:spLocks/>
                </p:cNvSpPr>
                <p:nvPr/>
              </p:nvSpPr>
              <p:spPr bwMode="auto">
                <a:xfrm>
                  <a:off x="1639" y="2195"/>
                  <a:ext cx="7" cy="4"/>
                </a:xfrm>
                <a:custGeom>
                  <a:avLst/>
                  <a:gdLst>
                    <a:gd name="T0" fmla="*/ 0 w 16"/>
                    <a:gd name="T1" fmla="*/ 0 h 10"/>
                    <a:gd name="T2" fmla="*/ 0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5" name="Freeform 504"/>
                <p:cNvSpPr>
                  <a:spLocks/>
                </p:cNvSpPr>
                <p:nvPr/>
              </p:nvSpPr>
              <p:spPr bwMode="auto">
                <a:xfrm>
                  <a:off x="1637" y="2195"/>
                  <a:ext cx="9" cy="4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6" name="Freeform 505"/>
                <p:cNvSpPr>
                  <a:spLocks/>
                </p:cNvSpPr>
                <p:nvPr/>
              </p:nvSpPr>
              <p:spPr bwMode="auto">
                <a:xfrm>
                  <a:off x="1643" y="2216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7" name="Freeform 506"/>
                <p:cNvSpPr>
                  <a:spLocks/>
                </p:cNvSpPr>
                <p:nvPr/>
              </p:nvSpPr>
              <p:spPr bwMode="auto">
                <a:xfrm>
                  <a:off x="1641" y="2216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8" name="Freeform 507"/>
                <p:cNvSpPr>
                  <a:spLocks/>
                </p:cNvSpPr>
                <p:nvPr/>
              </p:nvSpPr>
              <p:spPr bwMode="auto">
                <a:xfrm>
                  <a:off x="1633" y="2231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49" name="Freeform 508"/>
                <p:cNvSpPr>
                  <a:spLocks/>
                </p:cNvSpPr>
                <p:nvPr/>
              </p:nvSpPr>
              <p:spPr bwMode="auto">
                <a:xfrm>
                  <a:off x="1631" y="2231"/>
                  <a:ext cx="9" cy="5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0" name="Freeform 509"/>
                <p:cNvSpPr>
                  <a:spLocks/>
                </p:cNvSpPr>
                <p:nvPr/>
              </p:nvSpPr>
              <p:spPr bwMode="auto">
                <a:xfrm>
                  <a:off x="1639" y="2210"/>
                  <a:ext cx="7" cy="5"/>
                </a:xfrm>
                <a:custGeom>
                  <a:avLst/>
                  <a:gdLst>
                    <a:gd name="T0" fmla="*/ 0 w 16"/>
                    <a:gd name="T1" fmla="*/ 0 h 9"/>
                    <a:gd name="T2" fmla="*/ 0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1" name="Freeform 510"/>
                <p:cNvSpPr>
                  <a:spLocks/>
                </p:cNvSpPr>
                <p:nvPr/>
              </p:nvSpPr>
              <p:spPr bwMode="auto">
                <a:xfrm>
                  <a:off x="1637" y="2210"/>
                  <a:ext cx="9" cy="4"/>
                </a:xfrm>
                <a:custGeom>
                  <a:avLst/>
                  <a:gdLst>
                    <a:gd name="T0" fmla="*/ 1 w 17"/>
                    <a:gd name="T1" fmla="*/ 0 h 7"/>
                    <a:gd name="T2" fmla="*/ 0 w 17"/>
                    <a:gd name="T3" fmla="*/ 0 h 7"/>
                    <a:gd name="T4" fmla="*/ 0 w 17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7"/>
                    <a:gd name="T11" fmla="*/ 17 w 1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7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2" name="Freeform 511"/>
                <p:cNvSpPr>
                  <a:spLocks/>
                </p:cNvSpPr>
                <p:nvPr/>
              </p:nvSpPr>
              <p:spPr bwMode="auto">
                <a:xfrm>
                  <a:off x="1644" y="2230"/>
                  <a:ext cx="9" cy="6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3" name="Freeform 512"/>
                <p:cNvSpPr>
                  <a:spLocks/>
                </p:cNvSpPr>
                <p:nvPr/>
              </p:nvSpPr>
              <p:spPr bwMode="auto">
                <a:xfrm>
                  <a:off x="1643" y="2231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4" name="Freeform 513"/>
                <p:cNvSpPr>
                  <a:spLocks/>
                </p:cNvSpPr>
                <p:nvPr/>
              </p:nvSpPr>
              <p:spPr bwMode="auto">
                <a:xfrm>
                  <a:off x="1640" y="2224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5" name="Freeform 514"/>
                <p:cNvSpPr>
                  <a:spLocks/>
                </p:cNvSpPr>
                <p:nvPr/>
              </p:nvSpPr>
              <p:spPr bwMode="auto">
                <a:xfrm>
                  <a:off x="1639" y="222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6" name="Freeform 515"/>
                <p:cNvSpPr>
                  <a:spLocks/>
                </p:cNvSpPr>
                <p:nvPr/>
              </p:nvSpPr>
              <p:spPr bwMode="auto">
                <a:xfrm>
                  <a:off x="1627" y="2238"/>
                  <a:ext cx="9" cy="4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0 h 10"/>
                    <a:gd name="T4" fmla="*/ 0 w 17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7" name="Freeform 516"/>
                <p:cNvSpPr>
                  <a:spLocks/>
                </p:cNvSpPr>
                <p:nvPr/>
              </p:nvSpPr>
              <p:spPr bwMode="auto">
                <a:xfrm>
                  <a:off x="1626" y="2238"/>
                  <a:ext cx="9" cy="4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8" name="Freeform 517"/>
                <p:cNvSpPr>
                  <a:spLocks/>
                </p:cNvSpPr>
                <p:nvPr/>
              </p:nvSpPr>
              <p:spPr bwMode="auto">
                <a:xfrm>
                  <a:off x="1645" y="2243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59" name="Freeform 518"/>
                <p:cNvSpPr>
                  <a:spLocks/>
                </p:cNvSpPr>
                <p:nvPr/>
              </p:nvSpPr>
              <p:spPr bwMode="auto">
                <a:xfrm>
                  <a:off x="1643" y="2244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0" name="Freeform 519"/>
                <p:cNvSpPr>
                  <a:spLocks/>
                </p:cNvSpPr>
                <p:nvPr/>
              </p:nvSpPr>
              <p:spPr bwMode="auto">
                <a:xfrm>
                  <a:off x="1640" y="2237"/>
                  <a:ext cx="9" cy="5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1" name="Freeform 520"/>
                <p:cNvSpPr>
                  <a:spLocks/>
                </p:cNvSpPr>
                <p:nvPr/>
              </p:nvSpPr>
              <p:spPr bwMode="auto">
                <a:xfrm>
                  <a:off x="1639" y="223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2" name="Freeform 521"/>
                <p:cNvSpPr>
                  <a:spLocks/>
                </p:cNvSpPr>
                <p:nvPr/>
              </p:nvSpPr>
              <p:spPr bwMode="auto">
                <a:xfrm>
                  <a:off x="1627" y="2276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3" name="Freeform 522"/>
                <p:cNvSpPr>
                  <a:spLocks/>
                </p:cNvSpPr>
                <p:nvPr/>
              </p:nvSpPr>
              <p:spPr bwMode="auto">
                <a:xfrm>
                  <a:off x="1624" y="2276"/>
                  <a:ext cx="10" cy="4"/>
                </a:xfrm>
                <a:custGeom>
                  <a:avLst/>
                  <a:gdLst>
                    <a:gd name="T0" fmla="*/ 1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4" name="Freeform 523"/>
                <p:cNvSpPr>
                  <a:spLocks/>
                </p:cNvSpPr>
                <p:nvPr/>
              </p:nvSpPr>
              <p:spPr bwMode="auto">
                <a:xfrm>
                  <a:off x="1650" y="2316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5" name="Freeform 524"/>
                <p:cNvSpPr>
                  <a:spLocks/>
                </p:cNvSpPr>
                <p:nvPr/>
              </p:nvSpPr>
              <p:spPr bwMode="auto">
                <a:xfrm>
                  <a:off x="1648" y="2317"/>
                  <a:ext cx="9" cy="4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6" name="Freeform 525"/>
                <p:cNvSpPr>
                  <a:spLocks/>
                </p:cNvSpPr>
                <p:nvPr/>
              </p:nvSpPr>
              <p:spPr bwMode="auto">
                <a:xfrm>
                  <a:off x="1643" y="2254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7" name="Freeform 526"/>
                <p:cNvSpPr>
                  <a:spLocks/>
                </p:cNvSpPr>
                <p:nvPr/>
              </p:nvSpPr>
              <p:spPr bwMode="auto">
                <a:xfrm>
                  <a:off x="1641" y="225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8" name="Freeform 527"/>
                <p:cNvSpPr>
                  <a:spLocks/>
                </p:cNvSpPr>
                <p:nvPr/>
              </p:nvSpPr>
              <p:spPr bwMode="auto">
                <a:xfrm>
                  <a:off x="1625" y="2345"/>
                  <a:ext cx="8" cy="5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0 h 11"/>
                    <a:gd name="T4" fmla="*/ 0 w 16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69" name="Freeform 528"/>
                <p:cNvSpPr>
                  <a:spLocks/>
                </p:cNvSpPr>
                <p:nvPr/>
              </p:nvSpPr>
              <p:spPr bwMode="auto">
                <a:xfrm>
                  <a:off x="1623" y="2346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0" name="Freeform 529"/>
                <p:cNvSpPr>
                  <a:spLocks/>
                </p:cNvSpPr>
                <p:nvPr/>
              </p:nvSpPr>
              <p:spPr bwMode="auto">
                <a:xfrm>
                  <a:off x="1625" y="2316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1" name="Freeform 530"/>
                <p:cNvSpPr>
                  <a:spLocks/>
                </p:cNvSpPr>
                <p:nvPr/>
              </p:nvSpPr>
              <p:spPr bwMode="auto">
                <a:xfrm>
                  <a:off x="1623" y="2316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0 w 17"/>
                    <a:gd name="T3" fmla="*/ 0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2" name="Freeform 531"/>
                <p:cNvSpPr>
                  <a:spLocks/>
                </p:cNvSpPr>
                <p:nvPr/>
              </p:nvSpPr>
              <p:spPr bwMode="auto">
                <a:xfrm>
                  <a:off x="1626" y="2254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3" name="Freeform 532"/>
                <p:cNvSpPr>
                  <a:spLocks/>
                </p:cNvSpPr>
                <p:nvPr/>
              </p:nvSpPr>
              <p:spPr bwMode="auto">
                <a:xfrm>
                  <a:off x="1624" y="2254"/>
                  <a:ext cx="10" cy="4"/>
                </a:xfrm>
                <a:custGeom>
                  <a:avLst/>
                  <a:gdLst>
                    <a:gd name="T0" fmla="*/ 1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4" name="Freeform 533"/>
                <p:cNvSpPr>
                  <a:spLocks/>
                </p:cNvSpPr>
                <p:nvPr/>
              </p:nvSpPr>
              <p:spPr bwMode="auto">
                <a:xfrm>
                  <a:off x="1648" y="2346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5" name="Freeform 534"/>
                <p:cNvSpPr>
                  <a:spLocks/>
                </p:cNvSpPr>
                <p:nvPr/>
              </p:nvSpPr>
              <p:spPr bwMode="auto">
                <a:xfrm>
                  <a:off x="1646" y="2346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6" name="Freeform 535"/>
                <p:cNvSpPr>
                  <a:spLocks/>
                </p:cNvSpPr>
                <p:nvPr/>
              </p:nvSpPr>
              <p:spPr bwMode="auto">
                <a:xfrm>
                  <a:off x="1653" y="2381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7" name="Freeform 536"/>
                <p:cNvSpPr>
                  <a:spLocks/>
                </p:cNvSpPr>
                <p:nvPr/>
              </p:nvSpPr>
              <p:spPr bwMode="auto">
                <a:xfrm>
                  <a:off x="1651" y="2382"/>
                  <a:ext cx="9" cy="3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8" name="Freeform 537"/>
                <p:cNvSpPr>
                  <a:spLocks/>
                </p:cNvSpPr>
                <p:nvPr/>
              </p:nvSpPr>
              <p:spPr bwMode="auto">
                <a:xfrm>
                  <a:off x="1646" y="2271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79" name="Freeform 538"/>
                <p:cNvSpPr>
                  <a:spLocks/>
                </p:cNvSpPr>
                <p:nvPr/>
              </p:nvSpPr>
              <p:spPr bwMode="auto">
                <a:xfrm>
                  <a:off x="1644" y="227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0" name="Freeform 539"/>
                <p:cNvSpPr>
                  <a:spLocks/>
                </p:cNvSpPr>
                <p:nvPr/>
              </p:nvSpPr>
              <p:spPr bwMode="auto">
                <a:xfrm>
                  <a:off x="1648" y="2292"/>
                  <a:ext cx="9" cy="5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1" name="Freeform 540"/>
                <p:cNvSpPr>
                  <a:spLocks/>
                </p:cNvSpPr>
                <p:nvPr/>
              </p:nvSpPr>
              <p:spPr bwMode="auto">
                <a:xfrm>
                  <a:off x="1646" y="229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2" name="Freeform 541"/>
                <p:cNvSpPr>
                  <a:spLocks/>
                </p:cNvSpPr>
                <p:nvPr/>
              </p:nvSpPr>
              <p:spPr bwMode="auto">
                <a:xfrm>
                  <a:off x="1640" y="2322"/>
                  <a:ext cx="9" cy="5"/>
                </a:xfrm>
                <a:custGeom>
                  <a:avLst/>
                  <a:gdLst>
                    <a:gd name="T0" fmla="*/ 1 w 18"/>
                    <a:gd name="T1" fmla="*/ 0 h 12"/>
                    <a:gd name="T2" fmla="*/ 1 w 18"/>
                    <a:gd name="T3" fmla="*/ 0 h 12"/>
                    <a:gd name="T4" fmla="*/ 0 w 18"/>
                    <a:gd name="T5" fmla="*/ 0 h 12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2"/>
                    <a:gd name="T11" fmla="*/ 18 w 18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2">
                      <a:moveTo>
                        <a:pt x="18" y="0"/>
                      </a:moveTo>
                      <a:lnTo>
                        <a:pt x="18" y="12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3" name="Freeform 542"/>
                <p:cNvSpPr>
                  <a:spLocks/>
                </p:cNvSpPr>
                <p:nvPr/>
              </p:nvSpPr>
              <p:spPr bwMode="auto">
                <a:xfrm>
                  <a:off x="1639" y="2323"/>
                  <a:ext cx="9" cy="3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0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4" name="Freeform 543"/>
                <p:cNvSpPr>
                  <a:spLocks/>
                </p:cNvSpPr>
                <p:nvPr/>
              </p:nvSpPr>
              <p:spPr bwMode="auto">
                <a:xfrm>
                  <a:off x="1650" y="2359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5" name="Freeform 544"/>
                <p:cNvSpPr>
                  <a:spLocks/>
                </p:cNvSpPr>
                <p:nvPr/>
              </p:nvSpPr>
              <p:spPr bwMode="auto">
                <a:xfrm>
                  <a:off x="1649" y="2359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6" name="Freeform 545"/>
                <p:cNvSpPr>
                  <a:spLocks/>
                </p:cNvSpPr>
                <p:nvPr/>
              </p:nvSpPr>
              <p:spPr bwMode="auto">
                <a:xfrm>
                  <a:off x="1646" y="2260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7" name="Freeform 546"/>
                <p:cNvSpPr>
                  <a:spLocks/>
                </p:cNvSpPr>
                <p:nvPr/>
              </p:nvSpPr>
              <p:spPr bwMode="auto">
                <a:xfrm>
                  <a:off x="1644" y="2261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8" name="Freeform 547"/>
                <p:cNvSpPr>
                  <a:spLocks/>
                </p:cNvSpPr>
                <p:nvPr/>
              </p:nvSpPr>
              <p:spPr bwMode="auto">
                <a:xfrm>
                  <a:off x="1624" y="2294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89" name="Freeform 548"/>
                <p:cNvSpPr>
                  <a:spLocks/>
                </p:cNvSpPr>
                <p:nvPr/>
              </p:nvSpPr>
              <p:spPr bwMode="auto">
                <a:xfrm>
                  <a:off x="1623" y="2295"/>
                  <a:ext cx="8" cy="4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0" name="Freeform 549"/>
                <p:cNvSpPr>
                  <a:spLocks/>
                </p:cNvSpPr>
                <p:nvPr/>
              </p:nvSpPr>
              <p:spPr bwMode="auto">
                <a:xfrm>
                  <a:off x="1636" y="2283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1" name="Freeform 550"/>
                <p:cNvSpPr>
                  <a:spLocks/>
                </p:cNvSpPr>
                <p:nvPr/>
              </p:nvSpPr>
              <p:spPr bwMode="auto">
                <a:xfrm>
                  <a:off x="1634" y="2283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2" name="Freeform 551"/>
                <p:cNvSpPr>
                  <a:spLocks/>
                </p:cNvSpPr>
                <p:nvPr/>
              </p:nvSpPr>
              <p:spPr bwMode="auto">
                <a:xfrm>
                  <a:off x="1639" y="2303"/>
                  <a:ext cx="7" cy="5"/>
                </a:xfrm>
                <a:custGeom>
                  <a:avLst/>
                  <a:gdLst>
                    <a:gd name="T0" fmla="*/ 0 w 16"/>
                    <a:gd name="T1" fmla="*/ 0 h 9"/>
                    <a:gd name="T2" fmla="*/ 0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3" name="Freeform 552"/>
                <p:cNvSpPr>
                  <a:spLocks/>
                </p:cNvSpPr>
                <p:nvPr/>
              </p:nvSpPr>
              <p:spPr bwMode="auto">
                <a:xfrm>
                  <a:off x="1637" y="2304"/>
                  <a:ext cx="9" cy="4"/>
                </a:xfrm>
                <a:custGeom>
                  <a:avLst/>
                  <a:gdLst>
                    <a:gd name="T0" fmla="*/ 1 w 17"/>
                    <a:gd name="T1" fmla="*/ 0 h 7"/>
                    <a:gd name="T2" fmla="*/ 0 w 17"/>
                    <a:gd name="T3" fmla="*/ 0 h 7"/>
                    <a:gd name="T4" fmla="*/ 0 w 17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7"/>
                    <a:gd name="T11" fmla="*/ 17 w 1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7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4" name="Freeform 553"/>
                <p:cNvSpPr>
                  <a:spLocks/>
                </p:cNvSpPr>
                <p:nvPr/>
              </p:nvSpPr>
              <p:spPr bwMode="auto">
                <a:xfrm>
                  <a:off x="1636" y="2334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5" name="Freeform 554"/>
                <p:cNvSpPr>
                  <a:spLocks/>
                </p:cNvSpPr>
                <p:nvPr/>
              </p:nvSpPr>
              <p:spPr bwMode="auto">
                <a:xfrm>
                  <a:off x="1634" y="233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6" name="Freeform 555"/>
                <p:cNvSpPr>
                  <a:spLocks/>
                </p:cNvSpPr>
                <p:nvPr/>
              </p:nvSpPr>
              <p:spPr bwMode="auto">
                <a:xfrm>
                  <a:off x="1640" y="2370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7" name="Freeform 556"/>
                <p:cNvSpPr>
                  <a:spLocks/>
                </p:cNvSpPr>
                <p:nvPr/>
              </p:nvSpPr>
              <p:spPr bwMode="auto">
                <a:xfrm>
                  <a:off x="1639" y="2371"/>
                  <a:ext cx="8" cy="4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8" name="Freeform 557"/>
                <p:cNvSpPr>
                  <a:spLocks/>
                </p:cNvSpPr>
                <p:nvPr/>
              </p:nvSpPr>
              <p:spPr bwMode="auto">
                <a:xfrm>
                  <a:off x="1649" y="2387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99" name="Freeform 558"/>
                <p:cNvSpPr>
                  <a:spLocks/>
                </p:cNvSpPr>
                <p:nvPr/>
              </p:nvSpPr>
              <p:spPr bwMode="auto">
                <a:xfrm>
                  <a:off x="1646" y="2388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0" name="Freeform 559"/>
                <p:cNvSpPr>
                  <a:spLocks/>
                </p:cNvSpPr>
                <p:nvPr/>
              </p:nvSpPr>
              <p:spPr bwMode="auto">
                <a:xfrm>
                  <a:off x="1641" y="2276"/>
                  <a:ext cx="9" cy="6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1 h 11"/>
                    <a:gd name="T4" fmla="*/ 0 w 17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1" name="Freeform 560"/>
                <p:cNvSpPr>
                  <a:spLocks/>
                </p:cNvSpPr>
                <p:nvPr/>
              </p:nvSpPr>
              <p:spPr bwMode="auto">
                <a:xfrm>
                  <a:off x="1639" y="2277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2" name="Freeform 561"/>
                <p:cNvSpPr>
                  <a:spLocks/>
                </p:cNvSpPr>
                <p:nvPr/>
              </p:nvSpPr>
              <p:spPr bwMode="auto">
                <a:xfrm>
                  <a:off x="1643" y="2298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3" name="Freeform 562"/>
                <p:cNvSpPr>
                  <a:spLocks/>
                </p:cNvSpPr>
                <p:nvPr/>
              </p:nvSpPr>
              <p:spPr bwMode="auto">
                <a:xfrm>
                  <a:off x="1642" y="2298"/>
                  <a:ext cx="9" cy="5"/>
                </a:xfrm>
                <a:custGeom>
                  <a:avLst/>
                  <a:gdLst>
                    <a:gd name="T0" fmla="*/ 0 w 20"/>
                    <a:gd name="T1" fmla="*/ 0 h 9"/>
                    <a:gd name="T2" fmla="*/ 0 w 20"/>
                    <a:gd name="T3" fmla="*/ 0 h 9"/>
                    <a:gd name="T4" fmla="*/ 0 w 20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9"/>
                    <a:gd name="T11" fmla="*/ 20 w 20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9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4" name="Freeform 563"/>
                <p:cNvSpPr>
                  <a:spLocks/>
                </p:cNvSpPr>
                <p:nvPr/>
              </p:nvSpPr>
              <p:spPr bwMode="auto">
                <a:xfrm>
                  <a:off x="1644" y="2328"/>
                  <a:ext cx="9" cy="5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5" name="Freeform 564"/>
                <p:cNvSpPr>
                  <a:spLocks/>
                </p:cNvSpPr>
                <p:nvPr/>
              </p:nvSpPr>
              <p:spPr bwMode="auto">
                <a:xfrm>
                  <a:off x="1643" y="232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6" name="Freeform 565"/>
                <p:cNvSpPr>
                  <a:spLocks/>
                </p:cNvSpPr>
                <p:nvPr/>
              </p:nvSpPr>
              <p:spPr bwMode="auto">
                <a:xfrm>
                  <a:off x="1646" y="2365"/>
                  <a:ext cx="8" cy="4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7" name="Freeform 566"/>
                <p:cNvSpPr>
                  <a:spLocks/>
                </p:cNvSpPr>
                <p:nvPr/>
              </p:nvSpPr>
              <p:spPr bwMode="auto">
                <a:xfrm>
                  <a:off x="1644" y="236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8" name="Freeform 567"/>
                <p:cNvSpPr>
                  <a:spLocks/>
                </p:cNvSpPr>
                <p:nvPr/>
              </p:nvSpPr>
              <p:spPr bwMode="auto">
                <a:xfrm>
                  <a:off x="1644" y="2353"/>
                  <a:ext cx="9" cy="4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09" name="Freeform 568"/>
                <p:cNvSpPr>
                  <a:spLocks/>
                </p:cNvSpPr>
                <p:nvPr/>
              </p:nvSpPr>
              <p:spPr bwMode="auto">
                <a:xfrm>
                  <a:off x="1643" y="2353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0" name="Freeform 569"/>
                <p:cNvSpPr>
                  <a:spLocks/>
                </p:cNvSpPr>
                <p:nvPr/>
              </p:nvSpPr>
              <p:spPr bwMode="auto">
                <a:xfrm>
                  <a:off x="1623" y="2371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1" name="Freeform 570"/>
                <p:cNvSpPr>
                  <a:spLocks/>
                </p:cNvSpPr>
                <p:nvPr/>
              </p:nvSpPr>
              <p:spPr bwMode="auto">
                <a:xfrm>
                  <a:off x="1621" y="2372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2" name="Freeform 571"/>
                <p:cNvSpPr>
                  <a:spLocks/>
                </p:cNvSpPr>
                <p:nvPr/>
              </p:nvSpPr>
              <p:spPr bwMode="auto">
                <a:xfrm>
                  <a:off x="1646" y="2282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3" name="Freeform 572"/>
                <p:cNvSpPr>
                  <a:spLocks/>
                </p:cNvSpPr>
                <p:nvPr/>
              </p:nvSpPr>
              <p:spPr bwMode="auto">
                <a:xfrm>
                  <a:off x="1645" y="2283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4" name="Freeform 573"/>
                <p:cNvSpPr>
                  <a:spLocks/>
                </p:cNvSpPr>
                <p:nvPr/>
              </p:nvSpPr>
              <p:spPr bwMode="auto">
                <a:xfrm>
                  <a:off x="1649" y="2303"/>
                  <a:ext cx="9" cy="5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0 h 11"/>
                    <a:gd name="T4" fmla="*/ 0 w 17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5" name="Freeform 574"/>
                <p:cNvSpPr>
                  <a:spLocks/>
                </p:cNvSpPr>
                <p:nvPr/>
              </p:nvSpPr>
              <p:spPr bwMode="auto">
                <a:xfrm>
                  <a:off x="1647" y="2303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6" name="Freeform 575"/>
                <p:cNvSpPr>
                  <a:spLocks/>
                </p:cNvSpPr>
                <p:nvPr/>
              </p:nvSpPr>
              <p:spPr bwMode="auto">
                <a:xfrm>
                  <a:off x="1648" y="2334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7" name="Freeform 576"/>
                <p:cNvSpPr>
                  <a:spLocks/>
                </p:cNvSpPr>
                <p:nvPr/>
              </p:nvSpPr>
              <p:spPr bwMode="auto">
                <a:xfrm>
                  <a:off x="1646" y="233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8" name="Freeform 577"/>
                <p:cNvSpPr>
                  <a:spLocks/>
                </p:cNvSpPr>
                <p:nvPr/>
              </p:nvSpPr>
              <p:spPr bwMode="auto">
                <a:xfrm>
                  <a:off x="1652" y="2371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19" name="Freeform 578"/>
                <p:cNvSpPr>
                  <a:spLocks/>
                </p:cNvSpPr>
                <p:nvPr/>
              </p:nvSpPr>
              <p:spPr bwMode="auto">
                <a:xfrm>
                  <a:off x="1650" y="2372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0" name="Freeform 579"/>
                <p:cNvSpPr>
                  <a:spLocks/>
                </p:cNvSpPr>
                <p:nvPr/>
              </p:nvSpPr>
              <p:spPr bwMode="auto">
                <a:xfrm>
                  <a:off x="1641" y="2381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1" name="Freeform 580"/>
                <p:cNvSpPr>
                  <a:spLocks/>
                </p:cNvSpPr>
                <p:nvPr/>
              </p:nvSpPr>
              <p:spPr bwMode="auto">
                <a:xfrm>
                  <a:off x="1639" y="238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2" name="Freeform 581"/>
                <p:cNvSpPr>
                  <a:spLocks/>
                </p:cNvSpPr>
                <p:nvPr/>
              </p:nvSpPr>
              <p:spPr bwMode="auto">
                <a:xfrm>
                  <a:off x="1639" y="2358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3" name="Freeform 582"/>
                <p:cNvSpPr>
                  <a:spLocks/>
                </p:cNvSpPr>
                <p:nvPr/>
              </p:nvSpPr>
              <p:spPr bwMode="auto">
                <a:xfrm>
                  <a:off x="1637" y="2359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4" name="Freeform 583"/>
                <p:cNvSpPr>
                  <a:spLocks/>
                </p:cNvSpPr>
                <p:nvPr/>
              </p:nvSpPr>
              <p:spPr bwMode="auto">
                <a:xfrm>
                  <a:off x="1642" y="2289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5" name="Freeform 584"/>
                <p:cNvSpPr>
                  <a:spLocks/>
                </p:cNvSpPr>
                <p:nvPr/>
              </p:nvSpPr>
              <p:spPr bwMode="auto">
                <a:xfrm>
                  <a:off x="1640" y="2289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6" name="Freeform 585"/>
                <p:cNvSpPr>
                  <a:spLocks/>
                </p:cNvSpPr>
                <p:nvPr/>
              </p:nvSpPr>
              <p:spPr bwMode="auto">
                <a:xfrm>
                  <a:off x="1644" y="2310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7" name="Freeform 586"/>
                <p:cNvSpPr>
                  <a:spLocks/>
                </p:cNvSpPr>
                <p:nvPr/>
              </p:nvSpPr>
              <p:spPr bwMode="auto">
                <a:xfrm>
                  <a:off x="1643" y="2310"/>
                  <a:ext cx="9" cy="5"/>
                </a:xfrm>
                <a:custGeom>
                  <a:avLst/>
                  <a:gdLst>
                    <a:gd name="T0" fmla="*/ 0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8" name="Freeform 587"/>
                <p:cNvSpPr>
                  <a:spLocks/>
                </p:cNvSpPr>
                <p:nvPr/>
              </p:nvSpPr>
              <p:spPr bwMode="auto">
                <a:xfrm>
                  <a:off x="1642" y="2341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29" name="Freeform 588"/>
                <p:cNvSpPr>
                  <a:spLocks/>
                </p:cNvSpPr>
                <p:nvPr/>
              </p:nvSpPr>
              <p:spPr bwMode="auto">
                <a:xfrm>
                  <a:off x="1640" y="2341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0" name="Freeform 589"/>
                <p:cNvSpPr>
                  <a:spLocks/>
                </p:cNvSpPr>
                <p:nvPr/>
              </p:nvSpPr>
              <p:spPr bwMode="auto">
                <a:xfrm>
                  <a:off x="1646" y="2377"/>
                  <a:ext cx="8" cy="5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1" name="Freeform 590"/>
                <p:cNvSpPr>
                  <a:spLocks/>
                </p:cNvSpPr>
                <p:nvPr/>
              </p:nvSpPr>
              <p:spPr bwMode="auto">
                <a:xfrm>
                  <a:off x="1644" y="2377"/>
                  <a:ext cx="10" cy="4"/>
                </a:xfrm>
                <a:custGeom>
                  <a:avLst/>
                  <a:gdLst>
                    <a:gd name="T0" fmla="*/ 1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2" name="Freeform 591"/>
                <p:cNvSpPr>
                  <a:spLocks/>
                </p:cNvSpPr>
                <p:nvPr/>
              </p:nvSpPr>
              <p:spPr bwMode="auto">
                <a:xfrm>
                  <a:off x="1633" y="2387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3" name="Freeform 592"/>
                <p:cNvSpPr>
                  <a:spLocks/>
                </p:cNvSpPr>
                <p:nvPr/>
              </p:nvSpPr>
              <p:spPr bwMode="auto">
                <a:xfrm>
                  <a:off x="1631" y="2388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4" name="Freeform 593"/>
                <p:cNvSpPr>
                  <a:spLocks/>
                </p:cNvSpPr>
                <p:nvPr/>
              </p:nvSpPr>
              <p:spPr bwMode="auto">
                <a:xfrm>
                  <a:off x="1635" y="2266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5" name="Freeform 594"/>
                <p:cNvSpPr>
                  <a:spLocks/>
                </p:cNvSpPr>
                <p:nvPr/>
              </p:nvSpPr>
              <p:spPr bwMode="auto">
                <a:xfrm>
                  <a:off x="1634" y="2267"/>
                  <a:ext cx="9" cy="3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6" name="Rectangle 595"/>
                <p:cNvSpPr>
                  <a:spLocks noChangeArrowheads="1"/>
                </p:cNvSpPr>
                <p:nvPr/>
              </p:nvSpPr>
              <p:spPr bwMode="auto">
                <a:xfrm>
                  <a:off x="1619" y="2176"/>
                  <a:ext cx="38" cy="10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7" name="Freeform 596"/>
                <p:cNvSpPr>
                  <a:spLocks/>
                </p:cNvSpPr>
                <p:nvPr/>
              </p:nvSpPr>
              <p:spPr bwMode="auto">
                <a:xfrm>
                  <a:off x="1470" y="2250"/>
                  <a:ext cx="29" cy="150"/>
                </a:xfrm>
                <a:custGeom>
                  <a:avLst/>
                  <a:gdLst>
                    <a:gd name="T0" fmla="*/ 0 w 57"/>
                    <a:gd name="T1" fmla="*/ 1 h 300"/>
                    <a:gd name="T2" fmla="*/ 1 w 57"/>
                    <a:gd name="T3" fmla="*/ 1 h 300"/>
                    <a:gd name="T4" fmla="*/ 1 w 57"/>
                    <a:gd name="T5" fmla="*/ 0 h 300"/>
                    <a:gd name="T6" fmla="*/ 1 w 57"/>
                    <a:gd name="T7" fmla="*/ 0 h 300"/>
                    <a:gd name="T8" fmla="*/ 0 w 57"/>
                    <a:gd name="T9" fmla="*/ 1 h 3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0"/>
                    <a:gd name="T17" fmla="*/ 57 w 57"/>
                    <a:gd name="T18" fmla="*/ 300 h 3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0">
                      <a:moveTo>
                        <a:pt x="0" y="300"/>
                      </a:moveTo>
                      <a:lnTo>
                        <a:pt x="57" y="300"/>
                      </a:lnTo>
                      <a:lnTo>
                        <a:pt x="46" y="0"/>
                      </a:lnTo>
                      <a:lnTo>
                        <a:pt x="13" y="0"/>
                      </a:lnTo>
                      <a:lnTo>
                        <a:pt x="0" y="300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8" name="Line 597"/>
                <p:cNvSpPr>
                  <a:spLocks noChangeShapeType="1"/>
                </p:cNvSpPr>
                <p:nvPr/>
              </p:nvSpPr>
              <p:spPr bwMode="auto">
                <a:xfrm>
                  <a:off x="1476" y="2256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39" name="Line 598"/>
                <p:cNvSpPr>
                  <a:spLocks noChangeShapeType="1"/>
                </p:cNvSpPr>
                <p:nvPr/>
              </p:nvSpPr>
              <p:spPr bwMode="auto">
                <a:xfrm>
                  <a:off x="1476" y="2249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0" name="Rectangle 599"/>
                <p:cNvSpPr>
                  <a:spLocks noChangeArrowheads="1"/>
                </p:cNvSpPr>
                <p:nvPr/>
              </p:nvSpPr>
              <p:spPr bwMode="auto">
                <a:xfrm>
                  <a:off x="1473" y="2249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1" name="Line 600"/>
                <p:cNvSpPr>
                  <a:spLocks noChangeShapeType="1"/>
                </p:cNvSpPr>
                <p:nvPr/>
              </p:nvSpPr>
              <p:spPr bwMode="auto">
                <a:xfrm>
                  <a:off x="1491" y="2280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2" name="Line 601"/>
                <p:cNvSpPr>
                  <a:spLocks noChangeShapeType="1"/>
                </p:cNvSpPr>
                <p:nvPr/>
              </p:nvSpPr>
              <p:spPr bwMode="auto">
                <a:xfrm>
                  <a:off x="1488" y="2342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3" name="Line 602"/>
                <p:cNvSpPr>
                  <a:spLocks noChangeShapeType="1"/>
                </p:cNvSpPr>
                <p:nvPr/>
              </p:nvSpPr>
              <p:spPr bwMode="auto">
                <a:xfrm>
                  <a:off x="1487" y="2294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4" name="Line 603"/>
                <p:cNvSpPr>
                  <a:spLocks noChangeShapeType="1"/>
                </p:cNvSpPr>
                <p:nvPr/>
              </p:nvSpPr>
              <p:spPr bwMode="auto">
                <a:xfrm>
                  <a:off x="1482" y="2311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5" name="Line 604"/>
                <p:cNvSpPr>
                  <a:spLocks noChangeShapeType="1"/>
                </p:cNvSpPr>
                <p:nvPr/>
              </p:nvSpPr>
              <p:spPr bwMode="auto">
                <a:xfrm>
                  <a:off x="1483" y="228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6" name="Line 605"/>
                <p:cNvSpPr>
                  <a:spLocks noChangeShapeType="1"/>
                </p:cNvSpPr>
                <p:nvPr/>
              </p:nvSpPr>
              <p:spPr bwMode="auto">
                <a:xfrm>
                  <a:off x="1487" y="2273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7" name="Line 606"/>
                <p:cNvSpPr>
                  <a:spLocks noChangeShapeType="1"/>
                </p:cNvSpPr>
                <p:nvPr/>
              </p:nvSpPr>
              <p:spPr bwMode="auto">
                <a:xfrm>
                  <a:off x="1489" y="2361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8" name="Line 607"/>
                <p:cNvSpPr>
                  <a:spLocks noChangeShapeType="1"/>
                </p:cNvSpPr>
                <p:nvPr/>
              </p:nvSpPr>
              <p:spPr bwMode="auto">
                <a:xfrm>
                  <a:off x="1486" y="237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49" name="Line 608"/>
                <p:cNvSpPr>
                  <a:spLocks noChangeShapeType="1"/>
                </p:cNvSpPr>
                <p:nvPr/>
              </p:nvSpPr>
              <p:spPr bwMode="auto">
                <a:xfrm>
                  <a:off x="1487" y="2338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0" name="Line 609"/>
                <p:cNvSpPr>
                  <a:spLocks noChangeShapeType="1"/>
                </p:cNvSpPr>
                <p:nvPr/>
              </p:nvSpPr>
              <p:spPr bwMode="auto">
                <a:xfrm>
                  <a:off x="1487" y="2316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1" name="Line 610"/>
                <p:cNvSpPr>
                  <a:spLocks noChangeShapeType="1"/>
                </p:cNvSpPr>
                <p:nvPr/>
              </p:nvSpPr>
              <p:spPr bwMode="auto">
                <a:xfrm>
                  <a:off x="1490" y="236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2" name="Line 611"/>
                <p:cNvSpPr>
                  <a:spLocks noChangeShapeType="1"/>
                </p:cNvSpPr>
                <p:nvPr/>
              </p:nvSpPr>
              <p:spPr bwMode="auto">
                <a:xfrm>
                  <a:off x="1487" y="2379"/>
                  <a:ext cx="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3" name="Line 612"/>
                <p:cNvSpPr>
                  <a:spLocks noChangeShapeType="1"/>
                </p:cNvSpPr>
                <p:nvPr/>
              </p:nvSpPr>
              <p:spPr bwMode="auto">
                <a:xfrm>
                  <a:off x="1487" y="230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4" name="Line 613"/>
                <p:cNvSpPr>
                  <a:spLocks noChangeShapeType="1"/>
                </p:cNvSpPr>
                <p:nvPr/>
              </p:nvSpPr>
              <p:spPr bwMode="auto">
                <a:xfrm flipH="1">
                  <a:off x="1487" y="2283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5" name="Line 614"/>
                <p:cNvSpPr>
                  <a:spLocks noChangeShapeType="1"/>
                </p:cNvSpPr>
                <p:nvPr/>
              </p:nvSpPr>
              <p:spPr bwMode="auto">
                <a:xfrm flipH="1">
                  <a:off x="1487" y="2268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6" name="Freeform 615"/>
                <p:cNvSpPr>
                  <a:spLocks/>
                </p:cNvSpPr>
                <p:nvPr/>
              </p:nvSpPr>
              <p:spPr bwMode="auto">
                <a:xfrm>
                  <a:off x="1434" y="2250"/>
                  <a:ext cx="29" cy="152"/>
                </a:xfrm>
                <a:custGeom>
                  <a:avLst/>
                  <a:gdLst>
                    <a:gd name="T0" fmla="*/ 0 w 57"/>
                    <a:gd name="T1" fmla="*/ 1 h 303"/>
                    <a:gd name="T2" fmla="*/ 1 w 57"/>
                    <a:gd name="T3" fmla="*/ 1 h 303"/>
                    <a:gd name="T4" fmla="*/ 1 w 57"/>
                    <a:gd name="T5" fmla="*/ 0 h 303"/>
                    <a:gd name="T6" fmla="*/ 1 w 57"/>
                    <a:gd name="T7" fmla="*/ 0 h 303"/>
                    <a:gd name="T8" fmla="*/ 0 w 57"/>
                    <a:gd name="T9" fmla="*/ 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3"/>
                    <a:gd name="T17" fmla="*/ 57 w 57"/>
                    <a:gd name="T18" fmla="*/ 303 h 3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3">
                      <a:moveTo>
                        <a:pt x="0" y="303"/>
                      </a:moveTo>
                      <a:lnTo>
                        <a:pt x="57" y="303"/>
                      </a:lnTo>
                      <a:lnTo>
                        <a:pt x="45" y="0"/>
                      </a:lnTo>
                      <a:lnTo>
                        <a:pt x="11" y="0"/>
                      </a:lnTo>
                      <a:lnTo>
                        <a:pt x="0" y="303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7" name="Line 616"/>
                <p:cNvSpPr>
                  <a:spLocks noChangeShapeType="1"/>
                </p:cNvSpPr>
                <p:nvPr/>
              </p:nvSpPr>
              <p:spPr bwMode="auto">
                <a:xfrm>
                  <a:off x="1440" y="2256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8" name="Line 617"/>
                <p:cNvSpPr>
                  <a:spLocks noChangeShapeType="1"/>
                </p:cNvSpPr>
                <p:nvPr/>
              </p:nvSpPr>
              <p:spPr bwMode="auto">
                <a:xfrm>
                  <a:off x="1440" y="2249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59" name="Rectangle 618"/>
                <p:cNvSpPr>
                  <a:spLocks noChangeArrowheads="1"/>
                </p:cNvSpPr>
                <p:nvPr/>
              </p:nvSpPr>
              <p:spPr bwMode="auto">
                <a:xfrm>
                  <a:off x="1437" y="2249"/>
                  <a:ext cx="23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0" name="Line 619"/>
                <p:cNvSpPr>
                  <a:spLocks noChangeShapeType="1"/>
                </p:cNvSpPr>
                <p:nvPr/>
              </p:nvSpPr>
              <p:spPr bwMode="auto">
                <a:xfrm>
                  <a:off x="1455" y="2280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1" name="Line 620"/>
                <p:cNvSpPr>
                  <a:spLocks noChangeShapeType="1"/>
                </p:cNvSpPr>
                <p:nvPr/>
              </p:nvSpPr>
              <p:spPr bwMode="auto">
                <a:xfrm>
                  <a:off x="1452" y="2342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2" name="Line 621"/>
                <p:cNvSpPr>
                  <a:spLocks noChangeShapeType="1"/>
                </p:cNvSpPr>
                <p:nvPr/>
              </p:nvSpPr>
              <p:spPr bwMode="auto">
                <a:xfrm>
                  <a:off x="1452" y="2294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3" name="Line 622"/>
                <p:cNvSpPr>
                  <a:spLocks noChangeShapeType="1"/>
                </p:cNvSpPr>
                <p:nvPr/>
              </p:nvSpPr>
              <p:spPr bwMode="auto">
                <a:xfrm>
                  <a:off x="1446" y="2311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4" name="Line 623"/>
                <p:cNvSpPr>
                  <a:spLocks noChangeShapeType="1"/>
                </p:cNvSpPr>
                <p:nvPr/>
              </p:nvSpPr>
              <p:spPr bwMode="auto">
                <a:xfrm>
                  <a:off x="1447" y="2287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5" name="Line 624"/>
                <p:cNvSpPr>
                  <a:spLocks noChangeShapeType="1"/>
                </p:cNvSpPr>
                <p:nvPr/>
              </p:nvSpPr>
              <p:spPr bwMode="auto">
                <a:xfrm>
                  <a:off x="1452" y="2273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6" name="Line 625"/>
                <p:cNvSpPr>
                  <a:spLocks noChangeShapeType="1"/>
                </p:cNvSpPr>
                <p:nvPr/>
              </p:nvSpPr>
              <p:spPr bwMode="auto">
                <a:xfrm>
                  <a:off x="1452" y="236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7" name="Line 626"/>
                <p:cNvSpPr>
                  <a:spLocks noChangeShapeType="1"/>
                </p:cNvSpPr>
                <p:nvPr/>
              </p:nvSpPr>
              <p:spPr bwMode="auto">
                <a:xfrm>
                  <a:off x="1449" y="237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8" name="Line 627"/>
                <p:cNvSpPr>
                  <a:spLocks noChangeShapeType="1"/>
                </p:cNvSpPr>
                <p:nvPr/>
              </p:nvSpPr>
              <p:spPr bwMode="auto">
                <a:xfrm>
                  <a:off x="1451" y="2338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69" name="Line 628"/>
                <p:cNvSpPr>
                  <a:spLocks noChangeShapeType="1"/>
                </p:cNvSpPr>
                <p:nvPr/>
              </p:nvSpPr>
              <p:spPr bwMode="auto">
                <a:xfrm>
                  <a:off x="1450" y="2316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0" name="Line 629"/>
                <p:cNvSpPr>
                  <a:spLocks noChangeShapeType="1"/>
                </p:cNvSpPr>
                <p:nvPr/>
              </p:nvSpPr>
              <p:spPr bwMode="auto">
                <a:xfrm>
                  <a:off x="1454" y="236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1" name="Line 630"/>
                <p:cNvSpPr>
                  <a:spLocks noChangeShapeType="1"/>
                </p:cNvSpPr>
                <p:nvPr/>
              </p:nvSpPr>
              <p:spPr bwMode="auto">
                <a:xfrm>
                  <a:off x="1450" y="2379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2" name="Line 631"/>
                <p:cNvSpPr>
                  <a:spLocks noChangeShapeType="1"/>
                </p:cNvSpPr>
                <p:nvPr/>
              </p:nvSpPr>
              <p:spPr bwMode="auto">
                <a:xfrm>
                  <a:off x="1451" y="2301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3" name="Line 632"/>
                <p:cNvSpPr>
                  <a:spLocks noChangeShapeType="1"/>
                </p:cNvSpPr>
                <p:nvPr/>
              </p:nvSpPr>
              <p:spPr bwMode="auto">
                <a:xfrm flipH="1">
                  <a:off x="1451" y="228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4" name="Line 633"/>
                <p:cNvSpPr>
                  <a:spLocks noChangeShapeType="1"/>
                </p:cNvSpPr>
                <p:nvPr/>
              </p:nvSpPr>
              <p:spPr bwMode="auto">
                <a:xfrm flipH="1">
                  <a:off x="1451" y="2268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5" name="Freeform 634"/>
                <p:cNvSpPr>
                  <a:spLocks/>
                </p:cNvSpPr>
                <p:nvPr/>
              </p:nvSpPr>
              <p:spPr bwMode="auto">
                <a:xfrm>
                  <a:off x="1398" y="2250"/>
                  <a:ext cx="29" cy="152"/>
                </a:xfrm>
                <a:custGeom>
                  <a:avLst/>
                  <a:gdLst>
                    <a:gd name="T0" fmla="*/ 0 w 57"/>
                    <a:gd name="T1" fmla="*/ 1 h 303"/>
                    <a:gd name="T2" fmla="*/ 1 w 57"/>
                    <a:gd name="T3" fmla="*/ 1 h 303"/>
                    <a:gd name="T4" fmla="*/ 1 w 57"/>
                    <a:gd name="T5" fmla="*/ 0 h 303"/>
                    <a:gd name="T6" fmla="*/ 1 w 57"/>
                    <a:gd name="T7" fmla="*/ 0 h 303"/>
                    <a:gd name="T8" fmla="*/ 0 w 57"/>
                    <a:gd name="T9" fmla="*/ 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3"/>
                    <a:gd name="T17" fmla="*/ 57 w 57"/>
                    <a:gd name="T18" fmla="*/ 303 h 3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3">
                      <a:moveTo>
                        <a:pt x="0" y="303"/>
                      </a:moveTo>
                      <a:lnTo>
                        <a:pt x="57" y="303"/>
                      </a:lnTo>
                      <a:lnTo>
                        <a:pt x="44" y="0"/>
                      </a:lnTo>
                      <a:lnTo>
                        <a:pt x="11" y="0"/>
                      </a:lnTo>
                      <a:lnTo>
                        <a:pt x="0" y="303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6" name="Line 635"/>
                <p:cNvSpPr>
                  <a:spLocks noChangeShapeType="1"/>
                </p:cNvSpPr>
                <p:nvPr/>
              </p:nvSpPr>
              <p:spPr bwMode="auto">
                <a:xfrm>
                  <a:off x="1405" y="2256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7" name="Line 636"/>
                <p:cNvSpPr>
                  <a:spLocks noChangeShapeType="1"/>
                </p:cNvSpPr>
                <p:nvPr/>
              </p:nvSpPr>
              <p:spPr bwMode="auto">
                <a:xfrm>
                  <a:off x="1404" y="2249"/>
                  <a:ext cx="9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8" name="Rectangle 637"/>
                <p:cNvSpPr>
                  <a:spLocks noChangeArrowheads="1"/>
                </p:cNvSpPr>
                <p:nvPr/>
              </p:nvSpPr>
              <p:spPr bwMode="auto">
                <a:xfrm>
                  <a:off x="1401" y="2249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79" name="Line 638"/>
                <p:cNvSpPr>
                  <a:spLocks noChangeShapeType="1"/>
                </p:cNvSpPr>
                <p:nvPr/>
              </p:nvSpPr>
              <p:spPr bwMode="auto">
                <a:xfrm>
                  <a:off x="1419" y="2280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0" name="Line 639"/>
                <p:cNvSpPr>
                  <a:spLocks noChangeShapeType="1"/>
                </p:cNvSpPr>
                <p:nvPr/>
              </p:nvSpPr>
              <p:spPr bwMode="auto">
                <a:xfrm>
                  <a:off x="1416" y="2342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1" name="Line 640"/>
                <p:cNvSpPr>
                  <a:spLocks noChangeShapeType="1"/>
                </p:cNvSpPr>
                <p:nvPr/>
              </p:nvSpPr>
              <p:spPr bwMode="auto">
                <a:xfrm>
                  <a:off x="1416" y="2294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2" name="Line 641"/>
                <p:cNvSpPr>
                  <a:spLocks noChangeShapeType="1"/>
                </p:cNvSpPr>
                <p:nvPr/>
              </p:nvSpPr>
              <p:spPr bwMode="auto">
                <a:xfrm>
                  <a:off x="1410" y="2311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3" name="Line 642"/>
                <p:cNvSpPr>
                  <a:spLocks noChangeShapeType="1"/>
                </p:cNvSpPr>
                <p:nvPr/>
              </p:nvSpPr>
              <p:spPr bwMode="auto">
                <a:xfrm>
                  <a:off x="1410" y="228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4" name="Line 643"/>
                <p:cNvSpPr>
                  <a:spLocks noChangeShapeType="1"/>
                </p:cNvSpPr>
                <p:nvPr/>
              </p:nvSpPr>
              <p:spPr bwMode="auto">
                <a:xfrm>
                  <a:off x="1416" y="2273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5" name="Line 644"/>
                <p:cNvSpPr>
                  <a:spLocks noChangeShapeType="1"/>
                </p:cNvSpPr>
                <p:nvPr/>
              </p:nvSpPr>
              <p:spPr bwMode="auto">
                <a:xfrm>
                  <a:off x="1417" y="236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6" name="Line 645"/>
                <p:cNvSpPr>
                  <a:spLocks noChangeShapeType="1"/>
                </p:cNvSpPr>
                <p:nvPr/>
              </p:nvSpPr>
              <p:spPr bwMode="auto">
                <a:xfrm>
                  <a:off x="1413" y="237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7" name="Line 646"/>
                <p:cNvSpPr>
                  <a:spLocks noChangeShapeType="1"/>
                </p:cNvSpPr>
                <p:nvPr/>
              </p:nvSpPr>
              <p:spPr bwMode="auto">
                <a:xfrm>
                  <a:off x="1414" y="2338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8" name="Line 647"/>
                <p:cNvSpPr>
                  <a:spLocks noChangeShapeType="1"/>
                </p:cNvSpPr>
                <p:nvPr/>
              </p:nvSpPr>
              <p:spPr bwMode="auto">
                <a:xfrm>
                  <a:off x="1414" y="231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89" name="Line 648"/>
                <p:cNvSpPr>
                  <a:spLocks noChangeShapeType="1"/>
                </p:cNvSpPr>
                <p:nvPr/>
              </p:nvSpPr>
              <p:spPr bwMode="auto">
                <a:xfrm>
                  <a:off x="1418" y="236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0" name="Line 649"/>
                <p:cNvSpPr>
                  <a:spLocks noChangeShapeType="1"/>
                </p:cNvSpPr>
                <p:nvPr/>
              </p:nvSpPr>
              <p:spPr bwMode="auto">
                <a:xfrm>
                  <a:off x="1414" y="2379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1" name="Line 650"/>
                <p:cNvSpPr>
                  <a:spLocks noChangeShapeType="1"/>
                </p:cNvSpPr>
                <p:nvPr/>
              </p:nvSpPr>
              <p:spPr bwMode="auto">
                <a:xfrm>
                  <a:off x="1414" y="230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2" name="Line 651"/>
                <p:cNvSpPr>
                  <a:spLocks noChangeShapeType="1"/>
                </p:cNvSpPr>
                <p:nvPr/>
              </p:nvSpPr>
              <p:spPr bwMode="auto">
                <a:xfrm flipH="1">
                  <a:off x="1415" y="2283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3" name="Line 652"/>
                <p:cNvSpPr>
                  <a:spLocks noChangeShapeType="1"/>
                </p:cNvSpPr>
                <p:nvPr/>
              </p:nvSpPr>
              <p:spPr bwMode="auto">
                <a:xfrm flipH="1">
                  <a:off x="1414" y="2268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4" name="Freeform 653"/>
                <p:cNvSpPr>
                  <a:spLocks/>
                </p:cNvSpPr>
                <p:nvPr/>
              </p:nvSpPr>
              <p:spPr bwMode="auto">
                <a:xfrm>
                  <a:off x="1072" y="2390"/>
                  <a:ext cx="699" cy="111"/>
                </a:xfrm>
                <a:custGeom>
                  <a:avLst/>
                  <a:gdLst>
                    <a:gd name="T0" fmla="*/ 0 w 1399"/>
                    <a:gd name="T1" fmla="*/ 1 h 222"/>
                    <a:gd name="T2" fmla="*/ 0 w 1399"/>
                    <a:gd name="T3" fmla="*/ 0 h 222"/>
                    <a:gd name="T4" fmla="*/ 0 w 1399"/>
                    <a:gd name="T5" fmla="*/ 0 h 222"/>
                    <a:gd name="T6" fmla="*/ 0 w 1399"/>
                    <a:gd name="T7" fmla="*/ 0 h 222"/>
                    <a:gd name="T8" fmla="*/ 0 w 1399"/>
                    <a:gd name="T9" fmla="*/ 0 h 222"/>
                    <a:gd name="T10" fmla="*/ 0 w 1399"/>
                    <a:gd name="T11" fmla="*/ 0 h 222"/>
                    <a:gd name="T12" fmla="*/ 0 w 1399"/>
                    <a:gd name="T13" fmla="*/ 0 h 222"/>
                    <a:gd name="T14" fmla="*/ 0 w 1399"/>
                    <a:gd name="T15" fmla="*/ 0 h 222"/>
                    <a:gd name="T16" fmla="*/ 0 w 1399"/>
                    <a:gd name="T17" fmla="*/ 1 h 222"/>
                    <a:gd name="T18" fmla="*/ 0 w 1399"/>
                    <a:gd name="T19" fmla="*/ 1 h 222"/>
                    <a:gd name="T20" fmla="*/ 0 w 1399"/>
                    <a:gd name="T21" fmla="*/ 1 h 222"/>
                    <a:gd name="T22" fmla="*/ 0 w 1399"/>
                    <a:gd name="T23" fmla="*/ 1 h 22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9"/>
                    <a:gd name="T37" fmla="*/ 0 h 222"/>
                    <a:gd name="T38" fmla="*/ 1399 w 1399"/>
                    <a:gd name="T39" fmla="*/ 222 h 22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9" h="222">
                      <a:moveTo>
                        <a:pt x="0" y="146"/>
                      </a:moveTo>
                      <a:lnTo>
                        <a:pt x="175" y="0"/>
                      </a:lnTo>
                      <a:lnTo>
                        <a:pt x="349" y="0"/>
                      </a:lnTo>
                      <a:lnTo>
                        <a:pt x="524" y="0"/>
                      </a:lnTo>
                      <a:lnTo>
                        <a:pt x="699" y="0"/>
                      </a:lnTo>
                      <a:lnTo>
                        <a:pt x="874" y="0"/>
                      </a:lnTo>
                      <a:lnTo>
                        <a:pt x="1047" y="0"/>
                      </a:lnTo>
                      <a:lnTo>
                        <a:pt x="1222" y="0"/>
                      </a:lnTo>
                      <a:lnTo>
                        <a:pt x="1399" y="137"/>
                      </a:lnTo>
                      <a:lnTo>
                        <a:pt x="1399" y="222"/>
                      </a:lnTo>
                      <a:lnTo>
                        <a:pt x="0" y="222"/>
                      </a:lnTo>
                      <a:lnTo>
                        <a:pt x="0" y="146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5" name="Freeform 654"/>
                <p:cNvSpPr>
                  <a:spLocks/>
                </p:cNvSpPr>
                <p:nvPr/>
              </p:nvSpPr>
              <p:spPr bwMode="auto">
                <a:xfrm>
                  <a:off x="1072" y="2390"/>
                  <a:ext cx="699" cy="201"/>
                </a:xfrm>
                <a:custGeom>
                  <a:avLst/>
                  <a:gdLst>
                    <a:gd name="T0" fmla="*/ 0 w 1399"/>
                    <a:gd name="T1" fmla="*/ 1 h 402"/>
                    <a:gd name="T2" fmla="*/ 0 w 1399"/>
                    <a:gd name="T3" fmla="*/ 0 h 402"/>
                    <a:gd name="T4" fmla="*/ 0 w 1399"/>
                    <a:gd name="T5" fmla="*/ 1 h 402"/>
                    <a:gd name="T6" fmla="*/ 0 w 1399"/>
                    <a:gd name="T7" fmla="*/ 0 h 402"/>
                    <a:gd name="T8" fmla="*/ 0 w 1399"/>
                    <a:gd name="T9" fmla="*/ 1 h 402"/>
                    <a:gd name="T10" fmla="*/ 0 w 1399"/>
                    <a:gd name="T11" fmla="*/ 0 h 402"/>
                    <a:gd name="T12" fmla="*/ 0 w 1399"/>
                    <a:gd name="T13" fmla="*/ 1 h 402"/>
                    <a:gd name="T14" fmla="*/ 0 w 1399"/>
                    <a:gd name="T15" fmla="*/ 0 h 402"/>
                    <a:gd name="T16" fmla="*/ 0 w 1399"/>
                    <a:gd name="T17" fmla="*/ 1 h 402"/>
                    <a:gd name="T18" fmla="*/ 0 w 1399"/>
                    <a:gd name="T19" fmla="*/ 1 h 402"/>
                    <a:gd name="T20" fmla="*/ 0 w 1399"/>
                    <a:gd name="T21" fmla="*/ 1 h 402"/>
                    <a:gd name="T22" fmla="*/ 0 w 1399"/>
                    <a:gd name="T23" fmla="*/ 1 h 40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9"/>
                    <a:gd name="T37" fmla="*/ 0 h 402"/>
                    <a:gd name="T38" fmla="*/ 1399 w 1399"/>
                    <a:gd name="T39" fmla="*/ 402 h 40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9" h="402">
                      <a:moveTo>
                        <a:pt x="0" y="121"/>
                      </a:moveTo>
                      <a:lnTo>
                        <a:pt x="175" y="0"/>
                      </a:lnTo>
                      <a:lnTo>
                        <a:pt x="349" y="125"/>
                      </a:lnTo>
                      <a:lnTo>
                        <a:pt x="524" y="0"/>
                      </a:lnTo>
                      <a:lnTo>
                        <a:pt x="699" y="125"/>
                      </a:lnTo>
                      <a:lnTo>
                        <a:pt x="874" y="0"/>
                      </a:lnTo>
                      <a:lnTo>
                        <a:pt x="1047" y="125"/>
                      </a:lnTo>
                      <a:lnTo>
                        <a:pt x="1222" y="0"/>
                      </a:lnTo>
                      <a:lnTo>
                        <a:pt x="1399" y="121"/>
                      </a:lnTo>
                      <a:lnTo>
                        <a:pt x="1399" y="402"/>
                      </a:lnTo>
                      <a:lnTo>
                        <a:pt x="0" y="402"/>
                      </a:lnTo>
                      <a:lnTo>
                        <a:pt x="0" y="121"/>
                      </a:lnTo>
                      <a:close/>
                    </a:path>
                  </a:pathLst>
                </a:custGeom>
                <a:solidFill>
                  <a:srgbClr val="FFFF14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6" name="Rectangle 655"/>
                <p:cNvSpPr>
                  <a:spLocks noChangeArrowheads="1"/>
                </p:cNvSpPr>
                <p:nvPr/>
              </p:nvSpPr>
              <p:spPr bwMode="auto">
                <a:xfrm>
                  <a:off x="1670" y="2437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7" name="Rectangle 656"/>
                <p:cNvSpPr>
                  <a:spLocks noChangeArrowheads="1"/>
                </p:cNvSpPr>
                <p:nvPr/>
              </p:nvSpPr>
              <p:spPr bwMode="auto">
                <a:xfrm>
                  <a:off x="1673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8" name="Rectangle 657"/>
                <p:cNvSpPr>
                  <a:spLocks noChangeArrowheads="1"/>
                </p:cNvSpPr>
                <p:nvPr/>
              </p:nvSpPr>
              <p:spPr bwMode="auto">
                <a:xfrm>
                  <a:off x="1687" y="2437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99" name="Rectangle 658"/>
                <p:cNvSpPr>
                  <a:spLocks noChangeArrowheads="1"/>
                </p:cNvSpPr>
                <p:nvPr/>
              </p:nvSpPr>
              <p:spPr bwMode="auto">
                <a:xfrm>
                  <a:off x="1689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0" name="Rectangle 659"/>
                <p:cNvSpPr>
                  <a:spLocks noChangeArrowheads="1"/>
                </p:cNvSpPr>
                <p:nvPr/>
              </p:nvSpPr>
              <p:spPr bwMode="auto">
                <a:xfrm>
                  <a:off x="1670" y="2523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1" name="Rectangle 660"/>
                <p:cNvSpPr>
                  <a:spLocks noChangeArrowheads="1"/>
                </p:cNvSpPr>
                <p:nvPr/>
              </p:nvSpPr>
              <p:spPr bwMode="auto">
                <a:xfrm>
                  <a:off x="1673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2" name="Rectangle 661"/>
                <p:cNvSpPr>
                  <a:spLocks noChangeArrowheads="1"/>
                </p:cNvSpPr>
                <p:nvPr/>
              </p:nvSpPr>
              <p:spPr bwMode="auto">
                <a:xfrm>
                  <a:off x="1687" y="2523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3" name="Rectangle 662"/>
                <p:cNvSpPr>
                  <a:spLocks noChangeArrowheads="1"/>
                </p:cNvSpPr>
                <p:nvPr/>
              </p:nvSpPr>
              <p:spPr bwMode="auto">
                <a:xfrm>
                  <a:off x="1689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4" name="Rectangle 663"/>
                <p:cNvSpPr>
                  <a:spLocks noChangeArrowheads="1"/>
                </p:cNvSpPr>
                <p:nvPr/>
              </p:nvSpPr>
              <p:spPr bwMode="auto">
                <a:xfrm>
                  <a:off x="1498" y="2437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5" name="Rectangle 664"/>
                <p:cNvSpPr>
                  <a:spLocks noChangeArrowheads="1"/>
                </p:cNvSpPr>
                <p:nvPr/>
              </p:nvSpPr>
              <p:spPr bwMode="auto">
                <a:xfrm>
                  <a:off x="1500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6" name="Rectangle 665"/>
                <p:cNvSpPr>
                  <a:spLocks noChangeArrowheads="1"/>
                </p:cNvSpPr>
                <p:nvPr/>
              </p:nvSpPr>
              <p:spPr bwMode="auto">
                <a:xfrm>
                  <a:off x="1514" y="2437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7" name="Rectangle 666"/>
                <p:cNvSpPr>
                  <a:spLocks noChangeArrowheads="1"/>
                </p:cNvSpPr>
                <p:nvPr/>
              </p:nvSpPr>
              <p:spPr bwMode="auto">
                <a:xfrm>
                  <a:off x="1517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8" name="Rectangle 667"/>
                <p:cNvSpPr>
                  <a:spLocks noChangeArrowheads="1"/>
                </p:cNvSpPr>
                <p:nvPr/>
              </p:nvSpPr>
              <p:spPr bwMode="auto">
                <a:xfrm>
                  <a:off x="1498" y="2523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09" name="Rectangle 668"/>
                <p:cNvSpPr>
                  <a:spLocks noChangeArrowheads="1"/>
                </p:cNvSpPr>
                <p:nvPr/>
              </p:nvSpPr>
              <p:spPr bwMode="auto">
                <a:xfrm>
                  <a:off x="1500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0" name="Rectangle 669"/>
                <p:cNvSpPr>
                  <a:spLocks noChangeArrowheads="1"/>
                </p:cNvSpPr>
                <p:nvPr/>
              </p:nvSpPr>
              <p:spPr bwMode="auto">
                <a:xfrm>
                  <a:off x="1514" y="2523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1" name="Rectangle 670"/>
                <p:cNvSpPr>
                  <a:spLocks noChangeArrowheads="1"/>
                </p:cNvSpPr>
                <p:nvPr/>
              </p:nvSpPr>
              <p:spPr bwMode="auto">
                <a:xfrm>
                  <a:off x="1517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2" name="Rectangle 671"/>
                <p:cNvSpPr>
                  <a:spLocks noChangeArrowheads="1"/>
                </p:cNvSpPr>
                <p:nvPr/>
              </p:nvSpPr>
              <p:spPr bwMode="auto">
                <a:xfrm>
                  <a:off x="1322" y="2437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3" name="Rectangle 672"/>
                <p:cNvSpPr>
                  <a:spLocks noChangeArrowheads="1"/>
                </p:cNvSpPr>
                <p:nvPr/>
              </p:nvSpPr>
              <p:spPr bwMode="auto">
                <a:xfrm>
                  <a:off x="1324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4" name="Rectangle 673"/>
                <p:cNvSpPr>
                  <a:spLocks noChangeArrowheads="1"/>
                </p:cNvSpPr>
                <p:nvPr/>
              </p:nvSpPr>
              <p:spPr bwMode="auto">
                <a:xfrm>
                  <a:off x="1339" y="2437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5" name="Rectangle 674"/>
                <p:cNvSpPr>
                  <a:spLocks noChangeArrowheads="1"/>
                </p:cNvSpPr>
                <p:nvPr/>
              </p:nvSpPr>
              <p:spPr bwMode="auto">
                <a:xfrm>
                  <a:off x="1341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6" name="Rectangle 675"/>
                <p:cNvSpPr>
                  <a:spLocks noChangeArrowheads="1"/>
                </p:cNvSpPr>
                <p:nvPr/>
              </p:nvSpPr>
              <p:spPr bwMode="auto">
                <a:xfrm>
                  <a:off x="1322" y="2523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7" name="Rectangle 676"/>
                <p:cNvSpPr>
                  <a:spLocks noChangeArrowheads="1"/>
                </p:cNvSpPr>
                <p:nvPr/>
              </p:nvSpPr>
              <p:spPr bwMode="auto">
                <a:xfrm>
                  <a:off x="1324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8" name="Rectangle 677"/>
                <p:cNvSpPr>
                  <a:spLocks noChangeArrowheads="1"/>
                </p:cNvSpPr>
                <p:nvPr/>
              </p:nvSpPr>
              <p:spPr bwMode="auto">
                <a:xfrm>
                  <a:off x="1339" y="2523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19" name="Rectangle 678"/>
                <p:cNvSpPr>
                  <a:spLocks noChangeArrowheads="1"/>
                </p:cNvSpPr>
                <p:nvPr/>
              </p:nvSpPr>
              <p:spPr bwMode="auto">
                <a:xfrm>
                  <a:off x="1341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0" name="Rectangle 679"/>
                <p:cNvSpPr>
                  <a:spLocks noChangeArrowheads="1"/>
                </p:cNvSpPr>
                <p:nvPr/>
              </p:nvSpPr>
              <p:spPr bwMode="auto">
                <a:xfrm>
                  <a:off x="1150" y="2437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1" name="Rectangle 680"/>
                <p:cNvSpPr>
                  <a:spLocks noChangeArrowheads="1"/>
                </p:cNvSpPr>
                <p:nvPr/>
              </p:nvSpPr>
              <p:spPr bwMode="auto">
                <a:xfrm>
                  <a:off x="1152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2" name="Rectangle 681"/>
                <p:cNvSpPr>
                  <a:spLocks noChangeArrowheads="1"/>
                </p:cNvSpPr>
                <p:nvPr/>
              </p:nvSpPr>
              <p:spPr bwMode="auto">
                <a:xfrm>
                  <a:off x="1167" y="2437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3" name="Rectangle 682"/>
                <p:cNvSpPr>
                  <a:spLocks noChangeArrowheads="1"/>
                </p:cNvSpPr>
                <p:nvPr/>
              </p:nvSpPr>
              <p:spPr bwMode="auto">
                <a:xfrm>
                  <a:off x="1169" y="2439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4" name="Rectangle 683"/>
                <p:cNvSpPr>
                  <a:spLocks noChangeArrowheads="1"/>
                </p:cNvSpPr>
                <p:nvPr/>
              </p:nvSpPr>
              <p:spPr bwMode="auto">
                <a:xfrm>
                  <a:off x="1150" y="2523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5" name="Rectangle 684"/>
                <p:cNvSpPr>
                  <a:spLocks noChangeArrowheads="1"/>
                </p:cNvSpPr>
                <p:nvPr/>
              </p:nvSpPr>
              <p:spPr bwMode="auto">
                <a:xfrm>
                  <a:off x="1152" y="2525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26" name="Rectangle 685"/>
                <p:cNvSpPr>
                  <a:spLocks noChangeArrowheads="1"/>
                </p:cNvSpPr>
                <p:nvPr/>
              </p:nvSpPr>
              <p:spPr bwMode="auto">
                <a:xfrm>
                  <a:off x="1167" y="2523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015" name="Rectangle 686"/>
              <p:cNvSpPr>
                <a:spLocks noChangeArrowheads="1"/>
              </p:cNvSpPr>
              <p:nvPr/>
            </p:nvSpPr>
            <p:spPr bwMode="auto">
              <a:xfrm>
                <a:off x="1169" y="2525"/>
                <a:ext cx="5" cy="19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16" name="Freeform 687"/>
              <p:cNvSpPr>
                <a:spLocks/>
              </p:cNvSpPr>
              <p:nvPr/>
            </p:nvSpPr>
            <p:spPr bwMode="auto">
              <a:xfrm>
                <a:off x="1161" y="2392"/>
                <a:ext cx="96" cy="61"/>
              </a:xfrm>
              <a:custGeom>
                <a:avLst/>
                <a:gdLst>
                  <a:gd name="T0" fmla="*/ 1 w 191"/>
                  <a:gd name="T1" fmla="*/ 1 h 122"/>
                  <a:gd name="T2" fmla="*/ 1 w 191"/>
                  <a:gd name="T3" fmla="*/ 1 h 122"/>
                  <a:gd name="T4" fmla="*/ 1 w 191"/>
                  <a:gd name="T5" fmla="*/ 1 h 122"/>
                  <a:gd name="T6" fmla="*/ 0 w 191"/>
                  <a:gd name="T7" fmla="*/ 0 h 122"/>
                  <a:gd name="T8" fmla="*/ 1 w 191"/>
                  <a:gd name="T9" fmla="*/ 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22"/>
                  <a:gd name="T17" fmla="*/ 191 w 191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22">
                    <a:moveTo>
                      <a:pt x="171" y="122"/>
                    </a:moveTo>
                    <a:lnTo>
                      <a:pt x="191" y="64"/>
                    </a:lnTo>
                    <a:lnTo>
                      <a:pt x="171" y="37"/>
                    </a:lnTo>
                    <a:lnTo>
                      <a:pt x="0" y="0"/>
                    </a:lnTo>
                    <a:lnTo>
                      <a:pt x="171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17" name="Freeform 688"/>
              <p:cNvSpPr>
                <a:spLocks/>
              </p:cNvSpPr>
              <p:nvPr/>
            </p:nvSpPr>
            <p:spPr bwMode="auto">
              <a:xfrm>
                <a:off x="1512" y="2392"/>
                <a:ext cx="95" cy="61"/>
              </a:xfrm>
              <a:custGeom>
                <a:avLst/>
                <a:gdLst>
                  <a:gd name="T0" fmla="*/ 1 w 189"/>
                  <a:gd name="T1" fmla="*/ 1 h 122"/>
                  <a:gd name="T2" fmla="*/ 1 w 189"/>
                  <a:gd name="T3" fmla="*/ 1 h 122"/>
                  <a:gd name="T4" fmla="*/ 1 w 189"/>
                  <a:gd name="T5" fmla="*/ 1 h 122"/>
                  <a:gd name="T6" fmla="*/ 0 w 189"/>
                  <a:gd name="T7" fmla="*/ 0 h 122"/>
                  <a:gd name="T8" fmla="*/ 1 w 189"/>
                  <a:gd name="T9" fmla="*/ 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22"/>
                  <a:gd name="T17" fmla="*/ 189 w 189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22">
                    <a:moveTo>
                      <a:pt x="169" y="122"/>
                    </a:moveTo>
                    <a:lnTo>
                      <a:pt x="189" y="64"/>
                    </a:lnTo>
                    <a:lnTo>
                      <a:pt x="169" y="37"/>
                    </a:lnTo>
                    <a:lnTo>
                      <a:pt x="0" y="0"/>
                    </a:lnTo>
                    <a:lnTo>
                      <a:pt x="169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18" name="Freeform 689"/>
              <p:cNvSpPr>
                <a:spLocks/>
              </p:cNvSpPr>
              <p:nvPr/>
            </p:nvSpPr>
            <p:spPr bwMode="auto">
              <a:xfrm>
                <a:off x="1335" y="2391"/>
                <a:ext cx="97" cy="62"/>
              </a:xfrm>
              <a:custGeom>
                <a:avLst/>
                <a:gdLst>
                  <a:gd name="T0" fmla="*/ 1 w 194"/>
                  <a:gd name="T1" fmla="*/ 1 h 123"/>
                  <a:gd name="T2" fmla="*/ 1 w 194"/>
                  <a:gd name="T3" fmla="*/ 1 h 123"/>
                  <a:gd name="T4" fmla="*/ 1 w 194"/>
                  <a:gd name="T5" fmla="*/ 1 h 123"/>
                  <a:gd name="T6" fmla="*/ 0 w 194"/>
                  <a:gd name="T7" fmla="*/ 0 h 123"/>
                  <a:gd name="T8" fmla="*/ 1 w 194"/>
                  <a:gd name="T9" fmla="*/ 1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123"/>
                  <a:gd name="T17" fmla="*/ 194 w 194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123">
                    <a:moveTo>
                      <a:pt x="172" y="123"/>
                    </a:moveTo>
                    <a:lnTo>
                      <a:pt x="194" y="65"/>
                    </a:lnTo>
                    <a:lnTo>
                      <a:pt x="172" y="38"/>
                    </a:lnTo>
                    <a:lnTo>
                      <a:pt x="0" y="0"/>
                    </a:lnTo>
                    <a:lnTo>
                      <a:pt x="172" y="123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19" name="Line 690"/>
              <p:cNvSpPr>
                <a:spLocks noChangeShapeType="1"/>
              </p:cNvSpPr>
              <p:nvPr/>
            </p:nvSpPr>
            <p:spPr bwMode="auto">
              <a:xfrm flipV="1">
                <a:off x="1246" y="2389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0" name="Line 691"/>
              <p:cNvSpPr>
                <a:spLocks noChangeShapeType="1"/>
              </p:cNvSpPr>
              <p:nvPr/>
            </p:nvSpPr>
            <p:spPr bwMode="auto">
              <a:xfrm flipV="1">
                <a:off x="1596" y="2389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1" name="Line 692"/>
              <p:cNvSpPr>
                <a:spLocks noChangeShapeType="1"/>
              </p:cNvSpPr>
              <p:nvPr/>
            </p:nvSpPr>
            <p:spPr bwMode="auto">
              <a:xfrm flipV="1">
                <a:off x="1421" y="2389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2" name="Rectangle 693"/>
              <p:cNvSpPr>
                <a:spLocks noChangeArrowheads="1"/>
              </p:cNvSpPr>
              <p:nvPr/>
            </p:nvSpPr>
            <p:spPr bwMode="auto">
              <a:xfrm>
                <a:off x="1071" y="2589"/>
                <a:ext cx="704" cy="13"/>
              </a:xfrm>
              <a:prstGeom prst="rect">
                <a:avLst/>
              </a:prstGeom>
              <a:solidFill>
                <a:srgbClr val="FF0000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3" name="Freeform 694"/>
              <p:cNvSpPr>
                <a:spLocks/>
              </p:cNvSpPr>
              <p:nvPr/>
            </p:nvSpPr>
            <p:spPr bwMode="auto">
              <a:xfrm>
                <a:off x="1250" y="2395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4" name="Freeform 695"/>
              <p:cNvSpPr>
                <a:spLocks/>
              </p:cNvSpPr>
              <p:nvPr/>
            </p:nvSpPr>
            <p:spPr bwMode="auto">
              <a:xfrm>
                <a:off x="1425" y="2395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5" name="Freeform 696"/>
              <p:cNvSpPr>
                <a:spLocks/>
              </p:cNvSpPr>
              <p:nvPr/>
            </p:nvSpPr>
            <p:spPr bwMode="auto">
              <a:xfrm>
                <a:off x="1602" y="2395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26" name="Freeform 697"/>
              <p:cNvSpPr>
                <a:spLocks/>
              </p:cNvSpPr>
              <p:nvPr/>
            </p:nvSpPr>
            <p:spPr bwMode="auto">
              <a:xfrm>
                <a:off x="1076" y="2395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0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07" name="Group 698"/>
            <p:cNvGrpSpPr>
              <a:grpSpLocks/>
            </p:cNvGrpSpPr>
            <p:nvPr/>
          </p:nvGrpSpPr>
          <p:grpSpPr bwMode="auto">
            <a:xfrm>
              <a:off x="3885" y="1735"/>
              <a:ext cx="974" cy="273"/>
              <a:chOff x="3885" y="1735"/>
              <a:chExt cx="974" cy="273"/>
            </a:xfrm>
          </p:grpSpPr>
          <p:sp>
            <p:nvSpPr>
              <p:cNvPr id="23012" name="Rectangle 699"/>
              <p:cNvSpPr>
                <a:spLocks noChangeArrowheads="1"/>
              </p:cNvSpPr>
              <p:nvPr/>
            </p:nvSpPr>
            <p:spPr bwMode="auto">
              <a:xfrm>
                <a:off x="4224" y="1735"/>
                <a:ext cx="438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Market 1</a:t>
                </a:r>
                <a:endParaRPr lang="en-US" b="0"/>
              </a:p>
            </p:txBody>
          </p:sp>
          <p:sp>
            <p:nvSpPr>
              <p:cNvPr id="23013" name="Rectangle 700"/>
              <p:cNvSpPr>
                <a:spLocks noChangeArrowheads="1"/>
              </p:cNvSpPr>
              <p:nvPr/>
            </p:nvSpPr>
            <p:spPr bwMode="auto">
              <a:xfrm>
                <a:off x="3885" y="1872"/>
                <a:ext cx="974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Requirements = D1</a:t>
                </a:r>
                <a:endParaRPr lang="en-US" b="0"/>
              </a:p>
            </p:txBody>
          </p:sp>
        </p:grpSp>
        <p:grpSp>
          <p:nvGrpSpPr>
            <p:cNvPr id="23308" name="Group 701"/>
            <p:cNvGrpSpPr>
              <a:grpSpLocks/>
            </p:cNvGrpSpPr>
            <p:nvPr/>
          </p:nvGrpSpPr>
          <p:grpSpPr bwMode="auto">
            <a:xfrm>
              <a:off x="3923" y="2687"/>
              <a:ext cx="974" cy="274"/>
              <a:chOff x="3923" y="2687"/>
              <a:chExt cx="974" cy="274"/>
            </a:xfrm>
          </p:grpSpPr>
          <p:sp>
            <p:nvSpPr>
              <p:cNvPr id="23010" name="Rectangle 702"/>
              <p:cNvSpPr>
                <a:spLocks noChangeArrowheads="1"/>
              </p:cNvSpPr>
              <p:nvPr/>
            </p:nvSpPr>
            <p:spPr bwMode="auto">
              <a:xfrm>
                <a:off x="4130" y="2687"/>
                <a:ext cx="438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Market 2</a:t>
                </a:r>
                <a:endParaRPr lang="en-US" b="0"/>
              </a:p>
            </p:txBody>
          </p:sp>
          <p:sp>
            <p:nvSpPr>
              <p:cNvPr id="23011" name="Rectangle 703"/>
              <p:cNvSpPr>
                <a:spLocks noChangeArrowheads="1"/>
              </p:cNvSpPr>
              <p:nvPr/>
            </p:nvSpPr>
            <p:spPr bwMode="auto">
              <a:xfrm>
                <a:off x="3923" y="2825"/>
                <a:ext cx="974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Requirements = D2</a:t>
                </a:r>
                <a:endParaRPr lang="en-US" b="0"/>
              </a:p>
            </p:txBody>
          </p:sp>
        </p:grpSp>
        <p:grpSp>
          <p:nvGrpSpPr>
            <p:cNvPr id="23313" name="Group 704"/>
            <p:cNvGrpSpPr>
              <a:grpSpLocks/>
            </p:cNvGrpSpPr>
            <p:nvPr/>
          </p:nvGrpSpPr>
          <p:grpSpPr bwMode="auto">
            <a:xfrm>
              <a:off x="3847" y="3526"/>
              <a:ext cx="974" cy="273"/>
              <a:chOff x="3847" y="3526"/>
              <a:chExt cx="974" cy="273"/>
            </a:xfrm>
          </p:grpSpPr>
          <p:sp>
            <p:nvSpPr>
              <p:cNvPr id="23008" name="Rectangle 705"/>
              <p:cNvSpPr>
                <a:spLocks noChangeArrowheads="1"/>
              </p:cNvSpPr>
              <p:nvPr/>
            </p:nvSpPr>
            <p:spPr bwMode="auto">
              <a:xfrm>
                <a:off x="4186" y="3526"/>
                <a:ext cx="438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Market 3</a:t>
                </a:r>
                <a:endParaRPr lang="en-US" b="0"/>
              </a:p>
            </p:txBody>
          </p:sp>
          <p:sp>
            <p:nvSpPr>
              <p:cNvPr id="23009" name="Rectangle 706"/>
              <p:cNvSpPr>
                <a:spLocks noChangeArrowheads="1"/>
              </p:cNvSpPr>
              <p:nvPr/>
            </p:nvSpPr>
            <p:spPr bwMode="auto">
              <a:xfrm>
                <a:off x="3847" y="3663"/>
                <a:ext cx="974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Requirements = D3</a:t>
                </a:r>
                <a:endParaRPr lang="en-US" b="0"/>
              </a:p>
            </p:txBody>
          </p:sp>
        </p:grpSp>
        <p:grpSp>
          <p:nvGrpSpPr>
            <p:cNvPr id="23316" name="Group 707"/>
            <p:cNvGrpSpPr>
              <a:grpSpLocks/>
            </p:cNvGrpSpPr>
            <p:nvPr/>
          </p:nvGrpSpPr>
          <p:grpSpPr bwMode="auto">
            <a:xfrm>
              <a:off x="977" y="1658"/>
              <a:ext cx="621" cy="274"/>
              <a:chOff x="977" y="1658"/>
              <a:chExt cx="621" cy="274"/>
            </a:xfrm>
          </p:grpSpPr>
          <p:sp>
            <p:nvSpPr>
              <p:cNvPr id="23006" name="Rectangle 708"/>
              <p:cNvSpPr>
                <a:spLocks noChangeArrowheads="1"/>
              </p:cNvSpPr>
              <p:nvPr/>
            </p:nvSpPr>
            <p:spPr bwMode="auto">
              <a:xfrm>
                <a:off x="1082" y="1658"/>
                <a:ext cx="515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Supplier A</a:t>
                </a:r>
                <a:endParaRPr lang="en-US" b="0"/>
              </a:p>
            </p:txBody>
          </p:sp>
          <p:sp>
            <p:nvSpPr>
              <p:cNvPr id="16877" name="Rectangle 709"/>
              <p:cNvSpPr>
                <a:spLocks noChangeArrowheads="1"/>
              </p:cNvSpPr>
              <p:nvPr/>
            </p:nvSpPr>
            <p:spPr bwMode="auto">
              <a:xfrm>
                <a:off x="977" y="1796"/>
                <a:ext cx="62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defRPr/>
                </a:pPr>
                <a:r>
                  <a:rPr lang="en-US" sz="1400" b="0" dirty="0">
                    <a:solidFill>
                      <a:srgbClr val="000000"/>
                    </a:solidFill>
                    <a:latin typeface="Arial" pitchFamily="34" charset="0"/>
                  </a:rPr>
                  <a:t>Supply </a:t>
                </a:r>
                <a:r>
                  <a:rPr lang="en-US" sz="1400" b="0" dirty="0">
                    <a:solidFill>
                      <a:srgbClr val="000000"/>
                    </a:solidFill>
                    <a:latin typeface="Arial" pitchFamily="34" charset="0"/>
                    <a:sym typeface="Symbol" pitchFamily="18" charset="2"/>
                  </a:rPr>
                  <a:t></a:t>
                </a:r>
                <a:r>
                  <a:rPr lang="en-US" sz="1400" b="0" dirty="0">
                    <a:solidFill>
                      <a:srgbClr val="000000"/>
                    </a:solidFill>
                    <a:latin typeface="Arial" pitchFamily="34" charset="0"/>
                  </a:rPr>
                  <a:t> K</a:t>
                </a:r>
                <a:r>
                  <a:rPr lang="en-US" sz="1050" b="0" dirty="0">
                    <a:solidFill>
                      <a:srgbClr val="000000"/>
                    </a:solidFill>
                    <a:latin typeface="Arial" pitchFamily="34" charset="0"/>
                  </a:rPr>
                  <a:t>A</a:t>
                </a:r>
                <a:endParaRPr lang="en-US" b="0" dirty="0">
                  <a:latin typeface="Arial" pitchFamily="34" charset="0"/>
                </a:endParaRPr>
              </a:p>
            </p:txBody>
          </p:sp>
        </p:grpSp>
        <p:grpSp>
          <p:nvGrpSpPr>
            <p:cNvPr id="23317" name="Group 710"/>
            <p:cNvGrpSpPr>
              <a:grpSpLocks/>
            </p:cNvGrpSpPr>
            <p:nvPr/>
          </p:nvGrpSpPr>
          <p:grpSpPr bwMode="auto">
            <a:xfrm>
              <a:off x="1129" y="3602"/>
              <a:ext cx="629" cy="274"/>
              <a:chOff x="1129" y="3602"/>
              <a:chExt cx="629" cy="274"/>
            </a:xfrm>
          </p:grpSpPr>
          <p:sp>
            <p:nvSpPr>
              <p:cNvPr id="23004" name="Rectangle 711"/>
              <p:cNvSpPr>
                <a:spLocks noChangeArrowheads="1"/>
              </p:cNvSpPr>
              <p:nvPr/>
            </p:nvSpPr>
            <p:spPr bwMode="auto">
              <a:xfrm>
                <a:off x="1231" y="3602"/>
                <a:ext cx="527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Supplier C</a:t>
                </a:r>
                <a:endParaRPr lang="en-US" b="0"/>
              </a:p>
            </p:txBody>
          </p:sp>
          <p:sp>
            <p:nvSpPr>
              <p:cNvPr id="23005" name="Rectangle 712"/>
              <p:cNvSpPr>
                <a:spLocks noChangeArrowheads="1"/>
              </p:cNvSpPr>
              <p:nvPr/>
            </p:nvSpPr>
            <p:spPr bwMode="auto">
              <a:xfrm>
                <a:off x="1129" y="3740"/>
                <a:ext cx="627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Supply </a:t>
                </a:r>
                <a:r>
                  <a:rPr lang="en-US" sz="1400" b="0">
                    <a:solidFill>
                      <a:srgbClr val="000000"/>
                    </a:solidFill>
                    <a:sym typeface="Symbol" pitchFamily="18" charset="2"/>
                  </a:rPr>
                  <a:t></a:t>
                </a:r>
                <a:r>
                  <a:rPr lang="en-US" sz="1400" b="0">
                    <a:solidFill>
                      <a:srgbClr val="000000"/>
                    </a:solidFill>
                  </a:rPr>
                  <a:t> K</a:t>
                </a:r>
                <a:r>
                  <a:rPr lang="en-US" sz="1100" b="0">
                    <a:solidFill>
                      <a:srgbClr val="000000"/>
                    </a:solidFill>
                  </a:rPr>
                  <a:t>C</a:t>
                </a:r>
                <a:endParaRPr lang="en-US" sz="1400" b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321" name="Group 713"/>
            <p:cNvGrpSpPr>
              <a:grpSpLocks/>
            </p:cNvGrpSpPr>
            <p:nvPr/>
          </p:nvGrpSpPr>
          <p:grpSpPr bwMode="auto">
            <a:xfrm>
              <a:off x="1053" y="2649"/>
              <a:ext cx="626" cy="274"/>
              <a:chOff x="1053" y="2649"/>
              <a:chExt cx="626" cy="274"/>
            </a:xfrm>
          </p:grpSpPr>
          <p:sp>
            <p:nvSpPr>
              <p:cNvPr id="23002" name="Rectangle 714"/>
              <p:cNvSpPr>
                <a:spLocks noChangeArrowheads="1"/>
              </p:cNvSpPr>
              <p:nvPr/>
            </p:nvSpPr>
            <p:spPr bwMode="auto">
              <a:xfrm>
                <a:off x="1158" y="2649"/>
                <a:ext cx="52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Supplier B</a:t>
                </a:r>
                <a:endParaRPr lang="en-US" b="0"/>
              </a:p>
            </p:txBody>
          </p:sp>
          <p:sp>
            <p:nvSpPr>
              <p:cNvPr id="23003" name="Rectangle 715"/>
              <p:cNvSpPr>
                <a:spLocks noChangeArrowheads="1"/>
              </p:cNvSpPr>
              <p:nvPr/>
            </p:nvSpPr>
            <p:spPr bwMode="auto">
              <a:xfrm>
                <a:off x="1053" y="2787"/>
                <a:ext cx="621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 b="0">
                    <a:solidFill>
                      <a:srgbClr val="000000"/>
                    </a:solidFill>
                  </a:rPr>
                  <a:t>Supply </a:t>
                </a:r>
                <a:r>
                  <a:rPr lang="en-US" sz="1400" b="0">
                    <a:solidFill>
                      <a:srgbClr val="000000"/>
                    </a:solidFill>
                    <a:sym typeface="Symbol" pitchFamily="18" charset="2"/>
                  </a:rPr>
                  <a:t></a:t>
                </a:r>
                <a:r>
                  <a:rPr lang="en-US" sz="1400" b="0">
                    <a:solidFill>
                      <a:srgbClr val="000000"/>
                    </a:solidFill>
                  </a:rPr>
                  <a:t> K</a:t>
                </a:r>
                <a:r>
                  <a:rPr lang="en-US" sz="1100" b="0">
                    <a:solidFill>
                      <a:srgbClr val="000000"/>
                    </a:solidFill>
                  </a:rPr>
                  <a:t>B</a:t>
                </a:r>
                <a:endParaRPr lang="en-US" sz="1400" b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322" name="Group 716"/>
            <p:cNvGrpSpPr>
              <a:grpSpLocks/>
            </p:cNvGrpSpPr>
            <p:nvPr/>
          </p:nvGrpSpPr>
          <p:grpSpPr bwMode="auto">
            <a:xfrm>
              <a:off x="2046" y="1570"/>
              <a:ext cx="1833" cy="100"/>
              <a:chOff x="2046" y="1570"/>
              <a:chExt cx="1833" cy="100"/>
            </a:xfrm>
          </p:grpSpPr>
          <p:sp>
            <p:nvSpPr>
              <p:cNvPr id="23000" name="Line 717"/>
              <p:cNvSpPr>
                <a:spLocks noChangeShapeType="1"/>
              </p:cNvSpPr>
              <p:nvPr/>
            </p:nvSpPr>
            <p:spPr bwMode="auto">
              <a:xfrm>
                <a:off x="2046" y="1570"/>
                <a:ext cx="1785" cy="7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01" name="Freeform 718"/>
              <p:cNvSpPr>
                <a:spLocks/>
              </p:cNvSpPr>
              <p:nvPr/>
            </p:nvSpPr>
            <p:spPr bwMode="auto">
              <a:xfrm>
                <a:off x="3785" y="1614"/>
                <a:ext cx="94" cy="56"/>
              </a:xfrm>
              <a:custGeom>
                <a:avLst/>
                <a:gdLst>
                  <a:gd name="T0" fmla="*/ 1 w 187"/>
                  <a:gd name="T1" fmla="*/ 1 h 112"/>
                  <a:gd name="T2" fmla="*/ 1 w 187"/>
                  <a:gd name="T3" fmla="*/ 0 h 112"/>
                  <a:gd name="T4" fmla="*/ 0 w 187"/>
                  <a:gd name="T5" fmla="*/ 1 h 112"/>
                  <a:gd name="T6" fmla="*/ 1 w 187"/>
                  <a:gd name="T7" fmla="*/ 1 h 1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7"/>
                  <a:gd name="T13" fmla="*/ 0 h 112"/>
                  <a:gd name="T14" fmla="*/ 187 w 187"/>
                  <a:gd name="T15" fmla="*/ 112 h 1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7" h="112">
                    <a:moveTo>
                      <a:pt x="187" y="64"/>
                    </a:moveTo>
                    <a:lnTo>
                      <a:pt x="3" y="0"/>
                    </a:lnTo>
                    <a:lnTo>
                      <a:pt x="0" y="112"/>
                    </a:lnTo>
                    <a:lnTo>
                      <a:pt x="187" y="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29" name="Group 719"/>
            <p:cNvGrpSpPr>
              <a:grpSpLocks/>
            </p:cNvGrpSpPr>
            <p:nvPr/>
          </p:nvGrpSpPr>
          <p:grpSpPr bwMode="auto">
            <a:xfrm>
              <a:off x="2046" y="1570"/>
              <a:ext cx="1833" cy="992"/>
              <a:chOff x="2046" y="1570"/>
              <a:chExt cx="1833" cy="992"/>
            </a:xfrm>
          </p:grpSpPr>
          <p:sp>
            <p:nvSpPr>
              <p:cNvPr id="22998" name="Line 720"/>
              <p:cNvSpPr>
                <a:spLocks noChangeShapeType="1"/>
              </p:cNvSpPr>
              <p:nvPr/>
            </p:nvSpPr>
            <p:spPr bwMode="auto">
              <a:xfrm>
                <a:off x="2046" y="1570"/>
                <a:ext cx="1785" cy="9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9" name="Freeform 721"/>
              <p:cNvSpPr>
                <a:spLocks/>
              </p:cNvSpPr>
              <p:nvPr/>
            </p:nvSpPr>
            <p:spPr bwMode="auto">
              <a:xfrm>
                <a:off x="3779" y="2490"/>
                <a:ext cx="100" cy="72"/>
              </a:xfrm>
              <a:custGeom>
                <a:avLst/>
                <a:gdLst>
                  <a:gd name="T0" fmla="*/ 1 w 199"/>
                  <a:gd name="T1" fmla="*/ 1 h 143"/>
                  <a:gd name="T2" fmla="*/ 1 w 199"/>
                  <a:gd name="T3" fmla="*/ 0 h 143"/>
                  <a:gd name="T4" fmla="*/ 0 w 199"/>
                  <a:gd name="T5" fmla="*/ 1 h 143"/>
                  <a:gd name="T6" fmla="*/ 1 w 199"/>
                  <a:gd name="T7" fmla="*/ 1 h 1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9"/>
                  <a:gd name="T13" fmla="*/ 0 h 143"/>
                  <a:gd name="T14" fmla="*/ 199 w 199"/>
                  <a:gd name="T15" fmla="*/ 143 h 1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9" h="143">
                    <a:moveTo>
                      <a:pt x="199" y="143"/>
                    </a:moveTo>
                    <a:lnTo>
                      <a:pt x="54" y="0"/>
                    </a:lnTo>
                    <a:lnTo>
                      <a:pt x="0" y="99"/>
                    </a:lnTo>
                    <a:lnTo>
                      <a:pt x="199" y="1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30" name="Group 722"/>
            <p:cNvGrpSpPr>
              <a:grpSpLocks/>
            </p:cNvGrpSpPr>
            <p:nvPr/>
          </p:nvGrpSpPr>
          <p:grpSpPr bwMode="auto">
            <a:xfrm>
              <a:off x="2046" y="1570"/>
              <a:ext cx="1833" cy="1868"/>
              <a:chOff x="2046" y="1570"/>
              <a:chExt cx="1833" cy="1868"/>
            </a:xfrm>
          </p:grpSpPr>
          <p:sp>
            <p:nvSpPr>
              <p:cNvPr id="22996" name="Line 723"/>
              <p:cNvSpPr>
                <a:spLocks noChangeShapeType="1"/>
              </p:cNvSpPr>
              <p:nvPr/>
            </p:nvSpPr>
            <p:spPr bwMode="auto">
              <a:xfrm>
                <a:off x="2046" y="1570"/>
                <a:ext cx="1786" cy="18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7" name="Freeform 724"/>
              <p:cNvSpPr>
                <a:spLocks/>
              </p:cNvSpPr>
              <p:nvPr/>
            </p:nvSpPr>
            <p:spPr bwMode="auto">
              <a:xfrm>
                <a:off x="3794" y="3353"/>
                <a:ext cx="85" cy="85"/>
              </a:xfrm>
              <a:custGeom>
                <a:avLst/>
                <a:gdLst>
                  <a:gd name="T0" fmla="*/ 1 w 168"/>
                  <a:gd name="T1" fmla="*/ 1 h 170"/>
                  <a:gd name="T2" fmla="*/ 1 w 168"/>
                  <a:gd name="T3" fmla="*/ 0 h 170"/>
                  <a:gd name="T4" fmla="*/ 0 w 168"/>
                  <a:gd name="T5" fmla="*/ 1 h 170"/>
                  <a:gd name="T6" fmla="*/ 1 w 168"/>
                  <a:gd name="T7" fmla="*/ 1 h 17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8"/>
                  <a:gd name="T13" fmla="*/ 0 h 170"/>
                  <a:gd name="T14" fmla="*/ 168 w 168"/>
                  <a:gd name="T15" fmla="*/ 170 h 17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8" h="170">
                    <a:moveTo>
                      <a:pt x="168" y="170"/>
                    </a:moveTo>
                    <a:lnTo>
                      <a:pt x="79" y="0"/>
                    </a:lnTo>
                    <a:lnTo>
                      <a:pt x="0" y="77"/>
                    </a:lnTo>
                    <a:lnTo>
                      <a:pt x="168" y="1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31" name="Group 725"/>
            <p:cNvGrpSpPr>
              <a:grpSpLocks/>
            </p:cNvGrpSpPr>
            <p:nvPr/>
          </p:nvGrpSpPr>
          <p:grpSpPr bwMode="auto">
            <a:xfrm>
              <a:off x="1931" y="1722"/>
              <a:ext cx="1909" cy="763"/>
              <a:chOff x="1931" y="1722"/>
              <a:chExt cx="1909" cy="763"/>
            </a:xfrm>
          </p:grpSpPr>
          <p:sp>
            <p:nvSpPr>
              <p:cNvPr id="22994" name="Line 726"/>
              <p:cNvSpPr>
                <a:spLocks noChangeShapeType="1"/>
              </p:cNvSpPr>
              <p:nvPr/>
            </p:nvSpPr>
            <p:spPr bwMode="auto">
              <a:xfrm flipV="1">
                <a:off x="1931" y="1742"/>
                <a:ext cx="1862" cy="74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5" name="Freeform 727"/>
              <p:cNvSpPr>
                <a:spLocks/>
              </p:cNvSpPr>
              <p:nvPr/>
            </p:nvSpPr>
            <p:spPr bwMode="auto">
              <a:xfrm>
                <a:off x="3740" y="1722"/>
                <a:ext cx="100" cy="61"/>
              </a:xfrm>
              <a:custGeom>
                <a:avLst/>
                <a:gdLst>
                  <a:gd name="T0" fmla="*/ 0 w 201"/>
                  <a:gd name="T1" fmla="*/ 0 h 123"/>
                  <a:gd name="T2" fmla="*/ 0 w 201"/>
                  <a:gd name="T3" fmla="*/ 0 h 123"/>
                  <a:gd name="T4" fmla="*/ 0 w 201"/>
                  <a:gd name="T5" fmla="*/ 0 h 123"/>
                  <a:gd name="T6" fmla="*/ 0 w 201"/>
                  <a:gd name="T7" fmla="*/ 0 h 1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1"/>
                  <a:gd name="T13" fmla="*/ 0 h 123"/>
                  <a:gd name="T14" fmla="*/ 201 w 201"/>
                  <a:gd name="T15" fmla="*/ 123 h 1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1" h="123">
                    <a:moveTo>
                      <a:pt x="201" y="0"/>
                    </a:moveTo>
                    <a:lnTo>
                      <a:pt x="0" y="21"/>
                    </a:lnTo>
                    <a:lnTo>
                      <a:pt x="42" y="123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32" name="Group 728"/>
            <p:cNvGrpSpPr>
              <a:grpSpLocks/>
            </p:cNvGrpSpPr>
            <p:nvPr/>
          </p:nvGrpSpPr>
          <p:grpSpPr bwMode="auto">
            <a:xfrm>
              <a:off x="1931" y="2484"/>
              <a:ext cx="1909" cy="137"/>
              <a:chOff x="1931" y="2484"/>
              <a:chExt cx="1909" cy="137"/>
            </a:xfrm>
          </p:grpSpPr>
          <p:sp>
            <p:nvSpPr>
              <p:cNvPr id="22992" name="Line 729"/>
              <p:cNvSpPr>
                <a:spLocks noChangeShapeType="1"/>
              </p:cNvSpPr>
              <p:nvPr/>
            </p:nvSpPr>
            <p:spPr bwMode="auto">
              <a:xfrm>
                <a:off x="1931" y="2484"/>
                <a:ext cx="1862" cy="1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3" name="Freeform 730"/>
              <p:cNvSpPr>
                <a:spLocks/>
              </p:cNvSpPr>
              <p:nvPr/>
            </p:nvSpPr>
            <p:spPr bwMode="auto">
              <a:xfrm>
                <a:off x="3742" y="2566"/>
                <a:ext cx="98" cy="55"/>
              </a:xfrm>
              <a:custGeom>
                <a:avLst/>
                <a:gdLst>
                  <a:gd name="T0" fmla="*/ 0 w 197"/>
                  <a:gd name="T1" fmla="*/ 0 h 111"/>
                  <a:gd name="T2" fmla="*/ 0 w 197"/>
                  <a:gd name="T3" fmla="*/ 0 h 111"/>
                  <a:gd name="T4" fmla="*/ 0 w 197"/>
                  <a:gd name="T5" fmla="*/ 0 h 111"/>
                  <a:gd name="T6" fmla="*/ 0 w 197"/>
                  <a:gd name="T7" fmla="*/ 0 h 1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7"/>
                  <a:gd name="T13" fmla="*/ 0 h 111"/>
                  <a:gd name="T14" fmla="*/ 197 w 197"/>
                  <a:gd name="T15" fmla="*/ 111 h 1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7" h="111">
                    <a:moveTo>
                      <a:pt x="197" y="67"/>
                    </a:moveTo>
                    <a:lnTo>
                      <a:pt x="6" y="0"/>
                    </a:lnTo>
                    <a:lnTo>
                      <a:pt x="0" y="111"/>
                    </a:lnTo>
                    <a:lnTo>
                      <a:pt x="197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33" name="Group 731"/>
            <p:cNvGrpSpPr>
              <a:grpSpLocks/>
            </p:cNvGrpSpPr>
            <p:nvPr/>
          </p:nvGrpSpPr>
          <p:grpSpPr bwMode="auto">
            <a:xfrm>
              <a:off x="1932" y="2485"/>
              <a:ext cx="1947" cy="991"/>
              <a:chOff x="1932" y="2485"/>
              <a:chExt cx="1947" cy="991"/>
            </a:xfrm>
          </p:grpSpPr>
          <p:sp>
            <p:nvSpPr>
              <p:cNvPr id="22990" name="Line 732"/>
              <p:cNvSpPr>
                <a:spLocks noChangeShapeType="1"/>
              </p:cNvSpPr>
              <p:nvPr/>
            </p:nvSpPr>
            <p:spPr bwMode="auto">
              <a:xfrm>
                <a:off x="1932" y="2485"/>
                <a:ext cx="1899" cy="96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91" name="Freeform 733"/>
              <p:cNvSpPr>
                <a:spLocks/>
              </p:cNvSpPr>
              <p:nvPr/>
            </p:nvSpPr>
            <p:spPr bwMode="auto">
              <a:xfrm>
                <a:off x="3782" y="3409"/>
                <a:ext cx="97" cy="67"/>
              </a:xfrm>
              <a:custGeom>
                <a:avLst/>
                <a:gdLst>
                  <a:gd name="T0" fmla="*/ 1 w 192"/>
                  <a:gd name="T1" fmla="*/ 0 h 135"/>
                  <a:gd name="T2" fmla="*/ 1 w 192"/>
                  <a:gd name="T3" fmla="*/ 0 h 135"/>
                  <a:gd name="T4" fmla="*/ 0 w 192"/>
                  <a:gd name="T5" fmla="*/ 0 h 135"/>
                  <a:gd name="T6" fmla="*/ 1 w 192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135"/>
                  <a:gd name="T14" fmla="*/ 192 w 192"/>
                  <a:gd name="T15" fmla="*/ 135 h 1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135">
                    <a:moveTo>
                      <a:pt x="192" y="135"/>
                    </a:moveTo>
                    <a:lnTo>
                      <a:pt x="51" y="0"/>
                    </a:lnTo>
                    <a:lnTo>
                      <a:pt x="0" y="98"/>
                    </a:lnTo>
                    <a:lnTo>
                      <a:pt x="192" y="1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34" name="Group 734"/>
            <p:cNvGrpSpPr>
              <a:grpSpLocks/>
            </p:cNvGrpSpPr>
            <p:nvPr/>
          </p:nvGrpSpPr>
          <p:grpSpPr bwMode="auto">
            <a:xfrm>
              <a:off x="2084" y="1760"/>
              <a:ext cx="1756" cy="1602"/>
              <a:chOff x="2084" y="1760"/>
              <a:chExt cx="1756" cy="1602"/>
            </a:xfrm>
          </p:grpSpPr>
          <p:sp>
            <p:nvSpPr>
              <p:cNvPr id="22988" name="Line 735"/>
              <p:cNvSpPr>
                <a:spLocks noChangeShapeType="1"/>
              </p:cNvSpPr>
              <p:nvPr/>
            </p:nvSpPr>
            <p:spPr bwMode="auto">
              <a:xfrm flipV="1">
                <a:off x="2084" y="1805"/>
                <a:ext cx="1709" cy="15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89" name="Freeform 736"/>
              <p:cNvSpPr>
                <a:spLocks/>
              </p:cNvSpPr>
              <p:nvPr/>
            </p:nvSpPr>
            <p:spPr bwMode="auto">
              <a:xfrm>
                <a:off x="3753" y="1760"/>
                <a:ext cx="87" cy="83"/>
              </a:xfrm>
              <a:custGeom>
                <a:avLst/>
                <a:gdLst>
                  <a:gd name="T0" fmla="*/ 0 w 175"/>
                  <a:gd name="T1" fmla="*/ 0 h 167"/>
                  <a:gd name="T2" fmla="*/ 0 w 175"/>
                  <a:gd name="T3" fmla="*/ 0 h 167"/>
                  <a:gd name="T4" fmla="*/ 0 w 175"/>
                  <a:gd name="T5" fmla="*/ 0 h 167"/>
                  <a:gd name="T6" fmla="*/ 0 w 175"/>
                  <a:gd name="T7" fmla="*/ 0 h 1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5"/>
                  <a:gd name="T13" fmla="*/ 0 h 167"/>
                  <a:gd name="T14" fmla="*/ 175 w 175"/>
                  <a:gd name="T15" fmla="*/ 167 h 1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5" h="167">
                    <a:moveTo>
                      <a:pt x="175" y="0"/>
                    </a:moveTo>
                    <a:lnTo>
                      <a:pt x="0" y="84"/>
                    </a:lnTo>
                    <a:lnTo>
                      <a:pt x="76" y="167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35" name="Group 737"/>
            <p:cNvGrpSpPr>
              <a:grpSpLocks/>
            </p:cNvGrpSpPr>
            <p:nvPr/>
          </p:nvGrpSpPr>
          <p:grpSpPr bwMode="auto">
            <a:xfrm>
              <a:off x="2084" y="2675"/>
              <a:ext cx="1756" cy="687"/>
              <a:chOff x="2084" y="2675"/>
              <a:chExt cx="1756" cy="687"/>
            </a:xfrm>
          </p:grpSpPr>
          <p:sp>
            <p:nvSpPr>
              <p:cNvPr id="22986" name="Line 738"/>
              <p:cNvSpPr>
                <a:spLocks noChangeShapeType="1"/>
              </p:cNvSpPr>
              <p:nvPr/>
            </p:nvSpPr>
            <p:spPr bwMode="auto">
              <a:xfrm flipV="1">
                <a:off x="2084" y="2695"/>
                <a:ext cx="1709" cy="66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87" name="Freeform 739"/>
              <p:cNvSpPr>
                <a:spLocks/>
              </p:cNvSpPr>
              <p:nvPr/>
            </p:nvSpPr>
            <p:spPr bwMode="auto">
              <a:xfrm>
                <a:off x="3741" y="2675"/>
                <a:ext cx="99" cy="60"/>
              </a:xfrm>
              <a:custGeom>
                <a:avLst/>
                <a:gdLst>
                  <a:gd name="T0" fmla="*/ 0 w 199"/>
                  <a:gd name="T1" fmla="*/ 0 h 121"/>
                  <a:gd name="T2" fmla="*/ 0 w 199"/>
                  <a:gd name="T3" fmla="*/ 0 h 121"/>
                  <a:gd name="T4" fmla="*/ 0 w 199"/>
                  <a:gd name="T5" fmla="*/ 0 h 121"/>
                  <a:gd name="T6" fmla="*/ 0 w 199"/>
                  <a:gd name="T7" fmla="*/ 0 h 1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9"/>
                  <a:gd name="T13" fmla="*/ 0 h 121"/>
                  <a:gd name="T14" fmla="*/ 199 w 199"/>
                  <a:gd name="T15" fmla="*/ 121 h 1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9" h="121">
                    <a:moveTo>
                      <a:pt x="199" y="0"/>
                    </a:moveTo>
                    <a:lnTo>
                      <a:pt x="0" y="19"/>
                    </a:lnTo>
                    <a:lnTo>
                      <a:pt x="41" y="121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39" name="Group 740"/>
            <p:cNvGrpSpPr>
              <a:grpSpLocks/>
            </p:cNvGrpSpPr>
            <p:nvPr/>
          </p:nvGrpSpPr>
          <p:grpSpPr bwMode="auto">
            <a:xfrm>
              <a:off x="2084" y="3361"/>
              <a:ext cx="1756" cy="172"/>
              <a:chOff x="2084" y="3361"/>
              <a:chExt cx="1756" cy="172"/>
            </a:xfrm>
          </p:grpSpPr>
          <p:sp>
            <p:nvSpPr>
              <p:cNvPr id="22984" name="Line 741"/>
              <p:cNvSpPr>
                <a:spLocks noChangeShapeType="1"/>
              </p:cNvSpPr>
              <p:nvPr/>
            </p:nvSpPr>
            <p:spPr bwMode="auto">
              <a:xfrm>
                <a:off x="2084" y="3361"/>
                <a:ext cx="1709" cy="1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85" name="Freeform 742"/>
              <p:cNvSpPr>
                <a:spLocks/>
              </p:cNvSpPr>
              <p:nvPr/>
            </p:nvSpPr>
            <p:spPr bwMode="auto">
              <a:xfrm>
                <a:off x="3749" y="3478"/>
                <a:ext cx="91" cy="55"/>
              </a:xfrm>
              <a:custGeom>
                <a:avLst/>
                <a:gdLst>
                  <a:gd name="T0" fmla="*/ 0 w 183"/>
                  <a:gd name="T1" fmla="*/ 0 h 111"/>
                  <a:gd name="T2" fmla="*/ 0 w 183"/>
                  <a:gd name="T3" fmla="*/ 0 h 111"/>
                  <a:gd name="T4" fmla="*/ 0 w 183"/>
                  <a:gd name="T5" fmla="*/ 0 h 111"/>
                  <a:gd name="T6" fmla="*/ 0 w 183"/>
                  <a:gd name="T7" fmla="*/ 0 h 1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3"/>
                  <a:gd name="T13" fmla="*/ 0 h 111"/>
                  <a:gd name="T14" fmla="*/ 183 w 183"/>
                  <a:gd name="T15" fmla="*/ 111 h 1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3" h="111">
                    <a:moveTo>
                      <a:pt x="183" y="71"/>
                    </a:moveTo>
                    <a:lnTo>
                      <a:pt x="9" y="0"/>
                    </a:lnTo>
                    <a:lnTo>
                      <a:pt x="0" y="111"/>
                    </a:lnTo>
                    <a:lnTo>
                      <a:pt x="183" y="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53" name="Rectangle 744"/>
            <p:cNvSpPr>
              <a:spLocks noChangeArrowheads="1"/>
            </p:cNvSpPr>
            <p:nvPr/>
          </p:nvSpPr>
          <p:spPr bwMode="auto">
            <a:xfrm>
              <a:off x="2466" y="1430"/>
              <a:ext cx="250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 b="0">
                  <a:solidFill>
                    <a:srgbClr val="000000"/>
                  </a:solidFill>
                </a:rPr>
                <a:t>1675</a:t>
              </a:r>
              <a:endParaRPr lang="en-US" b="0"/>
            </a:p>
          </p:txBody>
        </p:sp>
        <p:sp>
          <p:nvSpPr>
            <p:cNvPr id="22554" name="Rectangle 746"/>
            <p:cNvSpPr>
              <a:spLocks noChangeArrowheads="1"/>
            </p:cNvSpPr>
            <p:nvPr/>
          </p:nvSpPr>
          <p:spPr bwMode="auto">
            <a:xfrm>
              <a:off x="2619" y="1735"/>
              <a:ext cx="188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 b="0">
                  <a:solidFill>
                    <a:srgbClr val="000000"/>
                  </a:solidFill>
                </a:rPr>
                <a:t>400</a:t>
              </a:r>
              <a:endParaRPr lang="en-US" b="0"/>
            </a:p>
          </p:txBody>
        </p:sp>
        <p:sp>
          <p:nvSpPr>
            <p:cNvPr id="22555" name="Rectangle 757"/>
            <p:cNvSpPr>
              <a:spLocks noChangeArrowheads="1"/>
            </p:cNvSpPr>
            <p:nvPr/>
          </p:nvSpPr>
          <p:spPr bwMode="auto">
            <a:xfrm>
              <a:off x="3875" y="3907"/>
              <a:ext cx="31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 b="0">
                  <a:solidFill>
                    <a:srgbClr val="000000"/>
                  </a:solidFill>
                </a:rPr>
                <a:t>.</a:t>
              </a:r>
              <a:endParaRPr lang="en-US" sz="1400" b="0"/>
            </a:p>
          </p:txBody>
        </p:sp>
        <p:grpSp>
          <p:nvGrpSpPr>
            <p:cNvPr id="23340" name="Group 758"/>
            <p:cNvGrpSpPr>
              <a:grpSpLocks/>
            </p:cNvGrpSpPr>
            <p:nvPr/>
          </p:nvGrpSpPr>
          <p:grpSpPr bwMode="auto">
            <a:xfrm>
              <a:off x="962" y="1066"/>
              <a:ext cx="774" cy="545"/>
              <a:chOff x="962" y="1066"/>
              <a:chExt cx="774" cy="545"/>
            </a:xfrm>
          </p:grpSpPr>
          <p:grpSp>
            <p:nvGrpSpPr>
              <p:cNvPr id="23341" name="Group 759"/>
              <p:cNvGrpSpPr>
                <a:grpSpLocks/>
              </p:cNvGrpSpPr>
              <p:nvPr/>
            </p:nvGrpSpPr>
            <p:grpSpPr bwMode="auto">
              <a:xfrm>
                <a:off x="962" y="1066"/>
                <a:ext cx="771" cy="534"/>
                <a:chOff x="962" y="1066"/>
                <a:chExt cx="771" cy="534"/>
              </a:xfrm>
            </p:grpSpPr>
            <p:sp>
              <p:nvSpPr>
                <p:cNvPr id="22784" name="Freeform 760"/>
                <p:cNvSpPr>
                  <a:spLocks/>
                </p:cNvSpPr>
                <p:nvPr/>
              </p:nvSpPr>
              <p:spPr bwMode="auto">
                <a:xfrm>
                  <a:off x="993" y="1066"/>
                  <a:ext cx="626" cy="120"/>
                </a:xfrm>
                <a:custGeom>
                  <a:avLst/>
                  <a:gdLst>
                    <a:gd name="T0" fmla="*/ 0 w 1254"/>
                    <a:gd name="T1" fmla="*/ 0 h 241"/>
                    <a:gd name="T2" fmla="*/ 0 w 1254"/>
                    <a:gd name="T3" fmla="*/ 0 h 241"/>
                    <a:gd name="T4" fmla="*/ 0 w 1254"/>
                    <a:gd name="T5" fmla="*/ 0 h 241"/>
                    <a:gd name="T6" fmla="*/ 0 w 1254"/>
                    <a:gd name="T7" fmla="*/ 0 h 241"/>
                    <a:gd name="T8" fmla="*/ 0 w 1254"/>
                    <a:gd name="T9" fmla="*/ 0 h 241"/>
                    <a:gd name="T10" fmla="*/ 0 w 1254"/>
                    <a:gd name="T11" fmla="*/ 0 h 241"/>
                    <a:gd name="T12" fmla="*/ 0 w 1254"/>
                    <a:gd name="T13" fmla="*/ 0 h 241"/>
                    <a:gd name="T14" fmla="*/ 0 w 1254"/>
                    <a:gd name="T15" fmla="*/ 0 h 241"/>
                    <a:gd name="T16" fmla="*/ 0 w 1254"/>
                    <a:gd name="T17" fmla="*/ 0 h 241"/>
                    <a:gd name="T18" fmla="*/ 0 w 1254"/>
                    <a:gd name="T19" fmla="*/ 0 h 241"/>
                    <a:gd name="T20" fmla="*/ 0 w 1254"/>
                    <a:gd name="T21" fmla="*/ 0 h 241"/>
                    <a:gd name="T22" fmla="*/ 0 w 1254"/>
                    <a:gd name="T23" fmla="*/ 0 h 241"/>
                    <a:gd name="T24" fmla="*/ 0 w 1254"/>
                    <a:gd name="T25" fmla="*/ 0 h 241"/>
                    <a:gd name="T26" fmla="*/ 0 w 1254"/>
                    <a:gd name="T27" fmla="*/ 0 h 241"/>
                    <a:gd name="T28" fmla="*/ 0 w 1254"/>
                    <a:gd name="T29" fmla="*/ 0 h 241"/>
                    <a:gd name="T30" fmla="*/ 0 w 1254"/>
                    <a:gd name="T31" fmla="*/ 0 h 241"/>
                    <a:gd name="T32" fmla="*/ 0 w 1254"/>
                    <a:gd name="T33" fmla="*/ 0 h 241"/>
                    <a:gd name="T34" fmla="*/ 0 w 1254"/>
                    <a:gd name="T35" fmla="*/ 0 h 241"/>
                    <a:gd name="T36" fmla="*/ 0 w 1254"/>
                    <a:gd name="T37" fmla="*/ 0 h 241"/>
                    <a:gd name="T38" fmla="*/ 0 w 1254"/>
                    <a:gd name="T39" fmla="*/ 0 h 241"/>
                    <a:gd name="T40" fmla="*/ 0 w 1254"/>
                    <a:gd name="T41" fmla="*/ 0 h 241"/>
                    <a:gd name="T42" fmla="*/ 0 w 1254"/>
                    <a:gd name="T43" fmla="*/ 0 h 241"/>
                    <a:gd name="T44" fmla="*/ 0 w 1254"/>
                    <a:gd name="T45" fmla="*/ 0 h 241"/>
                    <a:gd name="T46" fmla="*/ 0 w 1254"/>
                    <a:gd name="T47" fmla="*/ 0 h 241"/>
                    <a:gd name="T48" fmla="*/ 0 w 1254"/>
                    <a:gd name="T49" fmla="*/ 0 h 241"/>
                    <a:gd name="T50" fmla="*/ 0 w 1254"/>
                    <a:gd name="T51" fmla="*/ 0 h 241"/>
                    <a:gd name="T52" fmla="*/ 0 w 1254"/>
                    <a:gd name="T53" fmla="*/ 0 h 241"/>
                    <a:gd name="T54" fmla="*/ 0 w 1254"/>
                    <a:gd name="T55" fmla="*/ 0 h 241"/>
                    <a:gd name="T56" fmla="*/ 0 w 1254"/>
                    <a:gd name="T57" fmla="*/ 0 h 241"/>
                    <a:gd name="T58" fmla="*/ 0 w 1254"/>
                    <a:gd name="T59" fmla="*/ 0 h 241"/>
                    <a:gd name="T60" fmla="*/ 0 w 1254"/>
                    <a:gd name="T61" fmla="*/ 0 h 241"/>
                    <a:gd name="T62" fmla="*/ 0 w 1254"/>
                    <a:gd name="T63" fmla="*/ 0 h 241"/>
                    <a:gd name="T64" fmla="*/ 0 w 1254"/>
                    <a:gd name="T65" fmla="*/ 0 h 241"/>
                    <a:gd name="T66" fmla="*/ 0 w 1254"/>
                    <a:gd name="T67" fmla="*/ 0 h 241"/>
                    <a:gd name="T68" fmla="*/ 0 w 1254"/>
                    <a:gd name="T69" fmla="*/ 0 h 241"/>
                    <a:gd name="T70" fmla="*/ 0 w 1254"/>
                    <a:gd name="T71" fmla="*/ 0 h 241"/>
                    <a:gd name="T72" fmla="*/ 0 w 1254"/>
                    <a:gd name="T73" fmla="*/ 0 h 241"/>
                    <a:gd name="T74" fmla="*/ 0 w 1254"/>
                    <a:gd name="T75" fmla="*/ 0 h 241"/>
                    <a:gd name="T76" fmla="*/ 0 w 1254"/>
                    <a:gd name="T77" fmla="*/ 0 h 241"/>
                    <a:gd name="T78" fmla="*/ 0 w 1254"/>
                    <a:gd name="T79" fmla="*/ 0 h 241"/>
                    <a:gd name="T80" fmla="*/ 0 w 1254"/>
                    <a:gd name="T81" fmla="*/ 0 h 241"/>
                    <a:gd name="T82" fmla="*/ 0 w 1254"/>
                    <a:gd name="T83" fmla="*/ 0 h 241"/>
                    <a:gd name="T84" fmla="*/ 0 w 1254"/>
                    <a:gd name="T85" fmla="*/ 0 h 241"/>
                    <a:gd name="T86" fmla="*/ 0 w 1254"/>
                    <a:gd name="T87" fmla="*/ 0 h 241"/>
                    <a:gd name="T88" fmla="*/ 0 w 1254"/>
                    <a:gd name="T89" fmla="*/ 0 h 241"/>
                    <a:gd name="T90" fmla="*/ 0 w 1254"/>
                    <a:gd name="T91" fmla="*/ 0 h 241"/>
                    <a:gd name="T92" fmla="*/ 0 w 1254"/>
                    <a:gd name="T93" fmla="*/ 0 h 241"/>
                    <a:gd name="T94" fmla="*/ 0 w 1254"/>
                    <a:gd name="T95" fmla="*/ 0 h 241"/>
                    <a:gd name="T96" fmla="*/ 0 w 1254"/>
                    <a:gd name="T97" fmla="*/ 0 h 241"/>
                    <a:gd name="T98" fmla="*/ 0 w 1254"/>
                    <a:gd name="T99" fmla="*/ 0 h 241"/>
                    <a:gd name="T100" fmla="*/ 0 w 1254"/>
                    <a:gd name="T101" fmla="*/ 0 h 241"/>
                    <a:gd name="T102" fmla="*/ 0 w 1254"/>
                    <a:gd name="T103" fmla="*/ 0 h 241"/>
                    <a:gd name="T104" fmla="*/ 0 w 1254"/>
                    <a:gd name="T105" fmla="*/ 0 h 241"/>
                    <a:gd name="T106" fmla="*/ 0 w 1254"/>
                    <a:gd name="T107" fmla="*/ 0 h 241"/>
                    <a:gd name="T108" fmla="*/ 0 w 1254"/>
                    <a:gd name="T109" fmla="*/ 0 h 241"/>
                    <a:gd name="T110" fmla="*/ 0 w 1254"/>
                    <a:gd name="T111" fmla="*/ 0 h 241"/>
                    <a:gd name="T112" fmla="*/ 0 w 1254"/>
                    <a:gd name="T113" fmla="*/ 0 h 241"/>
                    <a:gd name="T114" fmla="*/ 0 w 1254"/>
                    <a:gd name="T115" fmla="*/ 0 h 241"/>
                    <a:gd name="T116" fmla="*/ 0 w 1254"/>
                    <a:gd name="T117" fmla="*/ 0 h 241"/>
                    <a:gd name="T118" fmla="*/ 0 w 1254"/>
                    <a:gd name="T119" fmla="*/ 0 h 241"/>
                    <a:gd name="T120" fmla="*/ 0 w 1254"/>
                    <a:gd name="T121" fmla="*/ 0 h 241"/>
                    <a:gd name="T122" fmla="*/ 0 w 1254"/>
                    <a:gd name="T123" fmla="*/ 0 h 241"/>
                    <a:gd name="T124" fmla="*/ 0 w 1254"/>
                    <a:gd name="T125" fmla="*/ 0 h 241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54"/>
                    <a:gd name="T190" fmla="*/ 0 h 241"/>
                    <a:gd name="T191" fmla="*/ 1254 w 1254"/>
                    <a:gd name="T192" fmla="*/ 241 h 241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54" h="241">
                      <a:moveTo>
                        <a:pt x="1192" y="241"/>
                      </a:moveTo>
                      <a:lnTo>
                        <a:pt x="1228" y="241"/>
                      </a:lnTo>
                      <a:lnTo>
                        <a:pt x="1236" y="230"/>
                      </a:lnTo>
                      <a:lnTo>
                        <a:pt x="1240" y="224"/>
                      </a:lnTo>
                      <a:lnTo>
                        <a:pt x="1244" y="216"/>
                      </a:lnTo>
                      <a:lnTo>
                        <a:pt x="1248" y="208"/>
                      </a:lnTo>
                      <a:lnTo>
                        <a:pt x="1251" y="199"/>
                      </a:lnTo>
                      <a:lnTo>
                        <a:pt x="1252" y="191"/>
                      </a:lnTo>
                      <a:lnTo>
                        <a:pt x="1254" y="184"/>
                      </a:lnTo>
                      <a:lnTo>
                        <a:pt x="1254" y="176"/>
                      </a:lnTo>
                      <a:lnTo>
                        <a:pt x="1254" y="168"/>
                      </a:lnTo>
                      <a:lnTo>
                        <a:pt x="1252" y="160"/>
                      </a:lnTo>
                      <a:lnTo>
                        <a:pt x="1249" y="151"/>
                      </a:lnTo>
                      <a:lnTo>
                        <a:pt x="1246" y="143"/>
                      </a:lnTo>
                      <a:lnTo>
                        <a:pt x="1241" y="133"/>
                      </a:lnTo>
                      <a:lnTo>
                        <a:pt x="1238" y="126"/>
                      </a:lnTo>
                      <a:lnTo>
                        <a:pt x="1232" y="118"/>
                      </a:lnTo>
                      <a:lnTo>
                        <a:pt x="1225" y="111"/>
                      </a:lnTo>
                      <a:lnTo>
                        <a:pt x="1217" y="106"/>
                      </a:lnTo>
                      <a:lnTo>
                        <a:pt x="1209" y="100"/>
                      </a:lnTo>
                      <a:lnTo>
                        <a:pt x="1201" y="95"/>
                      </a:lnTo>
                      <a:lnTo>
                        <a:pt x="1193" y="91"/>
                      </a:lnTo>
                      <a:lnTo>
                        <a:pt x="1184" y="86"/>
                      </a:lnTo>
                      <a:lnTo>
                        <a:pt x="1174" y="83"/>
                      </a:lnTo>
                      <a:lnTo>
                        <a:pt x="1165" y="79"/>
                      </a:lnTo>
                      <a:lnTo>
                        <a:pt x="1155" y="79"/>
                      </a:lnTo>
                      <a:lnTo>
                        <a:pt x="1144" y="78"/>
                      </a:lnTo>
                      <a:lnTo>
                        <a:pt x="1135" y="78"/>
                      </a:lnTo>
                      <a:lnTo>
                        <a:pt x="1123" y="78"/>
                      </a:lnTo>
                      <a:lnTo>
                        <a:pt x="1114" y="79"/>
                      </a:lnTo>
                      <a:lnTo>
                        <a:pt x="1104" y="81"/>
                      </a:lnTo>
                      <a:lnTo>
                        <a:pt x="1085" y="87"/>
                      </a:lnTo>
                      <a:lnTo>
                        <a:pt x="1076" y="78"/>
                      </a:lnTo>
                      <a:lnTo>
                        <a:pt x="1063" y="68"/>
                      </a:lnTo>
                      <a:lnTo>
                        <a:pt x="1052" y="62"/>
                      </a:lnTo>
                      <a:lnTo>
                        <a:pt x="1045" y="59"/>
                      </a:lnTo>
                      <a:lnTo>
                        <a:pt x="1039" y="57"/>
                      </a:lnTo>
                      <a:lnTo>
                        <a:pt x="1017" y="51"/>
                      </a:lnTo>
                      <a:lnTo>
                        <a:pt x="993" y="48"/>
                      </a:lnTo>
                      <a:lnTo>
                        <a:pt x="968" y="48"/>
                      </a:lnTo>
                      <a:lnTo>
                        <a:pt x="942" y="48"/>
                      </a:lnTo>
                      <a:lnTo>
                        <a:pt x="917" y="49"/>
                      </a:lnTo>
                      <a:lnTo>
                        <a:pt x="893" y="51"/>
                      </a:lnTo>
                      <a:lnTo>
                        <a:pt x="869" y="49"/>
                      </a:lnTo>
                      <a:lnTo>
                        <a:pt x="847" y="45"/>
                      </a:lnTo>
                      <a:lnTo>
                        <a:pt x="816" y="35"/>
                      </a:lnTo>
                      <a:lnTo>
                        <a:pt x="785" y="25"/>
                      </a:lnTo>
                      <a:lnTo>
                        <a:pt x="754" y="19"/>
                      </a:lnTo>
                      <a:lnTo>
                        <a:pt x="723" y="14"/>
                      </a:lnTo>
                      <a:lnTo>
                        <a:pt x="691" y="14"/>
                      </a:lnTo>
                      <a:lnTo>
                        <a:pt x="659" y="18"/>
                      </a:lnTo>
                      <a:lnTo>
                        <a:pt x="627" y="24"/>
                      </a:lnTo>
                      <a:lnTo>
                        <a:pt x="594" y="38"/>
                      </a:lnTo>
                      <a:lnTo>
                        <a:pt x="559" y="25"/>
                      </a:lnTo>
                      <a:lnTo>
                        <a:pt x="520" y="24"/>
                      </a:lnTo>
                      <a:lnTo>
                        <a:pt x="482" y="29"/>
                      </a:lnTo>
                      <a:lnTo>
                        <a:pt x="442" y="37"/>
                      </a:lnTo>
                      <a:lnTo>
                        <a:pt x="403" y="46"/>
                      </a:lnTo>
                      <a:lnTo>
                        <a:pt x="361" y="52"/>
                      </a:lnTo>
                      <a:lnTo>
                        <a:pt x="322" y="52"/>
                      </a:lnTo>
                      <a:lnTo>
                        <a:pt x="312" y="52"/>
                      </a:lnTo>
                      <a:lnTo>
                        <a:pt x="302" y="51"/>
                      </a:lnTo>
                      <a:lnTo>
                        <a:pt x="293" y="48"/>
                      </a:lnTo>
                      <a:lnTo>
                        <a:pt x="282" y="45"/>
                      </a:lnTo>
                      <a:lnTo>
                        <a:pt x="263" y="38"/>
                      </a:lnTo>
                      <a:lnTo>
                        <a:pt x="242" y="32"/>
                      </a:lnTo>
                      <a:lnTo>
                        <a:pt x="220" y="24"/>
                      </a:lnTo>
                      <a:lnTo>
                        <a:pt x="196" y="16"/>
                      </a:lnTo>
                      <a:lnTo>
                        <a:pt x="172" y="11"/>
                      </a:lnTo>
                      <a:lnTo>
                        <a:pt x="148" y="5"/>
                      </a:lnTo>
                      <a:lnTo>
                        <a:pt x="126" y="2"/>
                      </a:lnTo>
                      <a:lnTo>
                        <a:pt x="105" y="0"/>
                      </a:lnTo>
                      <a:lnTo>
                        <a:pt x="96" y="0"/>
                      </a:lnTo>
                      <a:lnTo>
                        <a:pt x="88" y="2"/>
                      </a:lnTo>
                      <a:lnTo>
                        <a:pt x="81" y="3"/>
                      </a:lnTo>
                      <a:lnTo>
                        <a:pt x="73" y="6"/>
                      </a:lnTo>
                      <a:lnTo>
                        <a:pt x="69" y="10"/>
                      </a:lnTo>
                      <a:lnTo>
                        <a:pt x="62" y="11"/>
                      </a:lnTo>
                      <a:lnTo>
                        <a:pt x="53" y="18"/>
                      </a:lnTo>
                      <a:lnTo>
                        <a:pt x="43" y="22"/>
                      </a:lnTo>
                      <a:lnTo>
                        <a:pt x="38" y="24"/>
                      </a:lnTo>
                      <a:lnTo>
                        <a:pt x="32" y="25"/>
                      </a:lnTo>
                      <a:lnTo>
                        <a:pt x="26" y="27"/>
                      </a:lnTo>
                      <a:lnTo>
                        <a:pt x="19" y="27"/>
                      </a:lnTo>
                      <a:lnTo>
                        <a:pt x="10" y="27"/>
                      </a:lnTo>
                      <a:lnTo>
                        <a:pt x="0" y="25"/>
                      </a:lnTo>
                      <a:lnTo>
                        <a:pt x="3" y="30"/>
                      </a:lnTo>
                      <a:lnTo>
                        <a:pt x="15" y="37"/>
                      </a:lnTo>
                      <a:lnTo>
                        <a:pt x="19" y="38"/>
                      </a:lnTo>
                      <a:lnTo>
                        <a:pt x="27" y="40"/>
                      </a:lnTo>
                      <a:lnTo>
                        <a:pt x="35" y="40"/>
                      </a:lnTo>
                      <a:lnTo>
                        <a:pt x="45" y="38"/>
                      </a:lnTo>
                      <a:lnTo>
                        <a:pt x="54" y="38"/>
                      </a:lnTo>
                      <a:lnTo>
                        <a:pt x="64" y="38"/>
                      </a:lnTo>
                      <a:lnTo>
                        <a:pt x="73" y="38"/>
                      </a:lnTo>
                      <a:lnTo>
                        <a:pt x="85" y="38"/>
                      </a:lnTo>
                      <a:lnTo>
                        <a:pt x="94" y="38"/>
                      </a:lnTo>
                      <a:lnTo>
                        <a:pt x="105" y="40"/>
                      </a:lnTo>
                      <a:lnTo>
                        <a:pt x="115" y="43"/>
                      </a:lnTo>
                      <a:lnTo>
                        <a:pt x="124" y="46"/>
                      </a:lnTo>
                      <a:lnTo>
                        <a:pt x="134" y="52"/>
                      </a:lnTo>
                      <a:lnTo>
                        <a:pt x="110" y="52"/>
                      </a:lnTo>
                      <a:lnTo>
                        <a:pt x="91" y="54"/>
                      </a:lnTo>
                      <a:lnTo>
                        <a:pt x="80" y="57"/>
                      </a:lnTo>
                      <a:lnTo>
                        <a:pt x="70" y="59"/>
                      </a:lnTo>
                      <a:lnTo>
                        <a:pt x="62" y="60"/>
                      </a:lnTo>
                      <a:lnTo>
                        <a:pt x="54" y="60"/>
                      </a:lnTo>
                      <a:lnTo>
                        <a:pt x="43" y="59"/>
                      </a:lnTo>
                      <a:lnTo>
                        <a:pt x="27" y="54"/>
                      </a:lnTo>
                      <a:lnTo>
                        <a:pt x="34" y="59"/>
                      </a:lnTo>
                      <a:lnTo>
                        <a:pt x="40" y="65"/>
                      </a:lnTo>
                      <a:lnTo>
                        <a:pt x="45" y="70"/>
                      </a:lnTo>
                      <a:lnTo>
                        <a:pt x="197" y="91"/>
                      </a:lnTo>
                      <a:lnTo>
                        <a:pt x="218" y="89"/>
                      </a:lnTo>
                      <a:lnTo>
                        <a:pt x="229" y="89"/>
                      </a:lnTo>
                      <a:lnTo>
                        <a:pt x="237" y="91"/>
                      </a:lnTo>
                      <a:lnTo>
                        <a:pt x="247" y="92"/>
                      </a:lnTo>
                      <a:lnTo>
                        <a:pt x="256" y="95"/>
                      </a:lnTo>
                      <a:lnTo>
                        <a:pt x="267" y="100"/>
                      </a:lnTo>
                      <a:lnTo>
                        <a:pt x="279" y="105"/>
                      </a:lnTo>
                      <a:lnTo>
                        <a:pt x="290" y="110"/>
                      </a:lnTo>
                      <a:lnTo>
                        <a:pt x="299" y="114"/>
                      </a:lnTo>
                      <a:lnTo>
                        <a:pt x="309" y="119"/>
                      </a:lnTo>
                      <a:lnTo>
                        <a:pt x="317" y="122"/>
                      </a:lnTo>
                      <a:lnTo>
                        <a:pt x="328" y="126"/>
                      </a:lnTo>
                      <a:lnTo>
                        <a:pt x="339" y="129"/>
                      </a:lnTo>
                      <a:lnTo>
                        <a:pt x="350" y="129"/>
                      </a:lnTo>
                      <a:lnTo>
                        <a:pt x="361" y="129"/>
                      </a:lnTo>
                      <a:lnTo>
                        <a:pt x="374" y="127"/>
                      </a:lnTo>
                      <a:lnTo>
                        <a:pt x="385" y="126"/>
                      </a:lnTo>
                      <a:lnTo>
                        <a:pt x="396" y="122"/>
                      </a:lnTo>
                      <a:lnTo>
                        <a:pt x="407" y="121"/>
                      </a:lnTo>
                      <a:lnTo>
                        <a:pt x="420" y="118"/>
                      </a:lnTo>
                      <a:lnTo>
                        <a:pt x="431" y="116"/>
                      </a:lnTo>
                      <a:lnTo>
                        <a:pt x="442" y="114"/>
                      </a:lnTo>
                      <a:lnTo>
                        <a:pt x="454" y="113"/>
                      </a:lnTo>
                      <a:lnTo>
                        <a:pt x="465" y="113"/>
                      </a:lnTo>
                      <a:lnTo>
                        <a:pt x="476" y="113"/>
                      </a:lnTo>
                      <a:lnTo>
                        <a:pt x="487" y="116"/>
                      </a:lnTo>
                      <a:lnTo>
                        <a:pt x="498" y="119"/>
                      </a:lnTo>
                      <a:lnTo>
                        <a:pt x="509" y="124"/>
                      </a:lnTo>
                      <a:lnTo>
                        <a:pt x="520" y="130"/>
                      </a:lnTo>
                      <a:lnTo>
                        <a:pt x="532" y="137"/>
                      </a:lnTo>
                      <a:lnTo>
                        <a:pt x="543" y="143"/>
                      </a:lnTo>
                      <a:lnTo>
                        <a:pt x="552" y="149"/>
                      </a:lnTo>
                      <a:lnTo>
                        <a:pt x="562" y="156"/>
                      </a:lnTo>
                      <a:lnTo>
                        <a:pt x="571" y="160"/>
                      </a:lnTo>
                      <a:lnTo>
                        <a:pt x="582" y="167"/>
                      </a:lnTo>
                      <a:lnTo>
                        <a:pt x="592" y="172"/>
                      </a:lnTo>
                      <a:lnTo>
                        <a:pt x="603" y="175"/>
                      </a:lnTo>
                      <a:lnTo>
                        <a:pt x="614" y="178"/>
                      </a:lnTo>
                      <a:lnTo>
                        <a:pt x="625" y="180"/>
                      </a:lnTo>
                      <a:lnTo>
                        <a:pt x="637" y="180"/>
                      </a:lnTo>
                      <a:lnTo>
                        <a:pt x="649" y="178"/>
                      </a:lnTo>
                      <a:lnTo>
                        <a:pt x="664" y="173"/>
                      </a:lnTo>
                      <a:lnTo>
                        <a:pt x="678" y="168"/>
                      </a:lnTo>
                      <a:lnTo>
                        <a:pt x="691" y="164"/>
                      </a:lnTo>
                      <a:lnTo>
                        <a:pt x="703" y="154"/>
                      </a:lnTo>
                      <a:lnTo>
                        <a:pt x="715" y="145"/>
                      </a:lnTo>
                      <a:lnTo>
                        <a:pt x="724" y="133"/>
                      </a:lnTo>
                      <a:lnTo>
                        <a:pt x="735" y="145"/>
                      </a:lnTo>
                      <a:lnTo>
                        <a:pt x="748" y="153"/>
                      </a:lnTo>
                      <a:lnTo>
                        <a:pt x="769" y="160"/>
                      </a:lnTo>
                      <a:lnTo>
                        <a:pt x="834" y="176"/>
                      </a:lnTo>
                      <a:lnTo>
                        <a:pt x="907" y="162"/>
                      </a:lnTo>
                      <a:lnTo>
                        <a:pt x="929" y="159"/>
                      </a:lnTo>
                      <a:lnTo>
                        <a:pt x="944" y="153"/>
                      </a:lnTo>
                      <a:lnTo>
                        <a:pt x="955" y="164"/>
                      </a:lnTo>
                      <a:lnTo>
                        <a:pt x="968" y="172"/>
                      </a:lnTo>
                      <a:lnTo>
                        <a:pt x="980" y="176"/>
                      </a:lnTo>
                      <a:lnTo>
                        <a:pt x="993" y="180"/>
                      </a:lnTo>
                      <a:lnTo>
                        <a:pt x="1007" y="181"/>
                      </a:lnTo>
                      <a:lnTo>
                        <a:pt x="1020" y="181"/>
                      </a:lnTo>
                      <a:lnTo>
                        <a:pt x="1034" y="180"/>
                      </a:lnTo>
                      <a:lnTo>
                        <a:pt x="1049" y="178"/>
                      </a:lnTo>
                      <a:lnTo>
                        <a:pt x="1061" y="176"/>
                      </a:lnTo>
                      <a:lnTo>
                        <a:pt x="1077" y="175"/>
                      </a:lnTo>
                      <a:lnTo>
                        <a:pt x="1090" y="173"/>
                      </a:lnTo>
                      <a:lnTo>
                        <a:pt x="1104" y="172"/>
                      </a:lnTo>
                      <a:lnTo>
                        <a:pt x="1119" y="172"/>
                      </a:lnTo>
                      <a:lnTo>
                        <a:pt x="1131" y="173"/>
                      </a:lnTo>
                      <a:lnTo>
                        <a:pt x="1146" y="175"/>
                      </a:lnTo>
                      <a:lnTo>
                        <a:pt x="1158" y="180"/>
                      </a:lnTo>
                      <a:lnTo>
                        <a:pt x="1166" y="184"/>
                      </a:lnTo>
                      <a:lnTo>
                        <a:pt x="1174" y="189"/>
                      </a:lnTo>
                      <a:lnTo>
                        <a:pt x="1182" y="197"/>
                      </a:lnTo>
                      <a:lnTo>
                        <a:pt x="1189" y="205"/>
                      </a:lnTo>
                      <a:lnTo>
                        <a:pt x="1193" y="214"/>
                      </a:lnTo>
                      <a:lnTo>
                        <a:pt x="1195" y="224"/>
                      </a:lnTo>
                      <a:lnTo>
                        <a:pt x="1195" y="234"/>
                      </a:lnTo>
                      <a:lnTo>
                        <a:pt x="1192" y="2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5" name="Freeform 761"/>
                <p:cNvSpPr>
                  <a:spLocks/>
                </p:cNvSpPr>
                <p:nvPr/>
              </p:nvSpPr>
              <p:spPr bwMode="auto">
                <a:xfrm>
                  <a:off x="1184" y="1174"/>
                  <a:ext cx="270" cy="87"/>
                </a:xfrm>
                <a:custGeom>
                  <a:avLst/>
                  <a:gdLst>
                    <a:gd name="T0" fmla="*/ 0 w 541"/>
                    <a:gd name="T1" fmla="*/ 1 h 173"/>
                    <a:gd name="T2" fmla="*/ 0 w 541"/>
                    <a:gd name="T3" fmla="*/ 1 h 173"/>
                    <a:gd name="T4" fmla="*/ 0 w 541"/>
                    <a:gd name="T5" fmla="*/ 1 h 173"/>
                    <a:gd name="T6" fmla="*/ 0 w 541"/>
                    <a:gd name="T7" fmla="*/ 1 h 173"/>
                    <a:gd name="T8" fmla="*/ 0 w 541"/>
                    <a:gd name="T9" fmla="*/ 1 h 173"/>
                    <a:gd name="T10" fmla="*/ 0 w 541"/>
                    <a:gd name="T11" fmla="*/ 1 h 173"/>
                    <a:gd name="T12" fmla="*/ 0 w 541"/>
                    <a:gd name="T13" fmla="*/ 1 h 173"/>
                    <a:gd name="T14" fmla="*/ 0 w 541"/>
                    <a:gd name="T15" fmla="*/ 1 h 173"/>
                    <a:gd name="T16" fmla="*/ 0 w 541"/>
                    <a:gd name="T17" fmla="*/ 1 h 173"/>
                    <a:gd name="T18" fmla="*/ 0 w 541"/>
                    <a:gd name="T19" fmla="*/ 1 h 173"/>
                    <a:gd name="T20" fmla="*/ 0 w 541"/>
                    <a:gd name="T21" fmla="*/ 1 h 173"/>
                    <a:gd name="T22" fmla="*/ 0 w 541"/>
                    <a:gd name="T23" fmla="*/ 1 h 173"/>
                    <a:gd name="T24" fmla="*/ 0 w 541"/>
                    <a:gd name="T25" fmla="*/ 1 h 173"/>
                    <a:gd name="T26" fmla="*/ 0 w 541"/>
                    <a:gd name="T27" fmla="*/ 1 h 173"/>
                    <a:gd name="T28" fmla="*/ 0 w 541"/>
                    <a:gd name="T29" fmla="*/ 1 h 173"/>
                    <a:gd name="T30" fmla="*/ 0 w 541"/>
                    <a:gd name="T31" fmla="*/ 1 h 173"/>
                    <a:gd name="T32" fmla="*/ 0 w 541"/>
                    <a:gd name="T33" fmla="*/ 1 h 173"/>
                    <a:gd name="T34" fmla="*/ 0 w 541"/>
                    <a:gd name="T35" fmla="*/ 1 h 173"/>
                    <a:gd name="T36" fmla="*/ 0 w 541"/>
                    <a:gd name="T37" fmla="*/ 1 h 173"/>
                    <a:gd name="T38" fmla="*/ 0 w 541"/>
                    <a:gd name="T39" fmla="*/ 1 h 173"/>
                    <a:gd name="T40" fmla="*/ 0 w 541"/>
                    <a:gd name="T41" fmla="*/ 1 h 173"/>
                    <a:gd name="T42" fmla="*/ 0 w 541"/>
                    <a:gd name="T43" fmla="*/ 1 h 173"/>
                    <a:gd name="T44" fmla="*/ 0 w 541"/>
                    <a:gd name="T45" fmla="*/ 0 h 173"/>
                    <a:gd name="T46" fmla="*/ 0 w 541"/>
                    <a:gd name="T47" fmla="*/ 0 h 173"/>
                    <a:gd name="T48" fmla="*/ 0 w 541"/>
                    <a:gd name="T49" fmla="*/ 1 h 173"/>
                    <a:gd name="T50" fmla="*/ 0 w 541"/>
                    <a:gd name="T51" fmla="*/ 1 h 173"/>
                    <a:gd name="T52" fmla="*/ 0 w 541"/>
                    <a:gd name="T53" fmla="*/ 1 h 173"/>
                    <a:gd name="T54" fmla="*/ 0 w 541"/>
                    <a:gd name="T55" fmla="*/ 1 h 173"/>
                    <a:gd name="T56" fmla="*/ 0 w 541"/>
                    <a:gd name="T57" fmla="*/ 1 h 173"/>
                    <a:gd name="T58" fmla="*/ 0 w 541"/>
                    <a:gd name="T59" fmla="*/ 1 h 173"/>
                    <a:gd name="T60" fmla="*/ 0 w 541"/>
                    <a:gd name="T61" fmla="*/ 1 h 173"/>
                    <a:gd name="T62" fmla="*/ 0 w 541"/>
                    <a:gd name="T63" fmla="*/ 1 h 173"/>
                    <a:gd name="T64" fmla="*/ 0 w 541"/>
                    <a:gd name="T65" fmla="*/ 1 h 173"/>
                    <a:gd name="T66" fmla="*/ 0 w 541"/>
                    <a:gd name="T67" fmla="*/ 1 h 173"/>
                    <a:gd name="T68" fmla="*/ 0 w 541"/>
                    <a:gd name="T69" fmla="*/ 1 h 173"/>
                    <a:gd name="T70" fmla="*/ 0 w 541"/>
                    <a:gd name="T71" fmla="*/ 1 h 173"/>
                    <a:gd name="T72" fmla="*/ 0 w 541"/>
                    <a:gd name="T73" fmla="*/ 1 h 173"/>
                    <a:gd name="T74" fmla="*/ 0 w 541"/>
                    <a:gd name="T75" fmla="*/ 1 h 173"/>
                    <a:gd name="T76" fmla="*/ 0 w 541"/>
                    <a:gd name="T77" fmla="*/ 1 h 173"/>
                    <a:gd name="T78" fmla="*/ 0 w 541"/>
                    <a:gd name="T79" fmla="*/ 1 h 173"/>
                    <a:gd name="T80" fmla="*/ 0 w 541"/>
                    <a:gd name="T81" fmla="*/ 1 h 173"/>
                    <a:gd name="T82" fmla="*/ 0 w 541"/>
                    <a:gd name="T83" fmla="*/ 1 h 173"/>
                    <a:gd name="T84" fmla="*/ 0 w 541"/>
                    <a:gd name="T85" fmla="*/ 1 h 173"/>
                    <a:gd name="T86" fmla="*/ 0 w 541"/>
                    <a:gd name="T87" fmla="*/ 1 h 173"/>
                    <a:gd name="T88" fmla="*/ 0 w 541"/>
                    <a:gd name="T89" fmla="*/ 1 h 173"/>
                    <a:gd name="T90" fmla="*/ 0 w 541"/>
                    <a:gd name="T91" fmla="*/ 1 h 173"/>
                    <a:gd name="T92" fmla="*/ 0 w 541"/>
                    <a:gd name="T93" fmla="*/ 1 h 173"/>
                    <a:gd name="T94" fmla="*/ 0 w 541"/>
                    <a:gd name="T95" fmla="*/ 1 h 173"/>
                    <a:gd name="T96" fmla="*/ 0 w 541"/>
                    <a:gd name="T97" fmla="*/ 1 h 173"/>
                    <a:gd name="T98" fmla="*/ 0 w 541"/>
                    <a:gd name="T99" fmla="*/ 1 h 173"/>
                    <a:gd name="T100" fmla="*/ 0 w 541"/>
                    <a:gd name="T101" fmla="*/ 1 h 173"/>
                    <a:gd name="T102" fmla="*/ 0 w 541"/>
                    <a:gd name="T103" fmla="*/ 1 h 173"/>
                    <a:gd name="T104" fmla="*/ 0 w 541"/>
                    <a:gd name="T105" fmla="*/ 1 h 17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41"/>
                    <a:gd name="T160" fmla="*/ 0 h 173"/>
                    <a:gd name="T161" fmla="*/ 541 w 541"/>
                    <a:gd name="T162" fmla="*/ 173 h 17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41" h="173">
                      <a:moveTo>
                        <a:pt x="541" y="173"/>
                      </a:moveTo>
                      <a:lnTo>
                        <a:pt x="535" y="165"/>
                      </a:lnTo>
                      <a:lnTo>
                        <a:pt x="530" y="155"/>
                      </a:lnTo>
                      <a:lnTo>
                        <a:pt x="527" y="149"/>
                      </a:lnTo>
                      <a:lnTo>
                        <a:pt x="519" y="141"/>
                      </a:lnTo>
                      <a:lnTo>
                        <a:pt x="509" y="133"/>
                      </a:lnTo>
                      <a:lnTo>
                        <a:pt x="500" y="125"/>
                      </a:lnTo>
                      <a:lnTo>
                        <a:pt x="488" y="116"/>
                      </a:lnTo>
                      <a:lnTo>
                        <a:pt x="479" y="109"/>
                      </a:lnTo>
                      <a:lnTo>
                        <a:pt x="471" y="103"/>
                      </a:lnTo>
                      <a:lnTo>
                        <a:pt x="465" y="101"/>
                      </a:lnTo>
                      <a:lnTo>
                        <a:pt x="452" y="93"/>
                      </a:lnTo>
                      <a:lnTo>
                        <a:pt x="439" y="84"/>
                      </a:lnTo>
                      <a:lnTo>
                        <a:pt x="426" y="74"/>
                      </a:lnTo>
                      <a:lnTo>
                        <a:pt x="414" y="62"/>
                      </a:lnTo>
                      <a:lnTo>
                        <a:pt x="403" y="50"/>
                      </a:lnTo>
                      <a:lnTo>
                        <a:pt x="390" y="39"/>
                      </a:lnTo>
                      <a:lnTo>
                        <a:pt x="377" y="31"/>
                      </a:lnTo>
                      <a:lnTo>
                        <a:pt x="364" y="23"/>
                      </a:lnTo>
                      <a:lnTo>
                        <a:pt x="350" y="19"/>
                      </a:lnTo>
                      <a:lnTo>
                        <a:pt x="336" y="14"/>
                      </a:lnTo>
                      <a:lnTo>
                        <a:pt x="320" y="9"/>
                      </a:lnTo>
                      <a:lnTo>
                        <a:pt x="290" y="6"/>
                      </a:lnTo>
                      <a:lnTo>
                        <a:pt x="274" y="4"/>
                      </a:lnTo>
                      <a:lnTo>
                        <a:pt x="258" y="6"/>
                      </a:lnTo>
                      <a:lnTo>
                        <a:pt x="242" y="8"/>
                      </a:lnTo>
                      <a:lnTo>
                        <a:pt x="228" y="11"/>
                      </a:lnTo>
                      <a:lnTo>
                        <a:pt x="213" y="12"/>
                      </a:lnTo>
                      <a:lnTo>
                        <a:pt x="205" y="12"/>
                      </a:lnTo>
                      <a:lnTo>
                        <a:pt x="199" y="12"/>
                      </a:lnTo>
                      <a:lnTo>
                        <a:pt x="191" y="12"/>
                      </a:lnTo>
                      <a:lnTo>
                        <a:pt x="185" y="12"/>
                      </a:lnTo>
                      <a:lnTo>
                        <a:pt x="177" y="11"/>
                      </a:lnTo>
                      <a:lnTo>
                        <a:pt x="170" y="11"/>
                      </a:lnTo>
                      <a:lnTo>
                        <a:pt x="162" y="9"/>
                      </a:lnTo>
                      <a:lnTo>
                        <a:pt x="156" y="9"/>
                      </a:lnTo>
                      <a:lnTo>
                        <a:pt x="150" y="8"/>
                      </a:lnTo>
                      <a:lnTo>
                        <a:pt x="142" y="8"/>
                      </a:lnTo>
                      <a:lnTo>
                        <a:pt x="135" y="6"/>
                      </a:lnTo>
                      <a:lnTo>
                        <a:pt x="129" y="4"/>
                      </a:lnTo>
                      <a:lnTo>
                        <a:pt x="123" y="4"/>
                      </a:lnTo>
                      <a:lnTo>
                        <a:pt x="115" y="3"/>
                      </a:lnTo>
                      <a:lnTo>
                        <a:pt x="108" y="1"/>
                      </a:lnTo>
                      <a:lnTo>
                        <a:pt x="102" y="1"/>
                      </a:lnTo>
                      <a:lnTo>
                        <a:pt x="95" y="1"/>
                      </a:lnTo>
                      <a:lnTo>
                        <a:pt x="88" y="0"/>
                      </a:lnTo>
                      <a:lnTo>
                        <a:pt x="81" y="0"/>
                      </a:lnTo>
                      <a:lnTo>
                        <a:pt x="73" y="0"/>
                      </a:lnTo>
                      <a:lnTo>
                        <a:pt x="67" y="0"/>
                      </a:lnTo>
                      <a:lnTo>
                        <a:pt x="60" y="1"/>
                      </a:lnTo>
                      <a:lnTo>
                        <a:pt x="53" y="3"/>
                      </a:lnTo>
                      <a:lnTo>
                        <a:pt x="45" y="3"/>
                      </a:lnTo>
                      <a:lnTo>
                        <a:pt x="38" y="4"/>
                      </a:lnTo>
                      <a:lnTo>
                        <a:pt x="30" y="8"/>
                      </a:lnTo>
                      <a:lnTo>
                        <a:pt x="24" y="9"/>
                      </a:lnTo>
                      <a:lnTo>
                        <a:pt x="16" y="12"/>
                      </a:lnTo>
                      <a:lnTo>
                        <a:pt x="6" y="23"/>
                      </a:lnTo>
                      <a:lnTo>
                        <a:pt x="2" y="33"/>
                      </a:lnTo>
                      <a:lnTo>
                        <a:pt x="0" y="38"/>
                      </a:lnTo>
                      <a:lnTo>
                        <a:pt x="3" y="44"/>
                      </a:lnTo>
                      <a:lnTo>
                        <a:pt x="10" y="52"/>
                      </a:lnTo>
                      <a:lnTo>
                        <a:pt x="18" y="58"/>
                      </a:lnTo>
                      <a:lnTo>
                        <a:pt x="22" y="62"/>
                      </a:lnTo>
                      <a:lnTo>
                        <a:pt x="30" y="65"/>
                      </a:lnTo>
                      <a:lnTo>
                        <a:pt x="37" y="66"/>
                      </a:lnTo>
                      <a:lnTo>
                        <a:pt x="45" y="68"/>
                      </a:lnTo>
                      <a:lnTo>
                        <a:pt x="53" y="70"/>
                      </a:lnTo>
                      <a:lnTo>
                        <a:pt x="60" y="71"/>
                      </a:lnTo>
                      <a:lnTo>
                        <a:pt x="68" y="71"/>
                      </a:lnTo>
                      <a:lnTo>
                        <a:pt x="76" y="71"/>
                      </a:lnTo>
                      <a:lnTo>
                        <a:pt x="83" y="71"/>
                      </a:lnTo>
                      <a:lnTo>
                        <a:pt x="92" y="70"/>
                      </a:lnTo>
                      <a:lnTo>
                        <a:pt x="100" y="70"/>
                      </a:lnTo>
                      <a:lnTo>
                        <a:pt x="108" y="68"/>
                      </a:lnTo>
                      <a:lnTo>
                        <a:pt x="116" y="68"/>
                      </a:lnTo>
                      <a:lnTo>
                        <a:pt x="124" y="66"/>
                      </a:lnTo>
                      <a:lnTo>
                        <a:pt x="132" y="65"/>
                      </a:lnTo>
                      <a:lnTo>
                        <a:pt x="140" y="63"/>
                      </a:lnTo>
                      <a:lnTo>
                        <a:pt x="148" y="62"/>
                      </a:lnTo>
                      <a:lnTo>
                        <a:pt x="156" y="60"/>
                      </a:lnTo>
                      <a:lnTo>
                        <a:pt x="164" y="58"/>
                      </a:lnTo>
                      <a:lnTo>
                        <a:pt x="172" y="57"/>
                      </a:lnTo>
                      <a:lnTo>
                        <a:pt x="180" y="55"/>
                      </a:lnTo>
                      <a:lnTo>
                        <a:pt x="196" y="54"/>
                      </a:lnTo>
                      <a:lnTo>
                        <a:pt x="210" y="52"/>
                      </a:lnTo>
                      <a:lnTo>
                        <a:pt x="224" y="52"/>
                      </a:lnTo>
                      <a:lnTo>
                        <a:pt x="239" y="52"/>
                      </a:lnTo>
                      <a:lnTo>
                        <a:pt x="253" y="54"/>
                      </a:lnTo>
                      <a:lnTo>
                        <a:pt x="266" y="58"/>
                      </a:lnTo>
                      <a:lnTo>
                        <a:pt x="280" y="63"/>
                      </a:lnTo>
                      <a:lnTo>
                        <a:pt x="294" y="70"/>
                      </a:lnTo>
                      <a:lnTo>
                        <a:pt x="312" y="74"/>
                      </a:lnTo>
                      <a:lnTo>
                        <a:pt x="329" y="77"/>
                      </a:lnTo>
                      <a:lnTo>
                        <a:pt x="347" y="82"/>
                      </a:lnTo>
                      <a:lnTo>
                        <a:pt x="364" y="87"/>
                      </a:lnTo>
                      <a:lnTo>
                        <a:pt x="382" y="92"/>
                      </a:lnTo>
                      <a:lnTo>
                        <a:pt x="399" y="98"/>
                      </a:lnTo>
                      <a:lnTo>
                        <a:pt x="417" y="104"/>
                      </a:lnTo>
                      <a:lnTo>
                        <a:pt x="434" y="111"/>
                      </a:lnTo>
                      <a:lnTo>
                        <a:pt x="450" y="117"/>
                      </a:lnTo>
                      <a:lnTo>
                        <a:pt x="465" y="127"/>
                      </a:lnTo>
                      <a:lnTo>
                        <a:pt x="479" y="136"/>
                      </a:lnTo>
                      <a:lnTo>
                        <a:pt x="490" y="146"/>
                      </a:lnTo>
                      <a:lnTo>
                        <a:pt x="501" y="158"/>
                      </a:lnTo>
                      <a:lnTo>
                        <a:pt x="509" y="171"/>
                      </a:lnTo>
                      <a:lnTo>
                        <a:pt x="541" y="1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6" name="Freeform 762"/>
                <p:cNvSpPr>
                  <a:spLocks/>
                </p:cNvSpPr>
                <p:nvPr/>
              </p:nvSpPr>
              <p:spPr bwMode="auto">
                <a:xfrm>
                  <a:off x="1110" y="1178"/>
                  <a:ext cx="308" cy="89"/>
                </a:xfrm>
                <a:custGeom>
                  <a:avLst/>
                  <a:gdLst>
                    <a:gd name="T0" fmla="*/ 1 w 615"/>
                    <a:gd name="T1" fmla="*/ 1 h 177"/>
                    <a:gd name="T2" fmla="*/ 1 w 615"/>
                    <a:gd name="T3" fmla="*/ 1 h 177"/>
                    <a:gd name="T4" fmla="*/ 1 w 615"/>
                    <a:gd name="T5" fmla="*/ 1 h 177"/>
                    <a:gd name="T6" fmla="*/ 1 w 615"/>
                    <a:gd name="T7" fmla="*/ 1 h 177"/>
                    <a:gd name="T8" fmla="*/ 1 w 615"/>
                    <a:gd name="T9" fmla="*/ 1 h 177"/>
                    <a:gd name="T10" fmla="*/ 1 w 615"/>
                    <a:gd name="T11" fmla="*/ 1 h 177"/>
                    <a:gd name="T12" fmla="*/ 1 w 615"/>
                    <a:gd name="T13" fmla="*/ 1 h 177"/>
                    <a:gd name="T14" fmla="*/ 1 w 615"/>
                    <a:gd name="T15" fmla="*/ 1 h 177"/>
                    <a:gd name="T16" fmla="*/ 1 w 615"/>
                    <a:gd name="T17" fmla="*/ 1 h 177"/>
                    <a:gd name="T18" fmla="*/ 1 w 615"/>
                    <a:gd name="T19" fmla="*/ 1 h 177"/>
                    <a:gd name="T20" fmla="*/ 1 w 615"/>
                    <a:gd name="T21" fmla="*/ 1 h 177"/>
                    <a:gd name="T22" fmla="*/ 1 w 615"/>
                    <a:gd name="T23" fmla="*/ 1 h 177"/>
                    <a:gd name="T24" fmla="*/ 1 w 615"/>
                    <a:gd name="T25" fmla="*/ 1 h 177"/>
                    <a:gd name="T26" fmla="*/ 1 w 615"/>
                    <a:gd name="T27" fmla="*/ 1 h 177"/>
                    <a:gd name="T28" fmla="*/ 1 w 615"/>
                    <a:gd name="T29" fmla="*/ 1 h 177"/>
                    <a:gd name="T30" fmla="*/ 1 w 615"/>
                    <a:gd name="T31" fmla="*/ 1 h 177"/>
                    <a:gd name="T32" fmla="*/ 1 w 615"/>
                    <a:gd name="T33" fmla="*/ 1 h 177"/>
                    <a:gd name="T34" fmla="*/ 1 w 615"/>
                    <a:gd name="T35" fmla="*/ 1 h 177"/>
                    <a:gd name="T36" fmla="*/ 1 w 615"/>
                    <a:gd name="T37" fmla="*/ 1 h 177"/>
                    <a:gd name="T38" fmla="*/ 1 w 615"/>
                    <a:gd name="T39" fmla="*/ 1 h 177"/>
                    <a:gd name="T40" fmla="*/ 1 w 615"/>
                    <a:gd name="T41" fmla="*/ 1 h 177"/>
                    <a:gd name="T42" fmla="*/ 1 w 615"/>
                    <a:gd name="T43" fmla="*/ 1 h 177"/>
                    <a:gd name="T44" fmla="*/ 1 w 615"/>
                    <a:gd name="T45" fmla="*/ 1 h 177"/>
                    <a:gd name="T46" fmla="*/ 1 w 615"/>
                    <a:gd name="T47" fmla="*/ 0 h 177"/>
                    <a:gd name="T48" fmla="*/ 1 w 615"/>
                    <a:gd name="T49" fmla="*/ 0 h 177"/>
                    <a:gd name="T50" fmla="*/ 1 w 615"/>
                    <a:gd name="T51" fmla="*/ 1 h 177"/>
                    <a:gd name="T52" fmla="*/ 1 w 615"/>
                    <a:gd name="T53" fmla="*/ 1 h 177"/>
                    <a:gd name="T54" fmla="*/ 1 w 615"/>
                    <a:gd name="T55" fmla="*/ 1 h 177"/>
                    <a:gd name="T56" fmla="*/ 1 w 615"/>
                    <a:gd name="T57" fmla="*/ 1 h 177"/>
                    <a:gd name="T58" fmla="*/ 1 w 615"/>
                    <a:gd name="T59" fmla="*/ 1 h 177"/>
                    <a:gd name="T60" fmla="*/ 1 w 615"/>
                    <a:gd name="T61" fmla="*/ 1 h 177"/>
                    <a:gd name="T62" fmla="*/ 1 w 615"/>
                    <a:gd name="T63" fmla="*/ 1 h 177"/>
                    <a:gd name="T64" fmla="*/ 1 w 615"/>
                    <a:gd name="T65" fmla="*/ 1 h 177"/>
                    <a:gd name="T66" fmla="*/ 1 w 615"/>
                    <a:gd name="T67" fmla="*/ 1 h 177"/>
                    <a:gd name="T68" fmla="*/ 1 w 615"/>
                    <a:gd name="T69" fmla="*/ 1 h 177"/>
                    <a:gd name="T70" fmla="*/ 1 w 615"/>
                    <a:gd name="T71" fmla="*/ 1 h 177"/>
                    <a:gd name="T72" fmla="*/ 1 w 615"/>
                    <a:gd name="T73" fmla="*/ 1 h 177"/>
                    <a:gd name="T74" fmla="*/ 1 w 615"/>
                    <a:gd name="T75" fmla="*/ 1 h 177"/>
                    <a:gd name="T76" fmla="*/ 1 w 615"/>
                    <a:gd name="T77" fmla="*/ 1 h 177"/>
                    <a:gd name="T78" fmla="*/ 1 w 615"/>
                    <a:gd name="T79" fmla="*/ 1 h 177"/>
                    <a:gd name="T80" fmla="*/ 1 w 615"/>
                    <a:gd name="T81" fmla="*/ 1 h 177"/>
                    <a:gd name="T82" fmla="*/ 1 w 615"/>
                    <a:gd name="T83" fmla="*/ 1 h 177"/>
                    <a:gd name="T84" fmla="*/ 1 w 615"/>
                    <a:gd name="T85" fmla="*/ 1 h 177"/>
                    <a:gd name="T86" fmla="*/ 1 w 615"/>
                    <a:gd name="T87" fmla="*/ 1 h 177"/>
                    <a:gd name="T88" fmla="*/ 1 w 615"/>
                    <a:gd name="T89" fmla="*/ 1 h 177"/>
                    <a:gd name="T90" fmla="*/ 1 w 615"/>
                    <a:gd name="T91" fmla="*/ 1 h 177"/>
                    <a:gd name="T92" fmla="*/ 1 w 615"/>
                    <a:gd name="T93" fmla="*/ 1 h 177"/>
                    <a:gd name="T94" fmla="*/ 1 w 615"/>
                    <a:gd name="T95" fmla="*/ 1 h 177"/>
                    <a:gd name="T96" fmla="*/ 1 w 615"/>
                    <a:gd name="T97" fmla="*/ 1 h 177"/>
                    <a:gd name="T98" fmla="*/ 1 w 615"/>
                    <a:gd name="T99" fmla="*/ 1 h 17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615"/>
                    <a:gd name="T151" fmla="*/ 0 h 177"/>
                    <a:gd name="T152" fmla="*/ 615 w 615"/>
                    <a:gd name="T153" fmla="*/ 177 h 17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615" h="177">
                      <a:moveTo>
                        <a:pt x="612" y="177"/>
                      </a:moveTo>
                      <a:lnTo>
                        <a:pt x="615" y="168"/>
                      </a:lnTo>
                      <a:lnTo>
                        <a:pt x="614" y="158"/>
                      </a:lnTo>
                      <a:lnTo>
                        <a:pt x="611" y="147"/>
                      </a:lnTo>
                      <a:lnTo>
                        <a:pt x="604" y="139"/>
                      </a:lnTo>
                      <a:lnTo>
                        <a:pt x="596" y="131"/>
                      </a:lnTo>
                      <a:lnTo>
                        <a:pt x="587" y="123"/>
                      </a:lnTo>
                      <a:lnTo>
                        <a:pt x="576" y="117"/>
                      </a:lnTo>
                      <a:lnTo>
                        <a:pt x="566" y="111"/>
                      </a:lnTo>
                      <a:lnTo>
                        <a:pt x="557" y="106"/>
                      </a:lnTo>
                      <a:lnTo>
                        <a:pt x="545" y="101"/>
                      </a:lnTo>
                      <a:lnTo>
                        <a:pt x="537" y="95"/>
                      </a:lnTo>
                      <a:lnTo>
                        <a:pt x="528" y="90"/>
                      </a:lnTo>
                      <a:lnTo>
                        <a:pt x="518" y="85"/>
                      </a:lnTo>
                      <a:lnTo>
                        <a:pt x="509" y="81"/>
                      </a:lnTo>
                      <a:lnTo>
                        <a:pt x="499" y="77"/>
                      </a:lnTo>
                      <a:lnTo>
                        <a:pt x="491" y="74"/>
                      </a:lnTo>
                      <a:lnTo>
                        <a:pt x="471" y="68"/>
                      </a:lnTo>
                      <a:lnTo>
                        <a:pt x="451" y="63"/>
                      </a:lnTo>
                      <a:lnTo>
                        <a:pt x="431" y="58"/>
                      </a:lnTo>
                      <a:lnTo>
                        <a:pt x="412" y="54"/>
                      </a:lnTo>
                      <a:lnTo>
                        <a:pt x="393" y="50"/>
                      </a:lnTo>
                      <a:lnTo>
                        <a:pt x="374" y="46"/>
                      </a:lnTo>
                      <a:lnTo>
                        <a:pt x="354" y="39"/>
                      </a:lnTo>
                      <a:lnTo>
                        <a:pt x="334" y="31"/>
                      </a:lnTo>
                      <a:lnTo>
                        <a:pt x="316" y="27"/>
                      </a:lnTo>
                      <a:lnTo>
                        <a:pt x="297" y="23"/>
                      </a:lnTo>
                      <a:lnTo>
                        <a:pt x="288" y="23"/>
                      </a:lnTo>
                      <a:lnTo>
                        <a:pt x="278" y="23"/>
                      </a:lnTo>
                      <a:lnTo>
                        <a:pt x="269" y="25"/>
                      </a:lnTo>
                      <a:lnTo>
                        <a:pt x="257" y="25"/>
                      </a:lnTo>
                      <a:lnTo>
                        <a:pt x="248" y="27"/>
                      </a:lnTo>
                      <a:lnTo>
                        <a:pt x="238" y="27"/>
                      </a:lnTo>
                      <a:lnTo>
                        <a:pt x="229" y="27"/>
                      </a:lnTo>
                      <a:lnTo>
                        <a:pt x="218" y="27"/>
                      </a:lnTo>
                      <a:lnTo>
                        <a:pt x="208" y="27"/>
                      </a:lnTo>
                      <a:lnTo>
                        <a:pt x="200" y="27"/>
                      </a:lnTo>
                      <a:lnTo>
                        <a:pt x="191" y="27"/>
                      </a:lnTo>
                      <a:lnTo>
                        <a:pt x="181" y="23"/>
                      </a:lnTo>
                      <a:lnTo>
                        <a:pt x="171" y="22"/>
                      </a:lnTo>
                      <a:lnTo>
                        <a:pt x="160" y="19"/>
                      </a:lnTo>
                      <a:lnTo>
                        <a:pt x="149" y="15"/>
                      </a:lnTo>
                      <a:lnTo>
                        <a:pt x="138" y="12"/>
                      </a:lnTo>
                      <a:lnTo>
                        <a:pt x="125" y="9"/>
                      </a:lnTo>
                      <a:lnTo>
                        <a:pt x="114" y="6"/>
                      </a:lnTo>
                      <a:lnTo>
                        <a:pt x="101" y="3"/>
                      </a:lnTo>
                      <a:lnTo>
                        <a:pt x="89" y="0"/>
                      </a:lnTo>
                      <a:lnTo>
                        <a:pt x="78" y="0"/>
                      </a:lnTo>
                      <a:lnTo>
                        <a:pt x="65" y="0"/>
                      </a:lnTo>
                      <a:lnTo>
                        <a:pt x="54" y="0"/>
                      </a:lnTo>
                      <a:lnTo>
                        <a:pt x="43" y="1"/>
                      </a:lnTo>
                      <a:lnTo>
                        <a:pt x="31" y="4"/>
                      </a:lnTo>
                      <a:lnTo>
                        <a:pt x="20" y="9"/>
                      </a:lnTo>
                      <a:lnTo>
                        <a:pt x="11" y="15"/>
                      </a:lnTo>
                      <a:lnTo>
                        <a:pt x="0" y="23"/>
                      </a:lnTo>
                      <a:lnTo>
                        <a:pt x="9" y="23"/>
                      </a:lnTo>
                      <a:lnTo>
                        <a:pt x="17" y="25"/>
                      </a:lnTo>
                      <a:lnTo>
                        <a:pt x="25" y="25"/>
                      </a:lnTo>
                      <a:lnTo>
                        <a:pt x="31" y="27"/>
                      </a:lnTo>
                      <a:lnTo>
                        <a:pt x="39" y="28"/>
                      </a:lnTo>
                      <a:lnTo>
                        <a:pt x="46" y="30"/>
                      </a:lnTo>
                      <a:lnTo>
                        <a:pt x="52" y="31"/>
                      </a:lnTo>
                      <a:lnTo>
                        <a:pt x="59" y="33"/>
                      </a:lnTo>
                      <a:lnTo>
                        <a:pt x="65" y="36"/>
                      </a:lnTo>
                      <a:lnTo>
                        <a:pt x="71" y="38"/>
                      </a:lnTo>
                      <a:lnTo>
                        <a:pt x="86" y="42"/>
                      </a:lnTo>
                      <a:lnTo>
                        <a:pt x="98" y="49"/>
                      </a:lnTo>
                      <a:lnTo>
                        <a:pt x="111" y="55"/>
                      </a:lnTo>
                      <a:lnTo>
                        <a:pt x="129" y="62"/>
                      </a:lnTo>
                      <a:lnTo>
                        <a:pt x="146" y="66"/>
                      </a:lnTo>
                      <a:lnTo>
                        <a:pt x="164" y="68"/>
                      </a:lnTo>
                      <a:lnTo>
                        <a:pt x="179" y="69"/>
                      </a:lnTo>
                      <a:lnTo>
                        <a:pt x="197" y="71"/>
                      </a:lnTo>
                      <a:lnTo>
                        <a:pt x="214" y="71"/>
                      </a:lnTo>
                      <a:lnTo>
                        <a:pt x="232" y="71"/>
                      </a:lnTo>
                      <a:lnTo>
                        <a:pt x="249" y="69"/>
                      </a:lnTo>
                      <a:lnTo>
                        <a:pt x="269" y="69"/>
                      </a:lnTo>
                      <a:lnTo>
                        <a:pt x="286" y="69"/>
                      </a:lnTo>
                      <a:lnTo>
                        <a:pt x="304" y="69"/>
                      </a:lnTo>
                      <a:lnTo>
                        <a:pt x="321" y="69"/>
                      </a:lnTo>
                      <a:lnTo>
                        <a:pt x="337" y="71"/>
                      </a:lnTo>
                      <a:lnTo>
                        <a:pt x="354" y="74"/>
                      </a:lnTo>
                      <a:lnTo>
                        <a:pt x="372" y="79"/>
                      </a:lnTo>
                      <a:lnTo>
                        <a:pt x="388" y="85"/>
                      </a:lnTo>
                      <a:lnTo>
                        <a:pt x="399" y="89"/>
                      </a:lnTo>
                      <a:lnTo>
                        <a:pt x="407" y="89"/>
                      </a:lnTo>
                      <a:lnTo>
                        <a:pt x="416" y="89"/>
                      </a:lnTo>
                      <a:lnTo>
                        <a:pt x="426" y="87"/>
                      </a:lnTo>
                      <a:lnTo>
                        <a:pt x="440" y="87"/>
                      </a:lnTo>
                      <a:lnTo>
                        <a:pt x="456" y="89"/>
                      </a:lnTo>
                      <a:lnTo>
                        <a:pt x="475" y="93"/>
                      </a:lnTo>
                      <a:lnTo>
                        <a:pt x="501" y="101"/>
                      </a:lnTo>
                      <a:lnTo>
                        <a:pt x="525" y="112"/>
                      </a:lnTo>
                      <a:lnTo>
                        <a:pt x="544" y="123"/>
                      </a:lnTo>
                      <a:lnTo>
                        <a:pt x="558" y="133"/>
                      </a:lnTo>
                      <a:lnTo>
                        <a:pt x="571" y="142"/>
                      </a:lnTo>
                      <a:lnTo>
                        <a:pt x="580" y="152"/>
                      </a:lnTo>
                      <a:lnTo>
                        <a:pt x="590" y="162"/>
                      </a:lnTo>
                      <a:lnTo>
                        <a:pt x="599" y="169"/>
                      </a:lnTo>
                      <a:lnTo>
                        <a:pt x="612" y="177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7" name="Freeform 763"/>
                <p:cNvSpPr>
                  <a:spLocks/>
                </p:cNvSpPr>
                <p:nvPr/>
              </p:nvSpPr>
              <p:spPr bwMode="auto">
                <a:xfrm>
                  <a:off x="962" y="1194"/>
                  <a:ext cx="163" cy="37"/>
                </a:xfrm>
                <a:custGeom>
                  <a:avLst/>
                  <a:gdLst>
                    <a:gd name="T0" fmla="*/ 1 w 324"/>
                    <a:gd name="T1" fmla="*/ 1 h 73"/>
                    <a:gd name="T2" fmla="*/ 1 w 324"/>
                    <a:gd name="T3" fmla="*/ 1 h 73"/>
                    <a:gd name="T4" fmla="*/ 1 w 324"/>
                    <a:gd name="T5" fmla="*/ 1 h 73"/>
                    <a:gd name="T6" fmla="*/ 1 w 324"/>
                    <a:gd name="T7" fmla="*/ 1 h 73"/>
                    <a:gd name="T8" fmla="*/ 1 w 324"/>
                    <a:gd name="T9" fmla="*/ 1 h 73"/>
                    <a:gd name="T10" fmla="*/ 1 w 324"/>
                    <a:gd name="T11" fmla="*/ 1 h 73"/>
                    <a:gd name="T12" fmla="*/ 1 w 324"/>
                    <a:gd name="T13" fmla="*/ 1 h 73"/>
                    <a:gd name="T14" fmla="*/ 1 w 324"/>
                    <a:gd name="T15" fmla="*/ 1 h 73"/>
                    <a:gd name="T16" fmla="*/ 1 w 324"/>
                    <a:gd name="T17" fmla="*/ 1 h 73"/>
                    <a:gd name="T18" fmla="*/ 1 w 324"/>
                    <a:gd name="T19" fmla="*/ 1 h 73"/>
                    <a:gd name="T20" fmla="*/ 1 w 324"/>
                    <a:gd name="T21" fmla="*/ 1 h 73"/>
                    <a:gd name="T22" fmla="*/ 1 w 324"/>
                    <a:gd name="T23" fmla="*/ 1 h 73"/>
                    <a:gd name="T24" fmla="*/ 1 w 324"/>
                    <a:gd name="T25" fmla="*/ 1 h 73"/>
                    <a:gd name="T26" fmla="*/ 1 w 324"/>
                    <a:gd name="T27" fmla="*/ 1 h 73"/>
                    <a:gd name="T28" fmla="*/ 1 w 324"/>
                    <a:gd name="T29" fmla="*/ 1 h 73"/>
                    <a:gd name="T30" fmla="*/ 1 w 324"/>
                    <a:gd name="T31" fmla="*/ 1 h 73"/>
                    <a:gd name="T32" fmla="*/ 1 w 324"/>
                    <a:gd name="T33" fmla="*/ 1 h 73"/>
                    <a:gd name="T34" fmla="*/ 1 w 324"/>
                    <a:gd name="T35" fmla="*/ 1 h 73"/>
                    <a:gd name="T36" fmla="*/ 1 w 324"/>
                    <a:gd name="T37" fmla="*/ 1 h 73"/>
                    <a:gd name="T38" fmla="*/ 1 w 324"/>
                    <a:gd name="T39" fmla="*/ 1 h 73"/>
                    <a:gd name="T40" fmla="*/ 1 w 324"/>
                    <a:gd name="T41" fmla="*/ 1 h 73"/>
                    <a:gd name="T42" fmla="*/ 1 w 324"/>
                    <a:gd name="T43" fmla="*/ 1 h 73"/>
                    <a:gd name="T44" fmla="*/ 1 w 324"/>
                    <a:gd name="T45" fmla="*/ 1 h 73"/>
                    <a:gd name="T46" fmla="*/ 1 w 324"/>
                    <a:gd name="T47" fmla="*/ 1 h 73"/>
                    <a:gd name="T48" fmla="*/ 1 w 324"/>
                    <a:gd name="T49" fmla="*/ 1 h 73"/>
                    <a:gd name="T50" fmla="*/ 1 w 324"/>
                    <a:gd name="T51" fmla="*/ 1 h 73"/>
                    <a:gd name="T52" fmla="*/ 1 w 324"/>
                    <a:gd name="T53" fmla="*/ 1 h 73"/>
                    <a:gd name="T54" fmla="*/ 1 w 324"/>
                    <a:gd name="T55" fmla="*/ 1 h 73"/>
                    <a:gd name="T56" fmla="*/ 1 w 324"/>
                    <a:gd name="T57" fmla="*/ 1 h 73"/>
                    <a:gd name="T58" fmla="*/ 1 w 324"/>
                    <a:gd name="T59" fmla="*/ 1 h 73"/>
                    <a:gd name="T60" fmla="*/ 1 w 324"/>
                    <a:gd name="T61" fmla="*/ 1 h 73"/>
                    <a:gd name="T62" fmla="*/ 1 w 324"/>
                    <a:gd name="T63" fmla="*/ 1 h 73"/>
                    <a:gd name="T64" fmla="*/ 1 w 324"/>
                    <a:gd name="T65" fmla="*/ 0 h 7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24"/>
                    <a:gd name="T100" fmla="*/ 0 h 73"/>
                    <a:gd name="T101" fmla="*/ 324 w 324"/>
                    <a:gd name="T102" fmla="*/ 73 h 7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24" h="73">
                      <a:moveTo>
                        <a:pt x="277" y="0"/>
                      </a:moveTo>
                      <a:lnTo>
                        <a:pt x="264" y="7"/>
                      </a:lnTo>
                      <a:lnTo>
                        <a:pt x="251" y="13"/>
                      </a:lnTo>
                      <a:lnTo>
                        <a:pt x="238" y="16"/>
                      </a:lnTo>
                      <a:lnTo>
                        <a:pt x="224" y="19"/>
                      </a:lnTo>
                      <a:lnTo>
                        <a:pt x="210" y="23"/>
                      </a:lnTo>
                      <a:lnTo>
                        <a:pt x="197" y="24"/>
                      </a:lnTo>
                      <a:lnTo>
                        <a:pt x="183" y="24"/>
                      </a:lnTo>
                      <a:lnTo>
                        <a:pt x="170" y="26"/>
                      </a:lnTo>
                      <a:lnTo>
                        <a:pt x="156" y="24"/>
                      </a:lnTo>
                      <a:lnTo>
                        <a:pt x="141" y="23"/>
                      </a:lnTo>
                      <a:lnTo>
                        <a:pt x="129" y="23"/>
                      </a:lnTo>
                      <a:lnTo>
                        <a:pt x="114" y="21"/>
                      </a:lnTo>
                      <a:lnTo>
                        <a:pt x="100" y="18"/>
                      </a:lnTo>
                      <a:lnTo>
                        <a:pt x="86" y="16"/>
                      </a:lnTo>
                      <a:lnTo>
                        <a:pt x="73" y="15"/>
                      </a:lnTo>
                      <a:lnTo>
                        <a:pt x="59" y="11"/>
                      </a:lnTo>
                      <a:lnTo>
                        <a:pt x="54" y="11"/>
                      </a:lnTo>
                      <a:lnTo>
                        <a:pt x="49" y="13"/>
                      </a:lnTo>
                      <a:lnTo>
                        <a:pt x="43" y="13"/>
                      </a:lnTo>
                      <a:lnTo>
                        <a:pt x="38" y="16"/>
                      </a:lnTo>
                      <a:lnTo>
                        <a:pt x="33" y="19"/>
                      </a:lnTo>
                      <a:lnTo>
                        <a:pt x="28" y="23"/>
                      </a:lnTo>
                      <a:lnTo>
                        <a:pt x="24" y="26"/>
                      </a:lnTo>
                      <a:lnTo>
                        <a:pt x="19" y="31"/>
                      </a:lnTo>
                      <a:lnTo>
                        <a:pt x="16" y="35"/>
                      </a:lnTo>
                      <a:lnTo>
                        <a:pt x="12" y="42"/>
                      </a:lnTo>
                      <a:lnTo>
                        <a:pt x="9" y="46"/>
                      </a:lnTo>
                      <a:lnTo>
                        <a:pt x="6" y="51"/>
                      </a:lnTo>
                      <a:lnTo>
                        <a:pt x="5" y="58"/>
                      </a:lnTo>
                      <a:lnTo>
                        <a:pt x="1" y="62"/>
                      </a:lnTo>
                      <a:lnTo>
                        <a:pt x="1" y="69"/>
                      </a:lnTo>
                      <a:lnTo>
                        <a:pt x="0" y="73"/>
                      </a:lnTo>
                      <a:lnTo>
                        <a:pt x="8" y="65"/>
                      </a:lnTo>
                      <a:lnTo>
                        <a:pt x="14" y="59"/>
                      </a:lnTo>
                      <a:lnTo>
                        <a:pt x="22" y="54"/>
                      </a:lnTo>
                      <a:lnTo>
                        <a:pt x="30" y="51"/>
                      </a:lnTo>
                      <a:lnTo>
                        <a:pt x="40" y="50"/>
                      </a:lnTo>
                      <a:lnTo>
                        <a:pt x="49" y="50"/>
                      </a:lnTo>
                      <a:lnTo>
                        <a:pt x="60" y="50"/>
                      </a:lnTo>
                      <a:lnTo>
                        <a:pt x="70" y="50"/>
                      </a:lnTo>
                      <a:lnTo>
                        <a:pt x="79" y="51"/>
                      </a:lnTo>
                      <a:lnTo>
                        <a:pt x="90" y="53"/>
                      </a:lnTo>
                      <a:lnTo>
                        <a:pt x="100" y="54"/>
                      </a:lnTo>
                      <a:lnTo>
                        <a:pt x="111" y="58"/>
                      </a:lnTo>
                      <a:lnTo>
                        <a:pt x="121" y="59"/>
                      </a:lnTo>
                      <a:lnTo>
                        <a:pt x="130" y="62"/>
                      </a:lnTo>
                      <a:lnTo>
                        <a:pt x="138" y="64"/>
                      </a:lnTo>
                      <a:lnTo>
                        <a:pt x="146" y="65"/>
                      </a:lnTo>
                      <a:lnTo>
                        <a:pt x="156" y="67"/>
                      </a:lnTo>
                      <a:lnTo>
                        <a:pt x="167" y="69"/>
                      </a:lnTo>
                      <a:lnTo>
                        <a:pt x="178" y="70"/>
                      </a:lnTo>
                      <a:lnTo>
                        <a:pt x="189" y="70"/>
                      </a:lnTo>
                      <a:lnTo>
                        <a:pt x="202" y="69"/>
                      </a:lnTo>
                      <a:lnTo>
                        <a:pt x="215" y="67"/>
                      </a:lnTo>
                      <a:lnTo>
                        <a:pt x="227" y="67"/>
                      </a:lnTo>
                      <a:lnTo>
                        <a:pt x="242" y="64"/>
                      </a:lnTo>
                      <a:lnTo>
                        <a:pt x="254" y="62"/>
                      </a:lnTo>
                      <a:lnTo>
                        <a:pt x="267" y="59"/>
                      </a:lnTo>
                      <a:lnTo>
                        <a:pt x="278" y="56"/>
                      </a:lnTo>
                      <a:lnTo>
                        <a:pt x="289" y="51"/>
                      </a:lnTo>
                      <a:lnTo>
                        <a:pt x="300" y="46"/>
                      </a:lnTo>
                      <a:lnTo>
                        <a:pt x="308" y="42"/>
                      </a:lnTo>
                      <a:lnTo>
                        <a:pt x="316" y="37"/>
                      </a:lnTo>
                      <a:lnTo>
                        <a:pt x="324" y="31"/>
                      </a:lnTo>
                      <a:lnTo>
                        <a:pt x="277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8" name="Freeform 764"/>
                <p:cNvSpPr>
                  <a:spLocks/>
                </p:cNvSpPr>
                <p:nvPr/>
              </p:nvSpPr>
              <p:spPr bwMode="auto">
                <a:xfrm>
                  <a:off x="1452" y="1116"/>
                  <a:ext cx="151" cy="57"/>
                </a:xfrm>
                <a:custGeom>
                  <a:avLst/>
                  <a:gdLst>
                    <a:gd name="T0" fmla="*/ 1 w 300"/>
                    <a:gd name="T1" fmla="*/ 1 h 112"/>
                    <a:gd name="T2" fmla="*/ 1 w 300"/>
                    <a:gd name="T3" fmla="*/ 1 h 112"/>
                    <a:gd name="T4" fmla="*/ 1 w 300"/>
                    <a:gd name="T5" fmla="*/ 1 h 112"/>
                    <a:gd name="T6" fmla="*/ 1 w 300"/>
                    <a:gd name="T7" fmla="*/ 1 h 112"/>
                    <a:gd name="T8" fmla="*/ 1 w 300"/>
                    <a:gd name="T9" fmla="*/ 1 h 112"/>
                    <a:gd name="T10" fmla="*/ 1 w 300"/>
                    <a:gd name="T11" fmla="*/ 1 h 112"/>
                    <a:gd name="T12" fmla="*/ 1 w 300"/>
                    <a:gd name="T13" fmla="*/ 1 h 112"/>
                    <a:gd name="T14" fmla="*/ 1 w 300"/>
                    <a:gd name="T15" fmla="*/ 1 h 112"/>
                    <a:gd name="T16" fmla="*/ 1 w 300"/>
                    <a:gd name="T17" fmla="*/ 1 h 112"/>
                    <a:gd name="T18" fmla="*/ 1 w 300"/>
                    <a:gd name="T19" fmla="*/ 1 h 112"/>
                    <a:gd name="T20" fmla="*/ 1 w 300"/>
                    <a:gd name="T21" fmla="*/ 1 h 112"/>
                    <a:gd name="T22" fmla="*/ 1 w 300"/>
                    <a:gd name="T23" fmla="*/ 1 h 112"/>
                    <a:gd name="T24" fmla="*/ 1 w 300"/>
                    <a:gd name="T25" fmla="*/ 1 h 112"/>
                    <a:gd name="T26" fmla="*/ 1 w 300"/>
                    <a:gd name="T27" fmla="*/ 1 h 112"/>
                    <a:gd name="T28" fmla="*/ 1 w 300"/>
                    <a:gd name="T29" fmla="*/ 1 h 112"/>
                    <a:gd name="T30" fmla="*/ 1 w 300"/>
                    <a:gd name="T31" fmla="*/ 1 h 112"/>
                    <a:gd name="T32" fmla="*/ 1 w 300"/>
                    <a:gd name="T33" fmla="*/ 1 h 112"/>
                    <a:gd name="T34" fmla="*/ 1 w 300"/>
                    <a:gd name="T35" fmla="*/ 1 h 112"/>
                    <a:gd name="T36" fmla="*/ 1 w 300"/>
                    <a:gd name="T37" fmla="*/ 1 h 112"/>
                    <a:gd name="T38" fmla="*/ 1 w 300"/>
                    <a:gd name="T39" fmla="*/ 1 h 112"/>
                    <a:gd name="T40" fmla="*/ 1 w 300"/>
                    <a:gd name="T41" fmla="*/ 1 h 112"/>
                    <a:gd name="T42" fmla="*/ 1 w 300"/>
                    <a:gd name="T43" fmla="*/ 1 h 112"/>
                    <a:gd name="T44" fmla="*/ 1 w 300"/>
                    <a:gd name="T45" fmla="*/ 0 h 112"/>
                    <a:gd name="T46" fmla="*/ 1 w 300"/>
                    <a:gd name="T47" fmla="*/ 0 h 112"/>
                    <a:gd name="T48" fmla="*/ 1 w 300"/>
                    <a:gd name="T49" fmla="*/ 1 h 112"/>
                    <a:gd name="T50" fmla="*/ 1 w 300"/>
                    <a:gd name="T51" fmla="*/ 1 h 112"/>
                    <a:gd name="T52" fmla="*/ 1 w 300"/>
                    <a:gd name="T53" fmla="*/ 1 h 112"/>
                    <a:gd name="T54" fmla="*/ 1 w 300"/>
                    <a:gd name="T55" fmla="*/ 1 h 112"/>
                    <a:gd name="T56" fmla="*/ 1 w 300"/>
                    <a:gd name="T57" fmla="*/ 1 h 112"/>
                    <a:gd name="T58" fmla="*/ 1 w 300"/>
                    <a:gd name="T59" fmla="*/ 1 h 112"/>
                    <a:gd name="T60" fmla="*/ 1 w 300"/>
                    <a:gd name="T61" fmla="*/ 1 h 112"/>
                    <a:gd name="T62" fmla="*/ 1 w 300"/>
                    <a:gd name="T63" fmla="*/ 1 h 112"/>
                    <a:gd name="T64" fmla="*/ 1 w 300"/>
                    <a:gd name="T65" fmla="*/ 1 h 11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00"/>
                    <a:gd name="T100" fmla="*/ 0 h 112"/>
                    <a:gd name="T101" fmla="*/ 300 w 300"/>
                    <a:gd name="T102" fmla="*/ 112 h 11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00" h="112">
                      <a:moveTo>
                        <a:pt x="280" y="112"/>
                      </a:moveTo>
                      <a:lnTo>
                        <a:pt x="280" y="106"/>
                      </a:lnTo>
                      <a:lnTo>
                        <a:pt x="280" y="98"/>
                      </a:lnTo>
                      <a:lnTo>
                        <a:pt x="275" y="87"/>
                      </a:lnTo>
                      <a:lnTo>
                        <a:pt x="269" y="78"/>
                      </a:lnTo>
                      <a:lnTo>
                        <a:pt x="259" y="70"/>
                      </a:lnTo>
                      <a:lnTo>
                        <a:pt x="248" y="62"/>
                      </a:lnTo>
                      <a:lnTo>
                        <a:pt x="237" y="57"/>
                      </a:lnTo>
                      <a:lnTo>
                        <a:pt x="224" y="54"/>
                      </a:lnTo>
                      <a:lnTo>
                        <a:pt x="210" y="51"/>
                      </a:lnTo>
                      <a:lnTo>
                        <a:pt x="195" y="49"/>
                      </a:lnTo>
                      <a:lnTo>
                        <a:pt x="180" y="47"/>
                      </a:lnTo>
                      <a:lnTo>
                        <a:pt x="165" y="47"/>
                      </a:lnTo>
                      <a:lnTo>
                        <a:pt x="151" y="49"/>
                      </a:lnTo>
                      <a:lnTo>
                        <a:pt x="138" y="49"/>
                      </a:lnTo>
                      <a:lnTo>
                        <a:pt x="125" y="51"/>
                      </a:lnTo>
                      <a:lnTo>
                        <a:pt x="116" y="52"/>
                      </a:lnTo>
                      <a:lnTo>
                        <a:pt x="106" y="52"/>
                      </a:lnTo>
                      <a:lnTo>
                        <a:pt x="102" y="54"/>
                      </a:lnTo>
                      <a:lnTo>
                        <a:pt x="95" y="54"/>
                      </a:lnTo>
                      <a:lnTo>
                        <a:pt x="84" y="54"/>
                      </a:lnTo>
                      <a:lnTo>
                        <a:pt x="73" y="52"/>
                      </a:lnTo>
                      <a:lnTo>
                        <a:pt x="63" y="51"/>
                      </a:lnTo>
                      <a:lnTo>
                        <a:pt x="54" y="49"/>
                      </a:lnTo>
                      <a:lnTo>
                        <a:pt x="44" y="46"/>
                      </a:lnTo>
                      <a:lnTo>
                        <a:pt x="35" y="44"/>
                      </a:lnTo>
                      <a:lnTo>
                        <a:pt x="28" y="41"/>
                      </a:lnTo>
                      <a:lnTo>
                        <a:pt x="20" y="38"/>
                      </a:lnTo>
                      <a:lnTo>
                        <a:pt x="14" y="35"/>
                      </a:lnTo>
                      <a:lnTo>
                        <a:pt x="9" y="31"/>
                      </a:lnTo>
                      <a:lnTo>
                        <a:pt x="5" y="30"/>
                      </a:lnTo>
                      <a:lnTo>
                        <a:pt x="1" y="27"/>
                      </a:lnTo>
                      <a:lnTo>
                        <a:pt x="0" y="25"/>
                      </a:lnTo>
                      <a:lnTo>
                        <a:pt x="8" y="27"/>
                      </a:lnTo>
                      <a:lnTo>
                        <a:pt x="17" y="28"/>
                      </a:lnTo>
                      <a:lnTo>
                        <a:pt x="33" y="30"/>
                      </a:lnTo>
                      <a:lnTo>
                        <a:pt x="51" y="30"/>
                      </a:lnTo>
                      <a:lnTo>
                        <a:pt x="68" y="28"/>
                      </a:lnTo>
                      <a:lnTo>
                        <a:pt x="84" y="27"/>
                      </a:lnTo>
                      <a:lnTo>
                        <a:pt x="102" y="24"/>
                      </a:lnTo>
                      <a:lnTo>
                        <a:pt x="119" y="19"/>
                      </a:lnTo>
                      <a:lnTo>
                        <a:pt x="135" y="14"/>
                      </a:lnTo>
                      <a:lnTo>
                        <a:pt x="153" y="11"/>
                      </a:lnTo>
                      <a:lnTo>
                        <a:pt x="168" y="6"/>
                      </a:lnTo>
                      <a:lnTo>
                        <a:pt x="186" y="3"/>
                      </a:lnTo>
                      <a:lnTo>
                        <a:pt x="202" y="0"/>
                      </a:lnTo>
                      <a:lnTo>
                        <a:pt x="218" y="0"/>
                      </a:lnTo>
                      <a:lnTo>
                        <a:pt x="235" y="0"/>
                      </a:lnTo>
                      <a:lnTo>
                        <a:pt x="250" y="1"/>
                      </a:lnTo>
                      <a:lnTo>
                        <a:pt x="265" y="4"/>
                      </a:lnTo>
                      <a:lnTo>
                        <a:pt x="269" y="6"/>
                      </a:lnTo>
                      <a:lnTo>
                        <a:pt x="273" y="8"/>
                      </a:lnTo>
                      <a:lnTo>
                        <a:pt x="280" y="12"/>
                      </a:lnTo>
                      <a:lnTo>
                        <a:pt x="285" y="17"/>
                      </a:lnTo>
                      <a:lnTo>
                        <a:pt x="289" y="22"/>
                      </a:lnTo>
                      <a:lnTo>
                        <a:pt x="294" y="30"/>
                      </a:lnTo>
                      <a:lnTo>
                        <a:pt x="297" y="36"/>
                      </a:lnTo>
                      <a:lnTo>
                        <a:pt x="299" y="44"/>
                      </a:lnTo>
                      <a:lnTo>
                        <a:pt x="300" y="52"/>
                      </a:lnTo>
                      <a:lnTo>
                        <a:pt x="300" y="60"/>
                      </a:lnTo>
                      <a:lnTo>
                        <a:pt x="300" y="68"/>
                      </a:lnTo>
                      <a:lnTo>
                        <a:pt x="299" y="78"/>
                      </a:lnTo>
                      <a:lnTo>
                        <a:pt x="297" y="84"/>
                      </a:lnTo>
                      <a:lnTo>
                        <a:pt x="294" y="92"/>
                      </a:lnTo>
                      <a:lnTo>
                        <a:pt x="291" y="100"/>
                      </a:lnTo>
                      <a:lnTo>
                        <a:pt x="286" y="106"/>
                      </a:lnTo>
                      <a:lnTo>
                        <a:pt x="280" y="112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89" name="Freeform 765"/>
                <p:cNvSpPr>
                  <a:spLocks/>
                </p:cNvSpPr>
                <p:nvPr/>
              </p:nvSpPr>
              <p:spPr bwMode="auto">
                <a:xfrm>
                  <a:off x="1355" y="1132"/>
                  <a:ext cx="109" cy="22"/>
                </a:xfrm>
                <a:custGeom>
                  <a:avLst/>
                  <a:gdLst>
                    <a:gd name="T0" fmla="*/ 1 w 218"/>
                    <a:gd name="T1" fmla="*/ 0 h 45"/>
                    <a:gd name="T2" fmla="*/ 1 w 218"/>
                    <a:gd name="T3" fmla="*/ 0 h 45"/>
                    <a:gd name="T4" fmla="*/ 1 w 218"/>
                    <a:gd name="T5" fmla="*/ 0 h 45"/>
                    <a:gd name="T6" fmla="*/ 1 w 218"/>
                    <a:gd name="T7" fmla="*/ 0 h 45"/>
                    <a:gd name="T8" fmla="*/ 1 w 218"/>
                    <a:gd name="T9" fmla="*/ 0 h 45"/>
                    <a:gd name="T10" fmla="*/ 1 w 218"/>
                    <a:gd name="T11" fmla="*/ 0 h 45"/>
                    <a:gd name="T12" fmla="*/ 1 w 218"/>
                    <a:gd name="T13" fmla="*/ 0 h 45"/>
                    <a:gd name="T14" fmla="*/ 1 w 218"/>
                    <a:gd name="T15" fmla="*/ 0 h 45"/>
                    <a:gd name="T16" fmla="*/ 1 w 218"/>
                    <a:gd name="T17" fmla="*/ 0 h 45"/>
                    <a:gd name="T18" fmla="*/ 1 w 218"/>
                    <a:gd name="T19" fmla="*/ 0 h 45"/>
                    <a:gd name="T20" fmla="*/ 1 w 218"/>
                    <a:gd name="T21" fmla="*/ 0 h 45"/>
                    <a:gd name="T22" fmla="*/ 1 w 218"/>
                    <a:gd name="T23" fmla="*/ 0 h 45"/>
                    <a:gd name="T24" fmla="*/ 1 w 218"/>
                    <a:gd name="T25" fmla="*/ 0 h 45"/>
                    <a:gd name="T26" fmla="*/ 1 w 218"/>
                    <a:gd name="T27" fmla="*/ 0 h 45"/>
                    <a:gd name="T28" fmla="*/ 1 w 218"/>
                    <a:gd name="T29" fmla="*/ 0 h 45"/>
                    <a:gd name="T30" fmla="*/ 1 w 218"/>
                    <a:gd name="T31" fmla="*/ 0 h 45"/>
                    <a:gd name="T32" fmla="*/ 1 w 218"/>
                    <a:gd name="T33" fmla="*/ 0 h 45"/>
                    <a:gd name="T34" fmla="*/ 0 w 218"/>
                    <a:gd name="T35" fmla="*/ 0 h 45"/>
                    <a:gd name="T36" fmla="*/ 1 w 218"/>
                    <a:gd name="T37" fmla="*/ 0 h 45"/>
                    <a:gd name="T38" fmla="*/ 1 w 218"/>
                    <a:gd name="T39" fmla="*/ 0 h 45"/>
                    <a:gd name="T40" fmla="*/ 1 w 218"/>
                    <a:gd name="T41" fmla="*/ 0 h 45"/>
                    <a:gd name="T42" fmla="*/ 1 w 218"/>
                    <a:gd name="T43" fmla="*/ 0 h 45"/>
                    <a:gd name="T44" fmla="*/ 1 w 218"/>
                    <a:gd name="T45" fmla="*/ 0 h 45"/>
                    <a:gd name="T46" fmla="*/ 1 w 218"/>
                    <a:gd name="T47" fmla="*/ 0 h 45"/>
                    <a:gd name="T48" fmla="*/ 1 w 218"/>
                    <a:gd name="T49" fmla="*/ 0 h 45"/>
                    <a:gd name="T50" fmla="*/ 1 w 218"/>
                    <a:gd name="T51" fmla="*/ 0 h 45"/>
                    <a:gd name="T52" fmla="*/ 1 w 218"/>
                    <a:gd name="T53" fmla="*/ 0 h 45"/>
                    <a:gd name="T54" fmla="*/ 1 w 218"/>
                    <a:gd name="T55" fmla="*/ 0 h 45"/>
                    <a:gd name="T56" fmla="*/ 1 w 218"/>
                    <a:gd name="T57" fmla="*/ 0 h 45"/>
                    <a:gd name="T58" fmla="*/ 1 w 218"/>
                    <a:gd name="T59" fmla="*/ 0 h 45"/>
                    <a:gd name="T60" fmla="*/ 1 w 218"/>
                    <a:gd name="T61" fmla="*/ 0 h 45"/>
                    <a:gd name="T62" fmla="*/ 1 w 218"/>
                    <a:gd name="T63" fmla="*/ 0 h 45"/>
                    <a:gd name="T64" fmla="*/ 1 w 218"/>
                    <a:gd name="T65" fmla="*/ 0 h 45"/>
                    <a:gd name="T66" fmla="*/ 1 w 218"/>
                    <a:gd name="T67" fmla="*/ 0 h 45"/>
                    <a:gd name="T68" fmla="*/ 1 w 218"/>
                    <a:gd name="T69" fmla="*/ 0 h 4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8"/>
                    <a:gd name="T106" fmla="*/ 0 h 45"/>
                    <a:gd name="T107" fmla="*/ 218 w 218"/>
                    <a:gd name="T108" fmla="*/ 45 h 4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8" h="45">
                      <a:moveTo>
                        <a:pt x="218" y="20"/>
                      </a:moveTo>
                      <a:lnTo>
                        <a:pt x="211" y="23"/>
                      </a:lnTo>
                      <a:lnTo>
                        <a:pt x="205" y="26"/>
                      </a:lnTo>
                      <a:lnTo>
                        <a:pt x="192" y="31"/>
                      </a:lnTo>
                      <a:lnTo>
                        <a:pt x="178" y="35"/>
                      </a:lnTo>
                      <a:lnTo>
                        <a:pt x="162" y="40"/>
                      </a:lnTo>
                      <a:lnTo>
                        <a:pt x="146" y="42"/>
                      </a:lnTo>
                      <a:lnTo>
                        <a:pt x="130" y="43"/>
                      </a:lnTo>
                      <a:lnTo>
                        <a:pt x="113" y="45"/>
                      </a:lnTo>
                      <a:lnTo>
                        <a:pt x="97" y="43"/>
                      </a:lnTo>
                      <a:lnTo>
                        <a:pt x="81" y="42"/>
                      </a:lnTo>
                      <a:lnTo>
                        <a:pt x="65" y="40"/>
                      </a:lnTo>
                      <a:lnTo>
                        <a:pt x="51" y="35"/>
                      </a:lnTo>
                      <a:lnTo>
                        <a:pt x="38" y="31"/>
                      </a:lnTo>
                      <a:lnTo>
                        <a:pt x="25" y="26"/>
                      </a:lnTo>
                      <a:lnTo>
                        <a:pt x="14" y="18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3" y="5"/>
                      </a:lnTo>
                      <a:lnTo>
                        <a:pt x="8" y="8"/>
                      </a:lnTo>
                      <a:lnTo>
                        <a:pt x="19" y="15"/>
                      </a:lnTo>
                      <a:lnTo>
                        <a:pt x="30" y="20"/>
                      </a:lnTo>
                      <a:lnTo>
                        <a:pt x="43" y="23"/>
                      </a:lnTo>
                      <a:lnTo>
                        <a:pt x="57" y="24"/>
                      </a:lnTo>
                      <a:lnTo>
                        <a:pt x="71" y="26"/>
                      </a:lnTo>
                      <a:lnTo>
                        <a:pt x="87" y="26"/>
                      </a:lnTo>
                      <a:lnTo>
                        <a:pt x="103" y="26"/>
                      </a:lnTo>
                      <a:lnTo>
                        <a:pt x="119" y="26"/>
                      </a:lnTo>
                      <a:lnTo>
                        <a:pt x="135" y="24"/>
                      </a:lnTo>
                      <a:lnTo>
                        <a:pt x="149" y="24"/>
                      </a:lnTo>
                      <a:lnTo>
                        <a:pt x="165" y="23"/>
                      </a:lnTo>
                      <a:lnTo>
                        <a:pt x="179" y="21"/>
                      </a:lnTo>
                      <a:lnTo>
                        <a:pt x="194" y="20"/>
                      </a:lnTo>
                      <a:lnTo>
                        <a:pt x="207" y="20"/>
                      </a:lnTo>
                      <a:lnTo>
                        <a:pt x="218" y="2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0" name="Freeform 766"/>
                <p:cNvSpPr>
                  <a:spLocks/>
                </p:cNvSpPr>
                <p:nvPr/>
              </p:nvSpPr>
              <p:spPr bwMode="auto">
                <a:xfrm>
                  <a:off x="1382" y="1077"/>
                  <a:ext cx="90" cy="28"/>
                </a:xfrm>
                <a:custGeom>
                  <a:avLst/>
                  <a:gdLst>
                    <a:gd name="T0" fmla="*/ 0 w 182"/>
                    <a:gd name="T1" fmla="*/ 0 h 55"/>
                    <a:gd name="T2" fmla="*/ 0 w 182"/>
                    <a:gd name="T3" fmla="*/ 1 h 55"/>
                    <a:gd name="T4" fmla="*/ 0 w 182"/>
                    <a:gd name="T5" fmla="*/ 1 h 55"/>
                    <a:gd name="T6" fmla="*/ 0 w 182"/>
                    <a:gd name="T7" fmla="*/ 1 h 55"/>
                    <a:gd name="T8" fmla="*/ 0 w 182"/>
                    <a:gd name="T9" fmla="*/ 1 h 55"/>
                    <a:gd name="T10" fmla="*/ 0 w 182"/>
                    <a:gd name="T11" fmla="*/ 1 h 55"/>
                    <a:gd name="T12" fmla="*/ 0 w 182"/>
                    <a:gd name="T13" fmla="*/ 1 h 55"/>
                    <a:gd name="T14" fmla="*/ 0 w 182"/>
                    <a:gd name="T15" fmla="*/ 1 h 55"/>
                    <a:gd name="T16" fmla="*/ 0 w 182"/>
                    <a:gd name="T17" fmla="*/ 1 h 55"/>
                    <a:gd name="T18" fmla="*/ 0 w 182"/>
                    <a:gd name="T19" fmla="*/ 1 h 55"/>
                    <a:gd name="T20" fmla="*/ 0 w 182"/>
                    <a:gd name="T21" fmla="*/ 1 h 55"/>
                    <a:gd name="T22" fmla="*/ 0 w 182"/>
                    <a:gd name="T23" fmla="*/ 1 h 55"/>
                    <a:gd name="T24" fmla="*/ 0 w 182"/>
                    <a:gd name="T25" fmla="*/ 1 h 55"/>
                    <a:gd name="T26" fmla="*/ 0 w 182"/>
                    <a:gd name="T27" fmla="*/ 1 h 55"/>
                    <a:gd name="T28" fmla="*/ 0 w 182"/>
                    <a:gd name="T29" fmla="*/ 1 h 55"/>
                    <a:gd name="T30" fmla="*/ 0 w 182"/>
                    <a:gd name="T31" fmla="*/ 1 h 55"/>
                    <a:gd name="T32" fmla="*/ 0 w 182"/>
                    <a:gd name="T33" fmla="*/ 1 h 55"/>
                    <a:gd name="T34" fmla="*/ 0 w 182"/>
                    <a:gd name="T35" fmla="*/ 1 h 55"/>
                    <a:gd name="T36" fmla="*/ 0 w 182"/>
                    <a:gd name="T37" fmla="*/ 1 h 55"/>
                    <a:gd name="T38" fmla="*/ 0 w 182"/>
                    <a:gd name="T39" fmla="*/ 1 h 55"/>
                    <a:gd name="T40" fmla="*/ 0 w 182"/>
                    <a:gd name="T41" fmla="*/ 1 h 55"/>
                    <a:gd name="T42" fmla="*/ 0 w 182"/>
                    <a:gd name="T43" fmla="*/ 1 h 55"/>
                    <a:gd name="T44" fmla="*/ 0 w 182"/>
                    <a:gd name="T45" fmla="*/ 1 h 55"/>
                    <a:gd name="T46" fmla="*/ 0 w 182"/>
                    <a:gd name="T47" fmla="*/ 1 h 55"/>
                    <a:gd name="T48" fmla="*/ 0 w 182"/>
                    <a:gd name="T49" fmla="*/ 1 h 55"/>
                    <a:gd name="T50" fmla="*/ 0 w 182"/>
                    <a:gd name="T51" fmla="*/ 1 h 55"/>
                    <a:gd name="T52" fmla="*/ 0 w 182"/>
                    <a:gd name="T53" fmla="*/ 1 h 55"/>
                    <a:gd name="T54" fmla="*/ 0 w 182"/>
                    <a:gd name="T55" fmla="*/ 1 h 55"/>
                    <a:gd name="T56" fmla="*/ 0 w 182"/>
                    <a:gd name="T57" fmla="*/ 1 h 55"/>
                    <a:gd name="T58" fmla="*/ 0 w 182"/>
                    <a:gd name="T59" fmla="*/ 1 h 55"/>
                    <a:gd name="T60" fmla="*/ 0 w 182"/>
                    <a:gd name="T61" fmla="*/ 1 h 55"/>
                    <a:gd name="T62" fmla="*/ 0 w 182"/>
                    <a:gd name="T63" fmla="*/ 1 h 55"/>
                    <a:gd name="T64" fmla="*/ 0 w 182"/>
                    <a:gd name="T65" fmla="*/ 1 h 55"/>
                    <a:gd name="T66" fmla="*/ 0 w 182"/>
                    <a:gd name="T67" fmla="*/ 1 h 55"/>
                    <a:gd name="T68" fmla="*/ 0 w 182"/>
                    <a:gd name="T69" fmla="*/ 1 h 55"/>
                    <a:gd name="T70" fmla="*/ 0 w 182"/>
                    <a:gd name="T71" fmla="*/ 1 h 55"/>
                    <a:gd name="T72" fmla="*/ 0 w 182"/>
                    <a:gd name="T73" fmla="*/ 1 h 55"/>
                    <a:gd name="T74" fmla="*/ 0 w 182"/>
                    <a:gd name="T75" fmla="*/ 1 h 55"/>
                    <a:gd name="T76" fmla="*/ 0 w 182"/>
                    <a:gd name="T77" fmla="*/ 1 h 55"/>
                    <a:gd name="T78" fmla="*/ 0 w 182"/>
                    <a:gd name="T79" fmla="*/ 1 h 55"/>
                    <a:gd name="T80" fmla="*/ 0 w 182"/>
                    <a:gd name="T81" fmla="*/ 1 h 55"/>
                    <a:gd name="T82" fmla="*/ 0 w 182"/>
                    <a:gd name="T83" fmla="*/ 1 h 55"/>
                    <a:gd name="T84" fmla="*/ 0 w 182"/>
                    <a:gd name="T85" fmla="*/ 1 h 55"/>
                    <a:gd name="T86" fmla="*/ 0 w 182"/>
                    <a:gd name="T87" fmla="*/ 1 h 55"/>
                    <a:gd name="T88" fmla="*/ 0 w 182"/>
                    <a:gd name="T89" fmla="*/ 1 h 55"/>
                    <a:gd name="T90" fmla="*/ 0 w 182"/>
                    <a:gd name="T91" fmla="*/ 1 h 55"/>
                    <a:gd name="T92" fmla="*/ 0 w 182"/>
                    <a:gd name="T93" fmla="*/ 1 h 55"/>
                    <a:gd name="T94" fmla="*/ 0 w 182"/>
                    <a:gd name="T95" fmla="*/ 1 h 55"/>
                    <a:gd name="T96" fmla="*/ 0 w 182"/>
                    <a:gd name="T97" fmla="*/ 1 h 55"/>
                    <a:gd name="T98" fmla="*/ 0 w 182"/>
                    <a:gd name="T99" fmla="*/ 1 h 55"/>
                    <a:gd name="T100" fmla="*/ 0 w 182"/>
                    <a:gd name="T101" fmla="*/ 0 h 5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82"/>
                    <a:gd name="T154" fmla="*/ 0 h 55"/>
                    <a:gd name="T155" fmla="*/ 182 w 182"/>
                    <a:gd name="T156" fmla="*/ 55 h 5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82" h="55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8" y="3"/>
                      </a:lnTo>
                      <a:lnTo>
                        <a:pt x="16" y="6"/>
                      </a:lnTo>
                      <a:lnTo>
                        <a:pt x="24" y="8"/>
                      </a:lnTo>
                      <a:lnTo>
                        <a:pt x="30" y="11"/>
                      </a:lnTo>
                      <a:lnTo>
                        <a:pt x="38" y="14"/>
                      </a:lnTo>
                      <a:lnTo>
                        <a:pt x="45" y="16"/>
                      </a:lnTo>
                      <a:lnTo>
                        <a:pt x="53" y="19"/>
                      </a:lnTo>
                      <a:lnTo>
                        <a:pt x="59" y="21"/>
                      </a:lnTo>
                      <a:lnTo>
                        <a:pt x="65" y="24"/>
                      </a:lnTo>
                      <a:lnTo>
                        <a:pt x="72" y="27"/>
                      </a:lnTo>
                      <a:lnTo>
                        <a:pt x="80" y="30"/>
                      </a:lnTo>
                      <a:lnTo>
                        <a:pt x="86" y="35"/>
                      </a:lnTo>
                      <a:lnTo>
                        <a:pt x="92" y="40"/>
                      </a:lnTo>
                      <a:lnTo>
                        <a:pt x="99" y="44"/>
                      </a:lnTo>
                      <a:lnTo>
                        <a:pt x="105" y="49"/>
                      </a:lnTo>
                      <a:lnTo>
                        <a:pt x="112" y="55"/>
                      </a:lnTo>
                      <a:lnTo>
                        <a:pt x="115" y="52"/>
                      </a:lnTo>
                      <a:lnTo>
                        <a:pt x="118" y="51"/>
                      </a:lnTo>
                      <a:lnTo>
                        <a:pt x="121" y="48"/>
                      </a:lnTo>
                      <a:lnTo>
                        <a:pt x="126" y="44"/>
                      </a:lnTo>
                      <a:lnTo>
                        <a:pt x="129" y="43"/>
                      </a:lnTo>
                      <a:lnTo>
                        <a:pt x="134" y="40"/>
                      </a:lnTo>
                      <a:lnTo>
                        <a:pt x="139" y="36"/>
                      </a:lnTo>
                      <a:lnTo>
                        <a:pt x="143" y="35"/>
                      </a:lnTo>
                      <a:lnTo>
                        <a:pt x="148" y="33"/>
                      </a:lnTo>
                      <a:lnTo>
                        <a:pt x="153" y="30"/>
                      </a:lnTo>
                      <a:lnTo>
                        <a:pt x="158" y="28"/>
                      </a:lnTo>
                      <a:lnTo>
                        <a:pt x="162" y="28"/>
                      </a:lnTo>
                      <a:lnTo>
                        <a:pt x="167" y="27"/>
                      </a:lnTo>
                      <a:lnTo>
                        <a:pt x="172" y="25"/>
                      </a:lnTo>
                      <a:lnTo>
                        <a:pt x="177" y="25"/>
                      </a:lnTo>
                      <a:lnTo>
                        <a:pt x="182" y="25"/>
                      </a:lnTo>
                      <a:lnTo>
                        <a:pt x="174" y="25"/>
                      </a:lnTo>
                      <a:lnTo>
                        <a:pt x="169" y="25"/>
                      </a:lnTo>
                      <a:lnTo>
                        <a:pt x="156" y="25"/>
                      </a:lnTo>
                      <a:lnTo>
                        <a:pt x="145" y="24"/>
                      </a:lnTo>
                      <a:lnTo>
                        <a:pt x="134" y="24"/>
                      </a:lnTo>
                      <a:lnTo>
                        <a:pt x="121" y="24"/>
                      </a:lnTo>
                      <a:lnTo>
                        <a:pt x="110" y="22"/>
                      </a:lnTo>
                      <a:lnTo>
                        <a:pt x="99" y="21"/>
                      </a:lnTo>
                      <a:lnTo>
                        <a:pt x="88" y="21"/>
                      </a:lnTo>
                      <a:lnTo>
                        <a:pt x="77" y="19"/>
                      </a:lnTo>
                      <a:lnTo>
                        <a:pt x="65" y="16"/>
                      </a:lnTo>
                      <a:lnTo>
                        <a:pt x="54" y="16"/>
                      </a:lnTo>
                      <a:lnTo>
                        <a:pt x="43" y="13"/>
                      </a:lnTo>
                      <a:lnTo>
                        <a:pt x="34" y="9"/>
                      </a:lnTo>
                      <a:lnTo>
                        <a:pt x="22" y="8"/>
                      </a:lnTo>
                      <a:lnTo>
                        <a:pt x="11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1" name="Freeform 767"/>
                <p:cNvSpPr>
                  <a:spLocks/>
                </p:cNvSpPr>
                <p:nvPr/>
              </p:nvSpPr>
              <p:spPr bwMode="auto">
                <a:xfrm>
                  <a:off x="1192" y="1099"/>
                  <a:ext cx="180" cy="28"/>
                </a:xfrm>
                <a:custGeom>
                  <a:avLst/>
                  <a:gdLst>
                    <a:gd name="T0" fmla="*/ 1 w 359"/>
                    <a:gd name="T1" fmla="*/ 0 h 57"/>
                    <a:gd name="T2" fmla="*/ 1 w 359"/>
                    <a:gd name="T3" fmla="*/ 0 h 57"/>
                    <a:gd name="T4" fmla="*/ 1 w 359"/>
                    <a:gd name="T5" fmla="*/ 0 h 57"/>
                    <a:gd name="T6" fmla="*/ 1 w 359"/>
                    <a:gd name="T7" fmla="*/ 0 h 57"/>
                    <a:gd name="T8" fmla="*/ 1 w 359"/>
                    <a:gd name="T9" fmla="*/ 0 h 57"/>
                    <a:gd name="T10" fmla="*/ 1 w 359"/>
                    <a:gd name="T11" fmla="*/ 0 h 57"/>
                    <a:gd name="T12" fmla="*/ 1 w 359"/>
                    <a:gd name="T13" fmla="*/ 0 h 57"/>
                    <a:gd name="T14" fmla="*/ 1 w 359"/>
                    <a:gd name="T15" fmla="*/ 0 h 57"/>
                    <a:gd name="T16" fmla="*/ 1 w 359"/>
                    <a:gd name="T17" fmla="*/ 0 h 57"/>
                    <a:gd name="T18" fmla="*/ 1 w 359"/>
                    <a:gd name="T19" fmla="*/ 0 h 57"/>
                    <a:gd name="T20" fmla="*/ 1 w 359"/>
                    <a:gd name="T21" fmla="*/ 0 h 57"/>
                    <a:gd name="T22" fmla="*/ 1 w 359"/>
                    <a:gd name="T23" fmla="*/ 0 h 57"/>
                    <a:gd name="T24" fmla="*/ 1 w 359"/>
                    <a:gd name="T25" fmla="*/ 0 h 57"/>
                    <a:gd name="T26" fmla="*/ 1 w 359"/>
                    <a:gd name="T27" fmla="*/ 0 h 57"/>
                    <a:gd name="T28" fmla="*/ 1 w 359"/>
                    <a:gd name="T29" fmla="*/ 0 h 57"/>
                    <a:gd name="T30" fmla="*/ 1 w 359"/>
                    <a:gd name="T31" fmla="*/ 0 h 57"/>
                    <a:gd name="T32" fmla="*/ 1 w 359"/>
                    <a:gd name="T33" fmla="*/ 0 h 57"/>
                    <a:gd name="T34" fmla="*/ 1 w 359"/>
                    <a:gd name="T35" fmla="*/ 0 h 57"/>
                    <a:gd name="T36" fmla="*/ 1 w 359"/>
                    <a:gd name="T37" fmla="*/ 0 h 57"/>
                    <a:gd name="T38" fmla="*/ 1 w 359"/>
                    <a:gd name="T39" fmla="*/ 0 h 57"/>
                    <a:gd name="T40" fmla="*/ 1 w 359"/>
                    <a:gd name="T41" fmla="*/ 0 h 57"/>
                    <a:gd name="T42" fmla="*/ 1 w 359"/>
                    <a:gd name="T43" fmla="*/ 0 h 57"/>
                    <a:gd name="T44" fmla="*/ 1 w 359"/>
                    <a:gd name="T45" fmla="*/ 0 h 57"/>
                    <a:gd name="T46" fmla="*/ 1 w 359"/>
                    <a:gd name="T47" fmla="*/ 0 h 57"/>
                    <a:gd name="T48" fmla="*/ 1 w 359"/>
                    <a:gd name="T49" fmla="*/ 0 h 57"/>
                    <a:gd name="T50" fmla="*/ 1 w 359"/>
                    <a:gd name="T51" fmla="*/ 0 h 57"/>
                    <a:gd name="T52" fmla="*/ 1 w 359"/>
                    <a:gd name="T53" fmla="*/ 0 h 57"/>
                    <a:gd name="T54" fmla="*/ 1 w 359"/>
                    <a:gd name="T55" fmla="*/ 0 h 57"/>
                    <a:gd name="T56" fmla="*/ 1 w 359"/>
                    <a:gd name="T57" fmla="*/ 0 h 57"/>
                    <a:gd name="T58" fmla="*/ 1 w 359"/>
                    <a:gd name="T59" fmla="*/ 0 h 57"/>
                    <a:gd name="T60" fmla="*/ 1 w 359"/>
                    <a:gd name="T61" fmla="*/ 0 h 57"/>
                    <a:gd name="T62" fmla="*/ 1 w 359"/>
                    <a:gd name="T63" fmla="*/ 0 h 57"/>
                    <a:gd name="T64" fmla="*/ 0 w 359"/>
                    <a:gd name="T65" fmla="*/ 0 h 57"/>
                    <a:gd name="T66" fmla="*/ 1 w 359"/>
                    <a:gd name="T67" fmla="*/ 0 h 57"/>
                    <a:gd name="T68" fmla="*/ 1 w 359"/>
                    <a:gd name="T69" fmla="*/ 0 h 57"/>
                    <a:gd name="T70" fmla="*/ 1 w 359"/>
                    <a:gd name="T71" fmla="*/ 0 h 57"/>
                    <a:gd name="T72" fmla="*/ 1 w 359"/>
                    <a:gd name="T73" fmla="*/ 0 h 57"/>
                    <a:gd name="T74" fmla="*/ 1 w 359"/>
                    <a:gd name="T75" fmla="*/ 0 h 57"/>
                    <a:gd name="T76" fmla="*/ 1 w 359"/>
                    <a:gd name="T77" fmla="*/ 0 h 57"/>
                    <a:gd name="T78" fmla="*/ 1 w 359"/>
                    <a:gd name="T79" fmla="*/ 0 h 57"/>
                    <a:gd name="T80" fmla="*/ 1 w 359"/>
                    <a:gd name="T81" fmla="*/ 0 h 57"/>
                    <a:gd name="T82" fmla="*/ 1 w 359"/>
                    <a:gd name="T83" fmla="*/ 0 h 57"/>
                    <a:gd name="T84" fmla="*/ 1 w 359"/>
                    <a:gd name="T85" fmla="*/ 0 h 57"/>
                    <a:gd name="T86" fmla="*/ 1 w 359"/>
                    <a:gd name="T87" fmla="*/ 0 h 57"/>
                    <a:gd name="T88" fmla="*/ 1 w 359"/>
                    <a:gd name="T89" fmla="*/ 0 h 57"/>
                    <a:gd name="T90" fmla="*/ 1 w 359"/>
                    <a:gd name="T91" fmla="*/ 0 h 57"/>
                    <a:gd name="T92" fmla="*/ 1 w 359"/>
                    <a:gd name="T93" fmla="*/ 0 h 57"/>
                    <a:gd name="T94" fmla="*/ 1 w 359"/>
                    <a:gd name="T95" fmla="*/ 0 h 57"/>
                    <a:gd name="T96" fmla="*/ 1 w 359"/>
                    <a:gd name="T97" fmla="*/ 0 h 57"/>
                    <a:gd name="T98" fmla="*/ 1 w 359"/>
                    <a:gd name="T99" fmla="*/ 0 h 57"/>
                    <a:gd name="T100" fmla="*/ 1 w 359"/>
                    <a:gd name="T101" fmla="*/ 0 h 57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59"/>
                    <a:gd name="T154" fmla="*/ 0 h 57"/>
                    <a:gd name="T155" fmla="*/ 359 w 359"/>
                    <a:gd name="T156" fmla="*/ 57 h 57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59" h="57">
                      <a:moveTo>
                        <a:pt x="359" y="25"/>
                      </a:moveTo>
                      <a:lnTo>
                        <a:pt x="351" y="27"/>
                      </a:lnTo>
                      <a:lnTo>
                        <a:pt x="343" y="30"/>
                      </a:lnTo>
                      <a:lnTo>
                        <a:pt x="327" y="35"/>
                      </a:lnTo>
                      <a:lnTo>
                        <a:pt x="313" y="39"/>
                      </a:lnTo>
                      <a:lnTo>
                        <a:pt x="299" y="44"/>
                      </a:lnTo>
                      <a:lnTo>
                        <a:pt x="286" y="49"/>
                      </a:lnTo>
                      <a:lnTo>
                        <a:pt x="272" y="52"/>
                      </a:lnTo>
                      <a:lnTo>
                        <a:pt x="257" y="54"/>
                      </a:lnTo>
                      <a:lnTo>
                        <a:pt x="243" y="57"/>
                      </a:lnTo>
                      <a:lnTo>
                        <a:pt x="230" y="57"/>
                      </a:lnTo>
                      <a:lnTo>
                        <a:pt x="216" y="57"/>
                      </a:lnTo>
                      <a:lnTo>
                        <a:pt x="202" y="57"/>
                      </a:lnTo>
                      <a:lnTo>
                        <a:pt x="187" y="55"/>
                      </a:lnTo>
                      <a:lnTo>
                        <a:pt x="173" y="52"/>
                      </a:lnTo>
                      <a:lnTo>
                        <a:pt x="159" y="47"/>
                      </a:lnTo>
                      <a:lnTo>
                        <a:pt x="144" y="43"/>
                      </a:lnTo>
                      <a:lnTo>
                        <a:pt x="128" y="36"/>
                      </a:lnTo>
                      <a:lnTo>
                        <a:pt x="124" y="35"/>
                      </a:lnTo>
                      <a:lnTo>
                        <a:pt x="119" y="33"/>
                      </a:lnTo>
                      <a:lnTo>
                        <a:pt x="109" y="30"/>
                      </a:lnTo>
                      <a:lnTo>
                        <a:pt x="98" y="28"/>
                      </a:lnTo>
                      <a:lnTo>
                        <a:pt x="85" y="27"/>
                      </a:lnTo>
                      <a:lnTo>
                        <a:pt x="74" y="25"/>
                      </a:lnTo>
                      <a:lnTo>
                        <a:pt x="63" y="25"/>
                      </a:lnTo>
                      <a:lnTo>
                        <a:pt x="52" y="25"/>
                      </a:lnTo>
                      <a:lnTo>
                        <a:pt x="41" y="24"/>
                      </a:lnTo>
                      <a:lnTo>
                        <a:pt x="30" y="24"/>
                      </a:lnTo>
                      <a:lnTo>
                        <a:pt x="20" y="24"/>
                      </a:lnTo>
                      <a:lnTo>
                        <a:pt x="12" y="24"/>
                      </a:lnTo>
                      <a:lnTo>
                        <a:pt x="6" y="24"/>
                      </a:lnTo>
                      <a:lnTo>
                        <a:pt x="3" y="24"/>
                      </a:lnTo>
                      <a:lnTo>
                        <a:pt x="0" y="22"/>
                      </a:lnTo>
                      <a:lnTo>
                        <a:pt x="1" y="20"/>
                      </a:lnTo>
                      <a:lnTo>
                        <a:pt x="12" y="16"/>
                      </a:lnTo>
                      <a:lnTo>
                        <a:pt x="23" y="12"/>
                      </a:lnTo>
                      <a:lnTo>
                        <a:pt x="46" y="6"/>
                      </a:lnTo>
                      <a:lnTo>
                        <a:pt x="68" y="3"/>
                      </a:lnTo>
                      <a:lnTo>
                        <a:pt x="89" y="1"/>
                      </a:lnTo>
                      <a:lnTo>
                        <a:pt x="111" y="0"/>
                      </a:lnTo>
                      <a:lnTo>
                        <a:pt x="132" y="1"/>
                      </a:lnTo>
                      <a:lnTo>
                        <a:pt x="154" y="3"/>
                      </a:lnTo>
                      <a:lnTo>
                        <a:pt x="175" y="6"/>
                      </a:lnTo>
                      <a:lnTo>
                        <a:pt x="197" y="9"/>
                      </a:lnTo>
                      <a:lnTo>
                        <a:pt x="217" y="12"/>
                      </a:lnTo>
                      <a:lnTo>
                        <a:pt x="240" y="16"/>
                      </a:lnTo>
                      <a:lnTo>
                        <a:pt x="262" y="19"/>
                      </a:lnTo>
                      <a:lnTo>
                        <a:pt x="283" y="22"/>
                      </a:lnTo>
                      <a:lnTo>
                        <a:pt x="329" y="25"/>
                      </a:lnTo>
                      <a:lnTo>
                        <a:pt x="353" y="25"/>
                      </a:lnTo>
                      <a:lnTo>
                        <a:pt x="359" y="25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2" name="Freeform 768"/>
                <p:cNvSpPr>
                  <a:spLocks/>
                </p:cNvSpPr>
                <p:nvPr/>
              </p:nvSpPr>
              <p:spPr bwMode="auto">
                <a:xfrm>
                  <a:off x="1007" y="1092"/>
                  <a:ext cx="174" cy="24"/>
                </a:xfrm>
                <a:custGeom>
                  <a:avLst/>
                  <a:gdLst>
                    <a:gd name="T0" fmla="*/ 0 w 348"/>
                    <a:gd name="T1" fmla="*/ 0 h 48"/>
                    <a:gd name="T2" fmla="*/ 1 w 348"/>
                    <a:gd name="T3" fmla="*/ 1 h 48"/>
                    <a:gd name="T4" fmla="*/ 1 w 348"/>
                    <a:gd name="T5" fmla="*/ 1 h 48"/>
                    <a:gd name="T6" fmla="*/ 1 w 348"/>
                    <a:gd name="T7" fmla="*/ 1 h 48"/>
                    <a:gd name="T8" fmla="*/ 1 w 348"/>
                    <a:gd name="T9" fmla="*/ 1 h 48"/>
                    <a:gd name="T10" fmla="*/ 1 w 348"/>
                    <a:gd name="T11" fmla="*/ 1 h 48"/>
                    <a:gd name="T12" fmla="*/ 1 w 348"/>
                    <a:gd name="T13" fmla="*/ 1 h 48"/>
                    <a:gd name="T14" fmla="*/ 1 w 348"/>
                    <a:gd name="T15" fmla="*/ 1 h 48"/>
                    <a:gd name="T16" fmla="*/ 1 w 348"/>
                    <a:gd name="T17" fmla="*/ 1 h 48"/>
                    <a:gd name="T18" fmla="*/ 1 w 348"/>
                    <a:gd name="T19" fmla="*/ 1 h 48"/>
                    <a:gd name="T20" fmla="*/ 1 w 348"/>
                    <a:gd name="T21" fmla="*/ 1 h 48"/>
                    <a:gd name="T22" fmla="*/ 1 w 348"/>
                    <a:gd name="T23" fmla="*/ 1 h 48"/>
                    <a:gd name="T24" fmla="*/ 1 w 348"/>
                    <a:gd name="T25" fmla="*/ 1 h 48"/>
                    <a:gd name="T26" fmla="*/ 1 w 348"/>
                    <a:gd name="T27" fmla="*/ 1 h 48"/>
                    <a:gd name="T28" fmla="*/ 1 w 348"/>
                    <a:gd name="T29" fmla="*/ 1 h 48"/>
                    <a:gd name="T30" fmla="*/ 1 w 348"/>
                    <a:gd name="T31" fmla="*/ 1 h 48"/>
                    <a:gd name="T32" fmla="*/ 1 w 348"/>
                    <a:gd name="T33" fmla="*/ 1 h 48"/>
                    <a:gd name="T34" fmla="*/ 1 w 348"/>
                    <a:gd name="T35" fmla="*/ 1 h 48"/>
                    <a:gd name="T36" fmla="*/ 1 w 348"/>
                    <a:gd name="T37" fmla="*/ 1 h 48"/>
                    <a:gd name="T38" fmla="*/ 1 w 348"/>
                    <a:gd name="T39" fmla="*/ 1 h 48"/>
                    <a:gd name="T40" fmla="*/ 1 w 348"/>
                    <a:gd name="T41" fmla="*/ 1 h 48"/>
                    <a:gd name="T42" fmla="*/ 1 w 348"/>
                    <a:gd name="T43" fmla="*/ 1 h 48"/>
                    <a:gd name="T44" fmla="*/ 1 w 348"/>
                    <a:gd name="T45" fmla="*/ 1 h 48"/>
                    <a:gd name="T46" fmla="*/ 1 w 348"/>
                    <a:gd name="T47" fmla="*/ 1 h 48"/>
                    <a:gd name="T48" fmla="*/ 1 w 348"/>
                    <a:gd name="T49" fmla="*/ 1 h 48"/>
                    <a:gd name="T50" fmla="*/ 1 w 348"/>
                    <a:gd name="T51" fmla="*/ 1 h 48"/>
                    <a:gd name="T52" fmla="*/ 1 w 348"/>
                    <a:gd name="T53" fmla="*/ 1 h 48"/>
                    <a:gd name="T54" fmla="*/ 1 w 348"/>
                    <a:gd name="T55" fmla="*/ 1 h 48"/>
                    <a:gd name="T56" fmla="*/ 1 w 348"/>
                    <a:gd name="T57" fmla="*/ 1 h 48"/>
                    <a:gd name="T58" fmla="*/ 1 w 348"/>
                    <a:gd name="T59" fmla="*/ 1 h 48"/>
                    <a:gd name="T60" fmla="*/ 1 w 348"/>
                    <a:gd name="T61" fmla="*/ 1 h 48"/>
                    <a:gd name="T62" fmla="*/ 1 w 348"/>
                    <a:gd name="T63" fmla="*/ 1 h 48"/>
                    <a:gd name="T64" fmla="*/ 1 w 348"/>
                    <a:gd name="T65" fmla="*/ 1 h 48"/>
                    <a:gd name="T66" fmla="*/ 1 w 348"/>
                    <a:gd name="T67" fmla="*/ 1 h 48"/>
                    <a:gd name="T68" fmla="*/ 1 w 348"/>
                    <a:gd name="T69" fmla="*/ 1 h 48"/>
                    <a:gd name="T70" fmla="*/ 1 w 348"/>
                    <a:gd name="T71" fmla="*/ 1 h 48"/>
                    <a:gd name="T72" fmla="*/ 1 w 348"/>
                    <a:gd name="T73" fmla="*/ 1 h 48"/>
                    <a:gd name="T74" fmla="*/ 1 w 348"/>
                    <a:gd name="T75" fmla="*/ 1 h 48"/>
                    <a:gd name="T76" fmla="*/ 1 w 348"/>
                    <a:gd name="T77" fmla="*/ 1 h 48"/>
                    <a:gd name="T78" fmla="*/ 1 w 348"/>
                    <a:gd name="T79" fmla="*/ 1 h 48"/>
                    <a:gd name="T80" fmla="*/ 1 w 348"/>
                    <a:gd name="T81" fmla="*/ 1 h 48"/>
                    <a:gd name="T82" fmla="*/ 1 w 348"/>
                    <a:gd name="T83" fmla="*/ 1 h 48"/>
                    <a:gd name="T84" fmla="*/ 1 w 348"/>
                    <a:gd name="T85" fmla="*/ 1 h 48"/>
                    <a:gd name="T86" fmla="*/ 1 w 348"/>
                    <a:gd name="T87" fmla="*/ 1 h 48"/>
                    <a:gd name="T88" fmla="*/ 1 w 348"/>
                    <a:gd name="T89" fmla="*/ 1 h 48"/>
                    <a:gd name="T90" fmla="*/ 1 w 348"/>
                    <a:gd name="T91" fmla="*/ 1 h 48"/>
                    <a:gd name="T92" fmla="*/ 1 w 348"/>
                    <a:gd name="T93" fmla="*/ 1 h 48"/>
                    <a:gd name="T94" fmla="*/ 1 w 348"/>
                    <a:gd name="T95" fmla="*/ 1 h 48"/>
                    <a:gd name="T96" fmla="*/ 1 w 348"/>
                    <a:gd name="T97" fmla="*/ 1 h 48"/>
                    <a:gd name="T98" fmla="*/ 1 w 348"/>
                    <a:gd name="T99" fmla="*/ 1 h 48"/>
                    <a:gd name="T100" fmla="*/ 0 w 348"/>
                    <a:gd name="T101" fmla="*/ 0 h 4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48"/>
                    <a:gd name="T154" fmla="*/ 0 h 48"/>
                    <a:gd name="T155" fmla="*/ 348 w 348"/>
                    <a:gd name="T156" fmla="*/ 48 h 4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48" h="48">
                      <a:moveTo>
                        <a:pt x="0" y="0"/>
                      </a:moveTo>
                      <a:lnTo>
                        <a:pt x="5" y="10"/>
                      </a:lnTo>
                      <a:lnTo>
                        <a:pt x="11" y="16"/>
                      </a:lnTo>
                      <a:lnTo>
                        <a:pt x="25" y="29"/>
                      </a:lnTo>
                      <a:lnTo>
                        <a:pt x="40" y="39"/>
                      </a:lnTo>
                      <a:lnTo>
                        <a:pt x="56" y="43"/>
                      </a:lnTo>
                      <a:lnTo>
                        <a:pt x="73" y="47"/>
                      </a:lnTo>
                      <a:lnTo>
                        <a:pt x="92" y="48"/>
                      </a:lnTo>
                      <a:lnTo>
                        <a:pt x="113" y="47"/>
                      </a:lnTo>
                      <a:lnTo>
                        <a:pt x="135" y="45"/>
                      </a:lnTo>
                      <a:lnTo>
                        <a:pt x="157" y="40"/>
                      </a:lnTo>
                      <a:lnTo>
                        <a:pt x="183" y="37"/>
                      </a:lnTo>
                      <a:lnTo>
                        <a:pt x="207" y="32"/>
                      </a:lnTo>
                      <a:lnTo>
                        <a:pt x="234" y="27"/>
                      </a:lnTo>
                      <a:lnTo>
                        <a:pt x="261" y="24"/>
                      </a:lnTo>
                      <a:lnTo>
                        <a:pt x="289" y="23"/>
                      </a:lnTo>
                      <a:lnTo>
                        <a:pt x="318" y="23"/>
                      </a:lnTo>
                      <a:lnTo>
                        <a:pt x="348" y="23"/>
                      </a:lnTo>
                      <a:lnTo>
                        <a:pt x="342" y="21"/>
                      </a:lnTo>
                      <a:lnTo>
                        <a:pt x="336" y="20"/>
                      </a:lnTo>
                      <a:lnTo>
                        <a:pt x="321" y="16"/>
                      </a:lnTo>
                      <a:lnTo>
                        <a:pt x="305" y="15"/>
                      </a:lnTo>
                      <a:lnTo>
                        <a:pt x="288" y="15"/>
                      </a:lnTo>
                      <a:lnTo>
                        <a:pt x="269" y="15"/>
                      </a:lnTo>
                      <a:lnTo>
                        <a:pt x="248" y="13"/>
                      </a:lnTo>
                      <a:lnTo>
                        <a:pt x="229" y="15"/>
                      </a:lnTo>
                      <a:lnTo>
                        <a:pt x="208" y="15"/>
                      </a:lnTo>
                      <a:lnTo>
                        <a:pt x="188" y="15"/>
                      </a:lnTo>
                      <a:lnTo>
                        <a:pt x="167" y="16"/>
                      </a:lnTo>
                      <a:lnTo>
                        <a:pt x="148" y="16"/>
                      </a:lnTo>
                      <a:lnTo>
                        <a:pt x="129" y="18"/>
                      </a:lnTo>
                      <a:lnTo>
                        <a:pt x="110" y="18"/>
                      </a:lnTo>
                      <a:lnTo>
                        <a:pt x="94" y="18"/>
                      </a:lnTo>
                      <a:lnTo>
                        <a:pt x="78" y="18"/>
                      </a:lnTo>
                      <a:lnTo>
                        <a:pt x="63" y="16"/>
                      </a:lnTo>
                      <a:lnTo>
                        <a:pt x="62" y="16"/>
                      </a:lnTo>
                      <a:lnTo>
                        <a:pt x="56" y="16"/>
                      </a:lnTo>
                      <a:lnTo>
                        <a:pt x="51" y="15"/>
                      </a:lnTo>
                      <a:lnTo>
                        <a:pt x="46" y="15"/>
                      </a:lnTo>
                      <a:lnTo>
                        <a:pt x="43" y="15"/>
                      </a:lnTo>
                      <a:lnTo>
                        <a:pt x="38" y="15"/>
                      </a:lnTo>
                      <a:lnTo>
                        <a:pt x="33" y="13"/>
                      </a:lnTo>
                      <a:lnTo>
                        <a:pt x="28" y="13"/>
                      </a:lnTo>
                      <a:lnTo>
                        <a:pt x="25" y="12"/>
                      </a:lnTo>
                      <a:lnTo>
                        <a:pt x="19" y="10"/>
                      </a:lnTo>
                      <a:lnTo>
                        <a:pt x="16" y="10"/>
                      </a:lnTo>
                      <a:lnTo>
                        <a:pt x="11" y="8"/>
                      </a:lnTo>
                      <a:lnTo>
                        <a:pt x="8" y="7"/>
                      </a:lnTo>
                      <a:lnTo>
                        <a:pt x="5" y="5"/>
                      </a:lnTo>
                      <a:lnTo>
                        <a:pt x="3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3" name="Freeform 769"/>
                <p:cNvSpPr>
                  <a:spLocks/>
                </p:cNvSpPr>
                <p:nvPr/>
              </p:nvSpPr>
              <p:spPr bwMode="auto">
                <a:xfrm>
                  <a:off x="993" y="1077"/>
                  <a:ext cx="66" cy="14"/>
                </a:xfrm>
                <a:custGeom>
                  <a:avLst/>
                  <a:gdLst>
                    <a:gd name="T0" fmla="*/ 0 w 134"/>
                    <a:gd name="T1" fmla="*/ 0 h 27"/>
                    <a:gd name="T2" fmla="*/ 0 w 134"/>
                    <a:gd name="T3" fmla="*/ 1 h 27"/>
                    <a:gd name="T4" fmla="*/ 0 w 134"/>
                    <a:gd name="T5" fmla="*/ 1 h 27"/>
                    <a:gd name="T6" fmla="*/ 0 w 134"/>
                    <a:gd name="T7" fmla="*/ 1 h 27"/>
                    <a:gd name="T8" fmla="*/ 0 w 134"/>
                    <a:gd name="T9" fmla="*/ 1 h 27"/>
                    <a:gd name="T10" fmla="*/ 0 w 134"/>
                    <a:gd name="T11" fmla="*/ 1 h 27"/>
                    <a:gd name="T12" fmla="*/ 0 w 134"/>
                    <a:gd name="T13" fmla="*/ 1 h 27"/>
                    <a:gd name="T14" fmla="*/ 0 w 134"/>
                    <a:gd name="T15" fmla="*/ 1 h 27"/>
                    <a:gd name="T16" fmla="*/ 0 w 134"/>
                    <a:gd name="T17" fmla="*/ 1 h 27"/>
                    <a:gd name="T18" fmla="*/ 0 w 134"/>
                    <a:gd name="T19" fmla="*/ 1 h 27"/>
                    <a:gd name="T20" fmla="*/ 0 w 134"/>
                    <a:gd name="T21" fmla="*/ 1 h 27"/>
                    <a:gd name="T22" fmla="*/ 0 w 134"/>
                    <a:gd name="T23" fmla="*/ 1 h 27"/>
                    <a:gd name="T24" fmla="*/ 0 w 134"/>
                    <a:gd name="T25" fmla="*/ 1 h 27"/>
                    <a:gd name="T26" fmla="*/ 0 w 134"/>
                    <a:gd name="T27" fmla="*/ 1 h 27"/>
                    <a:gd name="T28" fmla="*/ 0 w 134"/>
                    <a:gd name="T29" fmla="*/ 1 h 27"/>
                    <a:gd name="T30" fmla="*/ 0 w 134"/>
                    <a:gd name="T31" fmla="*/ 1 h 27"/>
                    <a:gd name="T32" fmla="*/ 0 w 134"/>
                    <a:gd name="T33" fmla="*/ 1 h 27"/>
                    <a:gd name="T34" fmla="*/ 0 w 134"/>
                    <a:gd name="T35" fmla="*/ 1 h 27"/>
                    <a:gd name="T36" fmla="*/ 0 w 134"/>
                    <a:gd name="T37" fmla="*/ 1 h 27"/>
                    <a:gd name="T38" fmla="*/ 0 w 134"/>
                    <a:gd name="T39" fmla="*/ 1 h 27"/>
                    <a:gd name="T40" fmla="*/ 0 w 134"/>
                    <a:gd name="T41" fmla="*/ 1 h 27"/>
                    <a:gd name="T42" fmla="*/ 0 w 134"/>
                    <a:gd name="T43" fmla="*/ 1 h 27"/>
                    <a:gd name="T44" fmla="*/ 0 w 134"/>
                    <a:gd name="T45" fmla="*/ 1 h 27"/>
                    <a:gd name="T46" fmla="*/ 0 w 134"/>
                    <a:gd name="T47" fmla="*/ 1 h 27"/>
                    <a:gd name="T48" fmla="*/ 0 w 134"/>
                    <a:gd name="T49" fmla="*/ 1 h 27"/>
                    <a:gd name="T50" fmla="*/ 0 w 134"/>
                    <a:gd name="T51" fmla="*/ 1 h 27"/>
                    <a:gd name="T52" fmla="*/ 0 w 134"/>
                    <a:gd name="T53" fmla="*/ 1 h 27"/>
                    <a:gd name="T54" fmla="*/ 0 w 134"/>
                    <a:gd name="T55" fmla="*/ 1 h 27"/>
                    <a:gd name="T56" fmla="*/ 0 w 134"/>
                    <a:gd name="T57" fmla="*/ 1 h 27"/>
                    <a:gd name="T58" fmla="*/ 0 w 134"/>
                    <a:gd name="T59" fmla="*/ 1 h 27"/>
                    <a:gd name="T60" fmla="*/ 0 w 134"/>
                    <a:gd name="T61" fmla="*/ 1 h 27"/>
                    <a:gd name="T62" fmla="*/ 0 w 134"/>
                    <a:gd name="T63" fmla="*/ 1 h 27"/>
                    <a:gd name="T64" fmla="*/ 0 w 134"/>
                    <a:gd name="T65" fmla="*/ 1 h 27"/>
                    <a:gd name="T66" fmla="*/ 0 w 134"/>
                    <a:gd name="T67" fmla="*/ 1 h 27"/>
                    <a:gd name="T68" fmla="*/ 0 w 134"/>
                    <a:gd name="T69" fmla="*/ 1 h 27"/>
                    <a:gd name="T70" fmla="*/ 0 w 134"/>
                    <a:gd name="T71" fmla="*/ 1 h 27"/>
                    <a:gd name="T72" fmla="*/ 0 w 134"/>
                    <a:gd name="T73" fmla="*/ 1 h 27"/>
                    <a:gd name="T74" fmla="*/ 0 w 134"/>
                    <a:gd name="T75" fmla="*/ 1 h 27"/>
                    <a:gd name="T76" fmla="*/ 0 w 134"/>
                    <a:gd name="T77" fmla="*/ 1 h 27"/>
                    <a:gd name="T78" fmla="*/ 0 w 134"/>
                    <a:gd name="T79" fmla="*/ 1 h 27"/>
                    <a:gd name="T80" fmla="*/ 0 w 134"/>
                    <a:gd name="T81" fmla="*/ 1 h 27"/>
                    <a:gd name="T82" fmla="*/ 0 w 134"/>
                    <a:gd name="T83" fmla="*/ 1 h 27"/>
                    <a:gd name="T84" fmla="*/ 0 w 134"/>
                    <a:gd name="T85" fmla="*/ 1 h 27"/>
                    <a:gd name="T86" fmla="*/ 0 w 134"/>
                    <a:gd name="T87" fmla="*/ 1 h 27"/>
                    <a:gd name="T88" fmla="*/ 0 w 134"/>
                    <a:gd name="T89" fmla="*/ 1 h 27"/>
                    <a:gd name="T90" fmla="*/ 0 w 134"/>
                    <a:gd name="T91" fmla="*/ 1 h 27"/>
                    <a:gd name="T92" fmla="*/ 0 w 134"/>
                    <a:gd name="T93" fmla="*/ 1 h 27"/>
                    <a:gd name="T94" fmla="*/ 0 w 134"/>
                    <a:gd name="T95" fmla="*/ 1 h 27"/>
                    <a:gd name="T96" fmla="*/ 0 w 134"/>
                    <a:gd name="T97" fmla="*/ 0 h 2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34"/>
                    <a:gd name="T148" fmla="*/ 0 h 27"/>
                    <a:gd name="T149" fmla="*/ 134 w 134"/>
                    <a:gd name="T150" fmla="*/ 27 h 2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34" h="27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7" y="3"/>
                      </a:lnTo>
                      <a:lnTo>
                        <a:pt x="11" y="6"/>
                      </a:lnTo>
                      <a:lnTo>
                        <a:pt x="18" y="8"/>
                      </a:lnTo>
                      <a:lnTo>
                        <a:pt x="24" y="8"/>
                      </a:lnTo>
                      <a:lnTo>
                        <a:pt x="30" y="9"/>
                      </a:lnTo>
                      <a:lnTo>
                        <a:pt x="37" y="9"/>
                      </a:lnTo>
                      <a:lnTo>
                        <a:pt x="43" y="9"/>
                      </a:lnTo>
                      <a:lnTo>
                        <a:pt x="48" y="8"/>
                      </a:lnTo>
                      <a:lnTo>
                        <a:pt x="56" y="8"/>
                      </a:lnTo>
                      <a:lnTo>
                        <a:pt x="61" y="8"/>
                      </a:lnTo>
                      <a:lnTo>
                        <a:pt x="67" y="6"/>
                      </a:lnTo>
                      <a:lnTo>
                        <a:pt x="72" y="5"/>
                      </a:lnTo>
                      <a:lnTo>
                        <a:pt x="78" y="5"/>
                      </a:lnTo>
                      <a:lnTo>
                        <a:pt x="83" y="5"/>
                      </a:lnTo>
                      <a:lnTo>
                        <a:pt x="86" y="3"/>
                      </a:lnTo>
                      <a:lnTo>
                        <a:pt x="89" y="3"/>
                      </a:lnTo>
                      <a:lnTo>
                        <a:pt x="94" y="5"/>
                      </a:lnTo>
                      <a:lnTo>
                        <a:pt x="97" y="5"/>
                      </a:lnTo>
                      <a:lnTo>
                        <a:pt x="100" y="5"/>
                      </a:lnTo>
                      <a:lnTo>
                        <a:pt x="104" y="6"/>
                      </a:lnTo>
                      <a:lnTo>
                        <a:pt x="107" y="6"/>
                      </a:lnTo>
                      <a:lnTo>
                        <a:pt x="110" y="8"/>
                      </a:lnTo>
                      <a:lnTo>
                        <a:pt x="113" y="9"/>
                      </a:lnTo>
                      <a:lnTo>
                        <a:pt x="116" y="11"/>
                      </a:lnTo>
                      <a:lnTo>
                        <a:pt x="120" y="13"/>
                      </a:lnTo>
                      <a:lnTo>
                        <a:pt x="123" y="14"/>
                      </a:lnTo>
                      <a:lnTo>
                        <a:pt x="126" y="16"/>
                      </a:lnTo>
                      <a:lnTo>
                        <a:pt x="131" y="21"/>
                      </a:lnTo>
                      <a:lnTo>
                        <a:pt x="134" y="25"/>
                      </a:lnTo>
                      <a:lnTo>
                        <a:pt x="134" y="27"/>
                      </a:lnTo>
                      <a:lnTo>
                        <a:pt x="131" y="25"/>
                      </a:lnTo>
                      <a:lnTo>
                        <a:pt x="126" y="22"/>
                      </a:lnTo>
                      <a:lnTo>
                        <a:pt x="118" y="19"/>
                      </a:lnTo>
                      <a:lnTo>
                        <a:pt x="108" y="16"/>
                      </a:lnTo>
                      <a:lnTo>
                        <a:pt x="99" y="16"/>
                      </a:lnTo>
                      <a:lnTo>
                        <a:pt x="88" y="14"/>
                      </a:lnTo>
                      <a:lnTo>
                        <a:pt x="78" y="14"/>
                      </a:lnTo>
                      <a:lnTo>
                        <a:pt x="67" y="16"/>
                      </a:lnTo>
                      <a:lnTo>
                        <a:pt x="57" y="16"/>
                      </a:lnTo>
                      <a:lnTo>
                        <a:pt x="46" y="16"/>
                      </a:lnTo>
                      <a:lnTo>
                        <a:pt x="37" y="16"/>
                      </a:lnTo>
                      <a:lnTo>
                        <a:pt x="29" y="16"/>
                      </a:lnTo>
                      <a:lnTo>
                        <a:pt x="19" y="14"/>
                      </a:lnTo>
                      <a:lnTo>
                        <a:pt x="13" y="13"/>
                      </a:lnTo>
                      <a:lnTo>
                        <a:pt x="7" y="9"/>
                      </a:lnTo>
                      <a:lnTo>
                        <a:pt x="3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4" name="Freeform 770"/>
                <p:cNvSpPr>
                  <a:spLocks/>
                </p:cNvSpPr>
                <p:nvPr/>
              </p:nvSpPr>
              <p:spPr bwMode="auto">
                <a:xfrm>
                  <a:off x="992" y="1182"/>
                  <a:ext cx="390" cy="88"/>
                </a:xfrm>
                <a:custGeom>
                  <a:avLst/>
                  <a:gdLst>
                    <a:gd name="T0" fmla="*/ 1 w 779"/>
                    <a:gd name="T1" fmla="*/ 1 h 174"/>
                    <a:gd name="T2" fmla="*/ 1 w 779"/>
                    <a:gd name="T3" fmla="*/ 1 h 174"/>
                    <a:gd name="T4" fmla="*/ 1 w 779"/>
                    <a:gd name="T5" fmla="*/ 1 h 174"/>
                    <a:gd name="T6" fmla="*/ 1 w 779"/>
                    <a:gd name="T7" fmla="*/ 1 h 174"/>
                    <a:gd name="T8" fmla="*/ 1 w 779"/>
                    <a:gd name="T9" fmla="*/ 1 h 174"/>
                    <a:gd name="T10" fmla="*/ 1 w 779"/>
                    <a:gd name="T11" fmla="*/ 1 h 174"/>
                    <a:gd name="T12" fmla="*/ 1 w 779"/>
                    <a:gd name="T13" fmla="*/ 1 h 174"/>
                    <a:gd name="T14" fmla="*/ 1 w 779"/>
                    <a:gd name="T15" fmla="*/ 1 h 174"/>
                    <a:gd name="T16" fmla="*/ 1 w 779"/>
                    <a:gd name="T17" fmla="*/ 1 h 174"/>
                    <a:gd name="T18" fmla="*/ 1 w 779"/>
                    <a:gd name="T19" fmla="*/ 1 h 174"/>
                    <a:gd name="T20" fmla="*/ 1 w 779"/>
                    <a:gd name="T21" fmla="*/ 1 h 174"/>
                    <a:gd name="T22" fmla="*/ 1 w 779"/>
                    <a:gd name="T23" fmla="*/ 1 h 174"/>
                    <a:gd name="T24" fmla="*/ 1 w 779"/>
                    <a:gd name="T25" fmla="*/ 1 h 174"/>
                    <a:gd name="T26" fmla="*/ 1 w 779"/>
                    <a:gd name="T27" fmla="*/ 1 h 174"/>
                    <a:gd name="T28" fmla="*/ 1 w 779"/>
                    <a:gd name="T29" fmla="*/ 1 h 174"/>
                    <a:gd name="T30" fmla="*/ 1 w 779"/>
                    <a:gd name="T31" fmla="*/ 1 h 174"/>
                    <a:gd name="T32" fmla="*/ 1 w 779"/>
                    <a:gd name="T33" fmla="*/ 1 h 174"/>
                    <a:gd name="T34" fmla="*/ 1 w 779"/>
                    <a:gd name="T35" fmla="*/ 1 h 174"/>
                    <a:gd name="T36" fmla="*/ 1 w 779"/>
                    <a:gd name="T37" fmla="*/ 1 h 174"/>
                    <a:gd name="T38" fmla="*/ 0 w 779"/>
                    <a:gd name="T39" fmla="*/ 1 h 174"/>
                    <a:gd name="T40" fmla="*/ 1 w 779"/>
                    <a:gd name="T41" fmla="*/ 1 h 174"/>
                    <a:gd name="T42" fmla="*/ 1 w 779"/>
                    <a:gd name="T43" fmla="*/ 1 h 174"/>
                    <a:gd name="T44" fmla="*/ 1 w 779"/>
                    <a:gd name="T45" fmla="*/ 1 h 174"/>
                    <a:gd name="T46" fmla="*/ 1 w 779"/>
                    <a:gd name="T47" fmla="*/ 1 h 174"/>
                    <a:gd name="T48" fmla="*/ 1 w 779"/>
                    <a:gd name="T49" fmla="*/ 1 h 174"/>
                    <a:gd name="T50" fmla="*/ 1 w 779"/>
                    <a:gd name="T51" fmla="*/ 1 h 174"/>
                    <a:gd name="T52" fmla="*/ 1 w 779"/>
                    <a:gd name="T53" fmla="*/ 1 h 174"/>
                    <a:gd name="T54" fmla="*/ 1 w 779"/>
                    <a:gd name="T55" fmla="*/ 1 h 174"/>
                    <a:gd name="T56" fmla="*/ 1 w 779"/>
                    <a:gd name="T57" fmla="*/ 1 h 174"/>
                    <a:gd name="T58" fmla="*/ 1 w 779"/>
                    <a:gd name="T59" fmla="*/ 1 h 174"/>
                    <a:gd name="T60" fmla="*/ 1 w 779"/>
                    <a:gd name="T61" fmla="*/ 1 h 174"/>
                    <a:gd name="T62" fmla="*/ 1 w 779"/>
                    <a:gd name="T63" fmla="*/ 1 h 174"/>
                    <a:gd name="T64" fmla="*/ 1 w 779"/>
                    <a:gd name="T65" fmla="*/ 1 h 174"/>
                    <a:gd name="T66" fmla="*/ 1 w 779"/>
                    <a:gd name="T67" fmla="*/ 1 h 174"/>
                    <a:gd name="T68" fmla="*/ 1 w 779"/>
                    <a:gd name="T69" fmla="*/ 1 h 174"/>
                    <a:gd name="T70" fmla="*/ 1 w 779"/>
                    <a:gd name="T71" fmla="*/ 1 h 174"/>
                    <a:gd name="T72" fmla="*/ 1 w 779"/>
                    <a:gd name="T73" fmla="*/ 1 h 174"/>
                    <a:gd name="T74" fmla="*/ 1 w 779"/>
                    <a:gd name="T75" fmla="*/ 1 h 174"/>
                    <a:gd name="T76" fmla="*/ 1 w 779"/>
                    <a:gd name="T77" fmla="*/ 1 h 174"/>
                    <a:gd name="T78" fmla="*/ 1 w 779"/>
                    <a:gd name="T79" fmla="*/ 1 h 174"/>
                    <a:gd name="T80" fmla="*/ 1 w 779"/>
                    <a:gd name="T81" fmla="*/ 1 h 174"/>
                    <a:gd name="T82" fmla="*/ 1 w 779"/>
                    <a:gd name="T83" fmla="*/ 1 h 174"/>
                    <a:gd name="T84" fmla="*/ 1 w 779"/>
                    <a:gd name="T85" fmla="*/ 1 h 174"/>
                    <a:gd name="T86" fmla="*/ 1 w 779"/>
                    <a:gd name="T87" fmla="*/ 1 h 174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779"/>
                    <a:gd name="T133" fmla="*/ 0 h 174"/>
                    <a:gd name="T134" fmla="*/ 779 w 779"/>
                    <a:gd name="T135" fmla="*/ 174 h 174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779" h="174">
                      <a:moveTo>
                        <a:pt x="778" y="166"/>
                      </a:moveTo>
                      <a:lnTo>
                        <a:pt x="779" y="158"/>
                      </a:lnTo>
                      <a:lnTo>
                        <a:pt x="776" y="149"/>
                      </a:lnTo>
                      <a:lnTo>
                        <a:pt x="771" y="139"/>
                      </a:lnTo>
                      <a:lnTo>
                        <a:pt x="765" y="130"/>
                      </a:lnTo>
                      <a:lnTo>
                        <a:pt x="757" y="122"/>
                      </a:lnTo>
                      <a:lnTo>
                        <a:pt x="751" y="114"/>
                      </a:lnTo>
                      <a:lnTo>
                        <a:pt x="744" y="109"/>
                      </a:lnTo>
                      <a:lnTo>
                        <a:pt x="735" y="101"/>
                      </a:lnTo>
                      <a:lnTo>
                        <a:pt x="725" y="96"/>
                      </a:lnTo>
                      <a:lnTo>
                        <a:pt x="719" y="93"/>
                      </a:lnTo>
                      <a:lnTo>
                        <a:pt x="714" y="92"/>
                      </a:lnTo>
                      <a:lnTo>
                        <a:pt x="708" y="88"/>
                      </a:lnTo>
                      <a:lnTo>
                        <a:pt x="703" y="87"/>
                      </a:lnTo>
                      <a:lnTo>
                        <a:pt x="684" y="84"/>
                      </a:lnTo>
                      <a:lnTo>
                        <a:pt x="677" y="84"/>
                      </a:lnTo>
                      <a:lnTo>
                        <a:pt x="671" y="82"/>
                      </a:lnTo>
                      <a:lnTo>
                        <a:pt x="665" y="82"/>
                      </a:lnTo>
                      <a:lnTo>
                        <a:pt x="658" y="82"/>
                      </a:lnTo>
                      <a:lnTo>
                        <a:pt x="652" y="82"/>
                      </a:lnTo>
                      <a:lnTo>
                        <a:pt x="644" y="82"/>
                      </a:lnTo>
                      <a:lnTo>
                        <a:pt x="618" y="74"/>
                      </a:lnTo>
                      <a:lnTo>
                        <a:pt x="601" y="68"/>
                      </a:lnTo>
                      <a:lnTo>
                        <a:pt x="583" y="63"/>
                      </a:lnTo>
                      <a:lnTo>
                        <a:pt x="564" y="60"/>
                      </a:lnTo>
                      <a:lnTo>
                        <a:pt x="547" y="58"/>
                      </a:lnTo>
                      <a:lnTo>
                        <a:pt x="529" y="57"/>
                      </a:lnTo>
                      <a:lnTo>
                        <a:pt x="510" y="55"/>
                      </a:lnTo>
                      <a:lnTo>
                        <a:pt x="493" y="54"/>
                      </a:lnTo>
                      <a:lnTo>
                        <a:pt x="474" y="54"/>
                      </a:lnTo>
                      <a:lnTo>
                        <a:pt x="455" y="54"/>
                      </a:lnTo>
                      <a:lnTo>
                        <a:pt x="437" y="54"/>
                      </a:lnTo>
                      <a:lnTo>
                        <a:pt x="418" y="54"/>
                      </a:lnTo>
                      <a:lnTo>
                        <a:pt x="399" y="52"/>
                      </a:lnTo>
                      <a:lnTo>
                        <a:pt x="381" y="52"/>
                      </a:lnTo>
                      <a:lnTo>
                        <a:pt x="362" y="49"/>
                      </a:lnTo>
                      <a:lnTo>
                        <a:pt x="345" y="47"/>
                      </a:lnTo>
                      <a:lnTo>
                        <a:pt x="326" y="42"/>
                      </a:lnTo>
                      <a:lnTo>
                        <a:pt x="310" y="39"/>
                      </a:lnTo>
                      <a:lnTo>
                        <a:pt x="294" y="34"/>
                      </a:lnTo>
                      <a:lnTo>
                        <a:pt x="275" y="30"/>
                      </a:lnTo>
                      <a:lnTo>
                        <a:pt x="256" y="25"/>
                      </a:lnTo>
                      <a:lnTo>
                        <a:pt x="237" y="20"/>
                      </a:lnTo>
                      <a:lnTo>
                        <a:pt x="218" y="15"/>
                      </a:lnTo>
                      <a:lnTo>
                        <a:pt x="195" y="11"/>
                      </a:lnTo>
                      <a:lnTo>
                        <a:pt x="175" y="7"/>
                      </a:lnTo>
                      <a:lnTo>
                        <a:pt x="154" y="4"/>
                      </a:lnTo>
                      <a:lnTo>
                        <a:pt x="133" y="1"/>
                      </a:lnTo>
                      <a:lnTo>
                        <a:pt x="113" y="0"/>
                      </a:lnTo>
                      <a:lnTo>
                        <a:pt x="92" y="0"/>
                      </a:lnTo>
                      <a:lnTo>
                        <a:pt x="73" y="1"/>
                      </a:lnTo>
                      <a:lnTo>
                        <a:pt x="54" y="3"/>
                      </a:lnTo>
                      <a:lnTo>
                        <a:pt x="36" y="6"/>
                      </a:lnTo>
                      <a:lnTo>
                        <a:pt x="27" y="9"/>
                      </a:lnTo>
                      <a:lnTo>
                        <a:pt x="19" y="12"/>
                      </a:lnTo>
                      <a:lnTo>
                        <a:pt x="9" y="17"/>
                      </a:lnTo>
                      <a:lnTo>
                        <a:pt x="4" y="25"/>
                      </a:lnTo>
                      <a:lnTo>
                        <a:pt x="0" y="33"/>
                      </a:lnTo>
                      <a:lnTo>
                        <a:pt x="0" y="41"/>
                      </a:lnTo>
                      <a:lnTo>
                        <a:pt x="0" y="50"/>
                      </a:lnTo>
                      <a:lnTo>
                        <a:pt x="1" y="58"/>
                      </a:lnTo>
                      <a:lnTo>
                        <a:pt x="6" y="68"/>
                      </a:lnTo>
                      <a:lnTo>
                        <a:pt x="11" y="74"/>
                      </a:lnTo>
                      <a:lnTo>
                        <a:pt x="12" y="65"/>
                      </a:lnTo>
                      <a:lnTo>
                        <a:pt x="14" y="60"/>
                      </a:lnTo>
                      <a:lnTo>
                        <a:pt x="16" y="55"/>
                      </a:lnTo>
                      <a:lnTo>
                        <a:pt x="19" y="49"/>
                      </a:lnTo>
                      <a:lnTo>
                        <a:pt x="27" y="41"/>
                      </a:lnTo>
                      <a:lnTo>
                        <a:pt x="46" y="33"/>
                      </a:lnTo>
                      <a:lnTo>
                        <a:pt x="62" y="30"/>
                      </a:lnTo>
                      <a:lnTo>
                        <a:pt x="78" y="30"/>
                      </a:lnTo>
                      <a:lnTo>
                        <a:pt x="92" y="30"/>
                      </a:lnTo>
                      <a:lnTo>
                        <a:pt x="108" y="33"/>
                      </a:lnTo>
                      <a:lnTo>
                        <a:pt x="122" y="38"/>
                      </a:lnTo>
                      <a:lnTo>
                        <a:pt x="138" y="42"/>
                      </a:lnTo>
                      <a:lnTo>
                        <a:pt x="152" y="47"/>
                      </a:lnTo>
                      <a:lnTo>
                        <a:pt x="168" y="54"/>
                      </a:lnTo>
                      <a:lnTo>
                        <a:pt x="183" y="58"/>
                      </a:lnTo>
                      <a:lnTo>
                        <a:pt x="197" y="63"/>
                      </a:lnTo>
                      <a:lnTo>
                        <a:pt x="213" y="68"/>
                      </a:lnTo>
                      <a:lnTo>
                        <a:pt x="227" y="71"/>
                      </a:lnTo>
                      <a:lnTo>
                        <a:pt x="241" y="73"/>
                      </a:lnTo>
                      <a:lnTo>
                        <a:pt x="257" y="73"/>
                      </a:lnTo>
                      <a:lnTo>
                        <a:pt x="272" y="69"/>
                      </a:lnTo>
                      <a:lnTo>
                        <a:pt x="280" y="68"/>
                      </a:lnTo>
                      <a:lnTo>
                        <a:pt x="288" y="65"/>
                      </a:lnTo>
                      <a:lnTo>
                        <a:pt x="296" y="63"/>
                      </a:lnTo>
                      <a:lnTo>
                        <a:pt x="303" y="60"/>
                      </a:lnTo>
                      <a:lnTo>
                        <a:pt x="311" y="58"/>
                      </a:lnTo>
                      <a:lnTo>
                        <a:pt x="321" y="57"/>
                      </a:lnTo>
                      <a:lnTo>
                        <a:pt x="329" y="57"/>
                      </a:lnTo>
                      <a:lnTo>
                        <a:pt x="337" y="58"/>
                      </a:lnTo>
                      <a:lnTo>
                        <a:pt x="346" y="65"/>
                      </a:lnTo>
                      <a:lnTo>
                        <a:pt x="350" y="69"/>
                      </a:lnTo>
                      <a:lnTo>
                        <a:pt x="354" y="76"/>
                      </a:lnTo>
                      <a:lnTo>
                        <a:pt x="364" y="87"/>
                      </a:lnTo>
                      <a:lnTo>
                        <a:pt x="372" y="93"/>
                      </a:lnTo>
                      <a:lnTo>
                        <a:pt x="385" y="96"/>
                      </a:lnTo>
                      <a:lnTo>
                        <a:pt x="397" y="98"/>
                      </a:lnTo>
                      <a:lnTo>
                        <a:pt x="410" y="100"/>
                      </a:lnTo>
                      <a:lnTo>
                        <a:pt x="423" y="101"/>
                      </a:lnTo>
                      <a:lnTo>
                        <a:pt x="437" y="101"/>
                      </a:lnTo>
                      <a:lnTo>
                        <a:pt x="450" y="101"/>
                      </a:lnTo>
                      <a:lnTo>
                        <a:pt x="464" y="101"/>
                      </a:lnTo>
                      <a:lnTo>
                        <a:pt x="478" y="101"/>
                      </a:lnTo>
                      <a:lnTo>
                        <a:pt x="491" y="101"/>
                      </a:lnTo>
                      <a:lnTo>
                        <a:pt x="506" y="103"/>
                      </a:lnTo>
                      <a:lnTo>
                        <a:pt x="518" y="103"/>
                      </a:lnTo>
                      <a:lnTo>
                        <a:pt x="533" y="104"/>
                      </a:lnTo>
                      <a:lnTo>
                        <a:pt x="545" y="106"/>
                      </a:lnTo>
                      <a:lnTo>
                        <a:pt x="558" y="109"/>
                      </a:lnTo>
                      <a:lnTo>
                        <a:pt x="571" y="112"/>
                      </a:lnTo>
                      <a:lnTo>
                        <a:pt x="583" y="115"/>
                      </a:lnTo>
                      <a:lnTo>
                        <a:pt x="591" y="119"/>
                      </a:lnTo>
                      <a:lnTo>
                        <a:pt x="601" y="120"/>
                      </a:lnTo>
                      <a:lnTo>
                        <a:pt x="612" y="120"/>
                      </a:lnTo>
                      <a:lnTo>
                        <a:pt x="625" y="122"/>
                      </a:lnTo>
                      <a:lnTo>
                        <a:pt x="639" y="122"/>
                      </a:lnTo>
                      <a:lnTo>
                        <a:pt x="653" y="123"/>
                      </a:lnTo>
                      <a:lnTo>
                        <a:pt x="669" y="125"/>
                      </a:lnTo>
                      <a:lnTo>
                        <a:pt x="684" y="127"/>
                      </a:lnTo>
                      <a:lnTo>
                        <a:pt x="698" y="128"/>
                      </a:lnTo>
                      <a:lnTo>
                        <a:pt x="712" y="131"/>
                      </a:lnTo>
                      <a:lnTo>
                        <a:pt x="725" y="136"/>
                      </a:lnTo>
                      <a:lnTo>
                        <a:pt x="736" y="139"/>
                      </a:lnTo>
                      <a:lnTo>
                        <a:pt x="746" y="147"/>
                      </a:lnTo>
                      <a:lnTo>
                        <a:pt x="752" y="154"/>
                      </a:lnTo>
                      <a:lnTo>
                        <a:pt x="757" y="163"/>
                      </a:lnTo>
                      <a:lnTo>
                        <a:pt x="759" y="174"/>
                      </a:lnTo>
                      <a:lnTo>
                        <a:pt x="765" y="171"/>
                      </a:lnTo>
                      <a:lnTo>
                        <a:pt x="770" y="168"/>
                      </a:lnTo>
                      <a:lnTo>
                        <a:pt x="776" y="166"/>
                      </a:lnTo>
                      <a:lnTo>
                        <a:pt x="778" y="1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5" name="Freeform 771"/>
                <p:cNvSpPr>
                  <a:spLocks/>
                </p:cNvSpPr>
                <p:nvPr/>
              </p:nvSpPr>
              <p:spPr bwMode="auto">
                <a:xfrm>
                  <a:off x="1044" y="1209"/>
                  <a:ext cx="219" cy="31"/>
                </a:xfrm>
                <a:custGeom>
                  <a:avLst/>
                  <a:gdLst>
                    <a:gd name="T0" fmla="*/ 0 w 439"/>
                    <a:gd name="T1" fmla="*/ 1 h 61"/>
                    <a:gd name="T2" fmla="*/ 0 w 439"/>
                    <a:gd name="T3" fmla="*/ 1 h 61"/>
                    <a:gd name="T4" fmla="*/ 0 w 439"/>
                    <a:gd name="T5" fmla="*/ 1 h 61"/>
                    <a:gd name="T6" fmla="*/ 0 w 439"/>
                    <a:gd name="T7" fmla="*/ 1 h 61"/>
                    <a:gd name="T8" fmla="*/ 0 w 439"/>
                    <a:gd name="T9" fmla="*/ 1 h 61"/>
                    <a:gd name="T10" fmla="*/ 0 w 439"/>
                    <a:gd name="T11" fmla="*/ 1 h 61"/>
                    <a:gd name="T12" fmla="*/ 0 w 439"/>
                    <a:gd name="T13" fmla="*/ 1 h 61"/>
                    <a:gd name="T14" fmla="*/ 0 w 439"/>
                    <a:gd name="T15" fmla="*/ 1 h 61"/>
                    <a:gd name="T16" fmla="*/ 0 w 439"/>
                    <a:gd name="T17" fmla="*/ 1 h 61"/>
                    <a:gd name="T18" fmla="*/ 0 w 439"/>
                    <a:gd name="T19" fmla="*/ 1 h 61"/>
                    <a:gd name="T20" fmla="*/ 0 w 439"/>
                    <a:gd name="T21" fmla="*/ 1 h 61"/>
                    <a:gd name="T22" fmla="*/ 0 w 439"/>
                    <a:gd name="T23" fmla="*/ 1 h 61"/>
                    <a:gd name="T24" fmla="*/ 0 w 439"/>
                    <a:gd name="T25" fmla="*/ 1 h 61"/>
                    <a:gd name="T26" fmla="*/ 0 w 439"/>
                    <a:gd name="T27" fmla="*/ 1 h 61"/>
                    <a:gd name="T28" fmla="*/ 0 w 439"/>
                    <a:gd name="T29" fmla="*/ 1 h 61"/>
                    <a:gd name="T30" fmla="*/ 0 w 439"/>
                    <a:gd name="T31" fmla="*/ 1 h 61"/>
                    <a:gd name="T32" fmla="*/ 0 w 439"/>
                    <a:gd name="T33" fmla="*/ 1 h 61"/>
                    <a:gd name="T34" fmla="*/ 0 w 439"/>
                    <a:gd name="T35" fmla="*/ 1 h 61"/>
                    <a:gd name="T36" fmla="*/ 0 w 439"/>
                    <a:gd name="T37" fmla="*/ 1 h 61"/>
                    <a:gd name="T38" fmla="*/ 0 w 439"/>
                    <a:gd name="T39" fmla="*/ 1 h 61"/>
                    <a:gd name="T40" fmla="*/ 0 w 439"/>
                    <a:gd name="T41" fmla="*/ 1 h 61"/>
                    <a:gd name="T42" fmla="*/ 0 w 439"/>
                    <a:gd name="T43" fmla="*/ 1 h 61"/>
                    <a:gd name="T44" fmla="*/ 0 w 439"/>
                    <a:gd name="T45" fmla="*/ 1 h 61"/>
                    <a:gd name="T46" fmla="*/ 0 w 439"/>
                    <a:gd name="T47" fmla="*/ 1 h 61"/>
                    <a:gd name="T48" fmla="*/ 0 w 439"/>
                    <a:gd name="T49" fmla="*/ 1 h 61"/>
                    <a:gd name="T50" fmla="*/ 0 w 439"/>
                    <a:gd name="T51" fmla="*/ 1 h 61"/>
                    <a:gd name="T52" fmla="*/ 0 w 439"/>
                    <a:gd name="T53" fmla="*/ 1 h 61"/>
                    <a:gd name="T54" fmla="*/ 0 w 439"/>
                    <a:gd name="T55" fmla="*/ 1 h 61"/>
                    <a:gd name="T56" fmla="*/ 0 w 439"/>
                    <a:gd name="T57" fmla="*/ 1 h 61"/>
                    <a:gd name="T58" fmla="*/ 0 w 439"/>
                    <a:gd name="T59" fmla="*/ 0 h 61"/>
                    <a:gd name="T60" fmla="*/ 0 w 439"/>
                    <a:gd name="T61" fmla="*/ 1 h 61"/>
                    <a:gd name="T62" fmla="*/ 0 w 439"/>
                    <a:gd name="T63" fmla="*/ 1 h 61"/>
                    <a:gd name="T64" fmla="*/ 0 w 439"/>
                    <a:gd name="T65" fmla="*/ 1 h 61"/>
                    <a:gd name="T66" fmla="*/ 0 w 439"/>
                    <a:gd name="T67" fmla="*/ 1 h 61"/>
                    <a:gd name="T68" fmla="*/ 0 w 439"/>
                    <a:gd name="T69" fmla="*/ 1 h 61"/>
                    <a:gd name="T70" fmla="*/ 0 w 439"/>
                    <a:gd name="T71" fmla="*/ 1 h 61"/>
                    <a:gd name="T72" fmla="*/ 0 w 439"/>
                    <a:gd name="T73" fmla="*/ 1 h 61"/>
                    <a:gd name="T74" fmla="*/ 0 w 439"/>
                    <a:gd name="T75" fmla="*/ 1 h 61"/>
                    <a:gd name="T76" fmla="*/ 0 w 439"/>
                    <a:gd name="T77" fmla="*/ 1 h 61"/>
                    <a:gd name="T78" fmla="*/ 0 w 439"/>
                    <a:gd name="T79" fmla="*/ 1 h 61"/>
                    <a:gd name="T80" fmla="*/ 0 w 439"/>
                    <a:gd name="T81" fmla="*/ 1 h 61"/>
                    <a:gd name="T82" fmla="*/ 0 w 439"/>
                    <a:gd name="T83" fmla="*/ 1 h 61"/>
                    <a:gd name="T84" fmla="*/ 0 w 439"/>
                    <a:gd name="T85" fmla="*/ 1 h 61"/>
                    <a:gd name="T86" fmla="*/ 0 w 439"/>
                    <a:gd name="T87" fmla="*/ 1 h 61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439"/>
                    <a:gd name="T133" fmla="*/ 0 h 61"/>
                    <a:gd name="T134" fmla="*/ 439 w 439"/>
                    <a:gd name="T135" fmla="*/ 61 h 61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439" h="61">
                      <a:moveTo>
                        <a:pt x="439" y="47"/>
                      </a:moveTo>
                      <a:lnTo>
                        <a:pt x="430" y="50"/>
                      </a:lnTo>
                      <a:lnTo>
                        <a:pt x="422" y="52"/>
                      </a:lnTo>
                      <a:lnTo>
                        <a:pt x="414" y="55"/>
                      </a:lnTo>
                      <a:lnTo>
                        <a:pt x="403" y="57"/>
                      </a:lnTo>
                      <a:lnTo>
                        <a:pt x="391" y="58"/>
                      </a:lnTo>
                      <a:lnTo>
                        <a:pt x="380" y="58"/>
                      </a:lnTo>
                      <a:lnTo>
                        <a:pt x="369" y="58"/>
                      </a:lnTo>
                      <a:lnTo>
                        <a:pt x="358" y="60"/>
                      </a:lnTo>
                      <a:lnTo>
                        <a:pt x="344" y="60"/>
                      </a:lnTo>
                      <a:lnTo>
                        <a:pt x="331" y="60"/>
                      </a:lnTo>
                      <a:lnTo>
                        <a:pt x="318" y="60"/>
                      </a:lnTo>
                      <a:lnTo>
                        <a:pt x="304" y="60"/>
                      </a:lnTo>
                      <a:lnTo>
                        <a:pt x="291" y="60"/>
                      </a:lnTo>
                      <a:lnTo>
                        <a:pt x="277" y="58"/>
                      </a:lnTo>
                      <a:lnTo>
                        <a:pt x="263" y="58"/>
                      </a:lnTo>
                      <a:lnTo>
                        <a:pt x="248" y="58"/>
                      </a:lnTo>
                      <a:lnTo>
                        <a:pt x="234" y="57"/>
                      </a:lnTo>
                      <a:lnTo>
                        <a:pt x="220" y="57"/>
                      </a:lnTo>
                      <a:lnTo>
                        <a:pt x="207" y="55"/>
                      </a:lnTo>
                      <a:lnTo>
                        <a:pt x="193" y="55"/>
                      </a:lnTo>
                      <a:lnTo>
                        <a:pt x="180" y="54"/>
                      </a:lnTo>
                      <a:lnTo>
                        <a:pt x="165" y="54"/>
                      </a:lnTo>
                      <a:lnTo>
                        <a:pt x="153" y="52"/>
                      </a:lnTo>
                      <a:lnTo>
                        <a:pt x="140" y="52"/>
                      </a:lnTo>
                      <a:lnTo>
                        <a:pt x="127" y="52"/>
                      </a:lnTo>
                      <a:lnTo>
                        <a:pt x="116" y="52"/>
                      </a:lnTo>
                      <a:lnTo>
                        <a:pt x="105" y="50"/>
                      </a:lnTo>
                      <a:lnTo>
                        <a:pt x="95" y="50"/>
                      </a:lnTo>
                      <a:lnTo>
                        <a:pt x="86" y="50"/>
                      </a:lnTo>
                      <a:lnTo>
                        <a:pt x="76" y="52"/>
                      </a:lnTo>
                      <a:lnTo>
                        <a:pt x="68" y="52"/>
                      </a:lnTo>
                      <a:lnTo>
                        <a:pt x="60" y="54"/>
                      </a:lnTo>
                      <a:lnTo>
                        <a:pt x="53" y="55"/>
                      </a:lnTo>
                      <a:lnTo>
                        <a:pt x="45" y="55"/>
                      </a:lnTo>
                      <a:lnTo>
                        <a:pt x="38" y="57"/>
                      </a:lnTo>
                      <a:lnTo>
                        <a:pt x="30" y="58"/>
                      </a:lnTo>
                      <a:lnTo>
                        <a:pt x="22" y="58"/>
                      </a:lnTo>
                      <a:lnTo>
                        <a:pt x="16" y="60"/>
                      </a:lnTo>
                      <a:lnTo>
                        <a:pt x="8" y="61"/>
                      </a:lnTo>
                      <a:lnTo>
                        <a:pt x="0" y="61"/>
                      </a:lnTo>
                      <a:lnTo>
                        <a:pt x="3" y="58"/>
                      </a:lnTo>
                      <a:lnTo>
                        <a:pt x="8" y="52"/>
                      </a:lnTo>
                      <a:lnTo>
                        <a:pt x="11" y="47"/>
                      </a:lnTo>
                      <a:lnTo>
                        <a:pt x="18" y="42"/>
                      </a:lnTo>
                      <a:lnTo>
                        <a:pt x="22" y="39"/>
                      </a:lnTo>
                      <a:lnTo>
                        <a:pt x="29" y="34"/>
                      </a:lnTo>
                      <a:lnTo>
                        <a:pt x="35" y="30"/>
                      </a:lnTo>
                      <a:lnTo>
                        <a:pt x="43" y="25"/>
                      </a:lnTo>
                      <a:lnTo>
                        <a:pt x="49" y="22"/>
                      </a:lnTo>
                      <a:lnTo>
                        <a:pt x="56" y="19"/>
                      </a:lnTo>
                      <a:lnTo>
                        <a:pt x="64" y="14"/>
                      </a:lnTo>
                      <a:lnTo>
                        <a:pt x="70" y="11"/>
                      </a:lnTo>
                      <a:lnTo>
                        <a:pt x="76" y="7"/>
                      </a:lnTo>
                      <a:lnTo>
                        <a:pt x="83" y="6"/>
                      </a:lnTo>
                      <a:lnTo>
                        <a:pt x="89" y="4"/>
                      </a:lnTo>
                      <a:lnTo>
                        <a:pt x="95" y="3"/>
                      </a:lnTo>
                      <a:lnTo>
                        <a:pt x="102" y="1"/>
                      </a:lnTo>
                      <a:lnTo>
                        <a:pt x="111" y="0"/>
                      </a:lnTo>
                      <a:lnTo>
                        <a:pt x="119" y="0"/>
                      </a:lnTo>
                      <a:lnTo>
                        <a:pt x="127" y="0"/>
                      </a:lnTo>
                      <a:lnTo>
                        <a:pt x="137" y="1"/>
                      </a:lnTo>
                      <a:lnTo>
                        <a:pt x="146" y="1"/>
                      </a:lnTo>
                      <a:lnTo>
                        <a:pt x="156" y="3"/>
                      </a:lnTo>
                      <a:lnTo>
                        <a:pt x="167" y="4"/>
                      </a:lnTo>
                      <a:lnTo>
                        <a:pt x="177" y="6"/>
                      </a:lnTo>
                      <a:lnTo>
                        <a:pt x="188" y="7"/>
                      </a:lnTo>
                      <a:lnTo>
                        <a:pt x="199" y="11"/>
                      </a:lnTo>
                      <a:lnTo>
                        <a:pt x="208" y="12"/>
                      </a:lnTo>
                      <a:lnTo>
                        <a:pt x="221" y="15"/>
                      </a:lnTo>
                      <a:lnTo>
                        <a:pt x="232" y="17"/>
                      </a:lnTo>
                      <a:lnTo>
                        <a:pt x="243" y="20"/>
                      </a:lnTo>
                      <a:lnTo>
                        <a:pt x="256" y="23"/>
                      </a:lnTo>
                      <a:lnTo>
                        <a:pt x="267" y="25"/>
                      </a:lnTo>
                      <a:lnTo>
                        <a:pt x="278" y="28"/>
                      </a:lnTo>
                      <a:lnTo>
                        <a:pt x="291" y="31"/>
                      </a:lnTo>
                      <a:lnTo>
                        <a:pt x="302" y="33"/>
                      </a:lnTo>
                      <a:lnTo>
                        <a:pt x="315" y="36"/>
                      </a:lnTo>
                      <a:lnTo>
                        <a:pt x="326" y="38"/>
                      </a:lnTo>
                      <a:lnTo>
                        <a:pt x="337" y="41"/>
                      </a:lnTo>
                      <a:lnTo>
                        <a:pt x="350" y="42"/>
                      </a:lnTo>
                      <a:lnTo>
                        <a:pt x="361" y="44"/>
                      </a:lnTo>
                      <a:lnTo>
                        <a:pt x="374" y="46"/>
                      </a:lnTo>
                      <a:lnTo>
                        <a:pt x="383" y="47"/>
                      </a:lnTo>
                      <a:lnTo>
                        <a:pt x="395" y="47"/>
                      </a:lnTo>
                      <a:lnTo>
                        <a:pt x="406" y="47"/>
                      </a:lnTo>
                      <a:lnTo>
                        <a:pt x="417" y="49"/>
                      </a:lnTo>
                      <a:lnTo>
                        <a:pt x="428" y="47"/>
                      </a:lnTo>
                      <a:lnTo>
                        <a:pt x="439" y="47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6" name="Freeform 772"/>
                <p:cNvSpPr>
                  <a:spLocks/>
                </p:cNvSpPr>
                <p:nvPr/>
              </p:nvSpPr>
              <p:spPr bwMode="auto">
                <a:xfrm>
                  <a:off x="1576" y="1186"/>
                  <a:ext cx="48" cy="215"/>
                </a:xfrm>
                <a:custGeom>
                  <a:avLst/>
                  <a:gdLst>
                    <a:gd name="T0" fmla="*/ 0 w 97"/>
                    <a:gd name="T1" fmla="*/ 0 h 431"/>
                    <a:gd name="T2" fmla="*/ 0 w 97"/>
                    <a:gd name="T3" fmla="*/ 0 h 431"/>
                    <a:gd name="T4" fmla="*/ 0 w 97"/>
                    <a:gd name="T5" fmla="*/ 0 h 431"/>
                    <a:gd name="T6" fmla="*/ 0 w 97"/>
                    <a:gd name="T7" fmla="*/ 0 h 431"/>
                    <a:gd name="T8" fmla="*/ 0 w 97"/>
                    <a:gd name="T9" fmla="*/ 0 h 4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7"/>
                    <a:gd name="T16" fmla="*/ 0 h 431"/>
                    <a:gd name="T17" fmla="*/ 97 w 97"/>
                    <a:gd name="T18" fmla="*/ 431 h 4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7" h="431">
                      <a:moveTo>
                        <a:pt x="0" y="431"/>
                      </a:moveTo>
                      <a:lnTo>
                        <a:pt x="97" y="431"/>
                      </a:lnTo>
                      <a:lnTo>
                        <a:pt x="78" y="0"/>
                      </a:lnTo>
                      <a:lnTo>
                        <a:pt x="19" y="0"/>
                      </a:lnTo>
                      <a:lnTo>
                        <a:pt x="0" y="431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7" name="Line 773"/>
                <p:cNvSpPr>
                  <a:spLocks noChangeShapeType="1"/>
                </p:cNvSpPr>
                <p:nvPr/>
              </p:nvSpPr>
              <p:spPr bwMode="auto">
                <a:xfrm>
                  <a:off x="1586" y="1194"/>
                  <a:ext cx="2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8" name="Line 774"/>
                <p:cNvSpPr>
                  <a:spLocks noChangeShapeType="1"/>
                </p:cNvSpPr>
                <p:nvPr/>
              </p:nvSpPr>
              <p:spPr bwMode="auto">
                <a:xfrm>
                  <a:off x="1585" y="1185"/>
                  <a:ext cx="15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99" name="Freeform 775"/>
                <p:cNvSpPr>
                  <a:spLocks/>
                </p:cNvSpPr>
                <p:nvPr/>
              </p:nvSpPr>
              <p:spPr bwMode="auto">
                <a:xfrm>
                  <a:off x="1604" y="1210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0" name="Freeform 776"/>
                <p:cNvSpPr>
                  <a:spLocks/>
                </p:cNvSpPr>
                <p:nvPr/>
              </p:nvSpPr>
              <p:spPr bwMode="auto">
                <a:xfrm>
                  <a:off x="1603" y="1211"/>
                  <a:ext cx="9" cy="4"/>
                </a:xfrm>
                <a:custGeom>
                  <a:avLst/>
                  <a:gdLst>
                    <a:gd name="T0" fmla="*/ 0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1" name="Freeform 777"/>
                <p:cNvSpPr>
                  <a:spLocks/>
                </p:cNvSpPr>
                <p:nvPr/>
              </p:nvSpPr>
              <p:spPr bwMode="auto">
                <a:xfrm>
                  <a:off x="1600" y="1204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2" name="Freeform 778"/>
                <p:cNvSpPr>
                  <a:spLocks/>
                </p:cNvSpPr>
                <p:nvPr/>
              </p:nvSpPr>
              <p:spPr bwMode="auto">
                <a:xfrm>
                  <a:off x="1599" y="1204"/>
                  <a:ext cx="9" cy="4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3" name="Freeform 779"/>
                <p:cNvSpPr>
                  <a:spLocks/>
                </p:cNvSpPr>
                <p:nvPr/>
              </p:nvSpPr>
              <p:spPr bwMode="auto">
                <a:xfrm>
                  <a:off x="1604" y="1225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4" name="Freeform 780"/>
                <p:cNvSpPr>
                  <a:spLocks/>
                </p:cNvSpPr>
                <p:nvPr/>
              </p:nvSpPr>
              <p:spPr bwMode="auto">
                <a:xfrm>
                  <a:off x="1603" y="1225"/>
                  <a:ext cx="9" cy="4"/>
                </a:xfrm>
                <a:custGeom>
                  <a:avLst/>
                  <a:gdLst>
                    <a:gd name="T0" fmla="*/ 0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5" name="Freeform 781"/>
                <p:cNvSpPr>
                  <a:spLocks/>
                </p:cNvSpPr>
                <p:nvPr/>
              </p:nvSpPr>
              <p:spPr bwMode="auto">
                <a:xfrm>
                  <a:off x="1595" y="1240"/>
                  <a:ext cx="8" cy="5"/>
                </a:xfrm>
                <a:custGeom>
                  <a:avLst/>
                  <a:gdLst>
                    <a:gd name="T0" fmla="*/ 1 w 15"/>
                    <a:gd name="T1" fmla="*/ 0 h 10"/>
                    <a:gd name="T2" fmla="*/ 1 w 15"/>
                    <a:gd name="T3" fmla="*/ 1 h 10"/>
                    <a:gd name="T4" fmla="*/ 0 w 15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5"/>
                    <a:gd name="T10" fmla="*/ 0 h 10"/>
                    <a:gd name="T11" fmla="*/ 15 w 15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" h="10">
                      <a:moveTo>
                        <a:pt x="15" y="0"/>
                      </a:moveTo>
                      <a:lnTo>
                        <a:pt x="15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6" name="Freeform 782"/>
                <p:cNvSpPr>
                  <a:spLocks/>
                </p:cNvSpPr>
                <p:nvPr/>
              </p:nvSpPr>
              <p:spPr bwMode="auto">
                <a:xfrm>
                  <a:off x="1592" y="1240"/>
                  <a:ext cx="10" cy="5"/>
                </a:xfrm>
                <a:custGeom>
                  <a:avLst/>
                  <a:gdLst>
                    <a:gd name="T0" fmla="*/ 1 w 19"/>
                    <a:gd name="T1" fmla="*/ 0 h 10"/>
                    <a:gd name="T2" fmla="*/ 0 w 19"/>
                    <a:gd name="T3" fmla="*/ 0 h 10"/>
                    <a:gd name="T4" fmla="*/ 0 w 19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7" name="Freeform 783"/>
                <p:cNvSpPr>
                  <a:spLocks/>
                </p:cNvSpPr>
                <p:nvPr/>
              </p:nvSpPr>
              <p:spPr bwMode="auto">
                <a:xfrm>
                  <a:off x="1600" y="1219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8" name="Freeform 784"/>
                <p:cNvSpPr>
                  <a:spLocks/>
                </p:cNvSpPr>
                <p:nvPr/>
              </p:nvSpPr>
              <p:spPr bwMode="auto">
                <a:xfrm>
                  <a:off x="1599" y="1219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09" name="Freeform 785"/>
                <p:cNvSpPr>
                  <a:spLocks/>
                </p:cNvSpPr>
                <p:nvPr/>
              </p:nvSpPr>
              <p:spPr bwMode="auto">
                <a:xfrm>
                  <a:off x="1606" y="1239"/>
                  <a:ext cx="9" cy="6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1 h 11"/>
                    <a:gd name="T4" fmla="*/ 0 w 17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0" name="Freeform 786"/>
                <p:cNvSpPr>
                  <a:spLocks/>
                </p:cNvSpPr>
                <p:nvPr/>
              </p:nvSpPr>
              <p:spPr bwMode="auto">
                <a:xfrm>
                  <a:off x="1604" y="1240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1" name="Freeform 787"/>
                <p:cNvSpPr>
                  <a:spLocks/>
                </p:cNvSpPr>
                <p:nvPr/>
              </p:nvSpPr>
              <p:spPr bwMode="auto">
                <a:xfrm>
                  <a:off x="1602" y="1233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2" name="Freeform 788"/>
                <p:cNvSpPr>
                  <a:spLocks/>
                </p:cNvSpPr>
                <p:nvPr/>
              </p:nvSpPr>
              <p:spPr bwMode="auto">
                <a:xfrm>
                  <a:off x="1600" y="1234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3" name="Freeform 789"/>
                <p:cNvSpPr>
                  <a:spLocks/>
                </p:cNvSpPr>
                <p:nvPr/>
              </p:nvSpPr>
              <p:spPr bwMode="auto">
                <a:xfrm>
                  <a:off x="1589" y="1247"/>
                  <a:ext cx="9" cy="4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4" name="Freeform 790"/>
                <p:cNvSpPr>
                  <a:spLocks/>
                </p:cNvSpPr>
                <p:nvPr/>
              </p:nvSpPr>
              <p:spPr bwMode="auto">
                <a:xfrm>
                  <a:off x="1588" y="1247"/>
                  <a:ext cx="9" cy="4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5" name="Freeform 791"/>
                <p:cNvSpPr>
                  <a:spLocks/>
                </p:cNvSpPr>
                <p:nvPr/>
              </p:nvSpPr>
              <p:spPr bwMode="auto">
                <a:xfrm>
                  <a:off x="1607" y="1252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6" name="Freeform 792"/>
                <p:cNvSpPr>
                  <a:spLocks/>
                </p:cNvSpPr>
                <p:nvPr/>
              </p:nvSpPr>
              <p:spPr bwMode="auto">
                <a:xfrm>
                  <a:off x="1605" y="1253"/>
                  <a:ext cx="9" cy="4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7" name="Freeform 793"/>
                <p:cNvSpPr>
                  <a:spLocks/>
                </p:cNvSpPr>
                <p:nvPr/>
              </p:nvSpPr>
              <p:spPr bwMode="auto">
                <a:xfrm>
                  <a:off x="1602" y="1246"/>
                  <a:ext cx="9" cy="5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0 h 11"/>
                    <a:gd name="T4" fmla="*/ 0 w 17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8" name="Freeform 794"/>
                <p:cNvSpPr>
                  <a:spLocks/>
                </p:cNvSpPr>
                <p:nvPr/>
              </p:nvSpPr>
              <p:spPr bwMode="auto">
                <a:xfrm>
                  <a:off x="1600" y="1247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19" name="Freeform 795"/>
                <p:cNvSpPr>
                  <a:spLocks/>
                </p:cNvSpPr>
                <p:nvPr/>
              </p:nvSpPr>
              <p:spPr bwMode="auto">
                <a:xfrm>
                  <a:off x="1588" y="1285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0" name="Freeform 796"/>
                <p:cNvSpPr>
                  <a:spLocks/>
                </p:cNvSpPr>
                <p:nvPr/>
              </p:nvSpPr>
              <p:spPr bwMode="auto">
                <a:xfrm>
                  <a:off x="1586" y="128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1" name="Freeform 797"/>
                <p:cNvSpPr>
                  <a:spLocks/>
                </p:cNvSpPr>
                <p:nvPr/>
              </p:nvSpPr>
              <p:spPr bwMode="auto">
                <a:xfrm>
                  <a:off x="1611" y="1325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2" name="Freeform 798"/>
                <p:cNvSpPr>
                  <a:spLocks/>
                </p:cNvSpPr>
                <p:nvPr/>
              </p:nvSpPr>
              <p:spPr bwMode="auto">
                <a:xfrm>
                  <a:off x="1610" y="1326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3" name="Freeform 799"/>
                <p:cNvSpPr>
                  <a:spLocks/>
                </p:cNvSpPr>
                <p:nvPr/>
              </p:nvSpPr>
              <p:spPr bwMode="auto">
                <a:xfrm>
                  <a:off x="1604" y="1263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4" name="Freeform 800"/>
                <p:cNvSpPr>
                  <a:spLocks/>
                </p:cNvSpPr>
                <p:nvPr/>
              </p:nvSpPr>
              <p:spPr bwMode="auto">
                <a:xfrm>
                  <a:off x="1603" y="1263"/>
                  <a:ext cx="9" cy="4"/>
                </a:xfrm>
                <a:custGeom>
                  <a:avLst/>
                  <a:gdLst>
                    <a:gd name="T0" fmla="*/ 0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5" name="Freeform 801"/>
                <p:cNvSpPr>
                  <a:spLocks/>
                </p:cNvSpPr>
                <p:nvPr/>
              </p:nvSpPr>
              <p:spPr bwMode="auto">
                <a:xfrm>
                  <a:off x="1587" y="1354"/>
                  <a:ext cx="8" cy="5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0 h 11"/>
                    <a:gd name="T4" fmla="*/ 0 w 16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6" name="Freeform 802"/>
                <p:cNvSpPr>
                  <a:spLocks/>
                </p:cNvSpPr>
                <p:nvPr/>
              </p:nvSpPr>
              <p:spPr bwMode="auto">
                <a:xfrm>
                  <a:off x="1585" y="1355"/>
                  <a:ext cx="9" cy="4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7" name="Freeform 803"/>
                <p:cNvSpPr>
                  <a:spLocks/>
                </p:cNvSpPr>
                <p:nvPr/>
              </p:nvSpPr>
              <p:spPr bwMode="auto">
                <a:xfrm>
                  <a:off x="1587" y="1325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8" name="Freeform 804"/>
                <p:cNvSpPr>
                  <a:spLocks/>
                </p:cNvSpPr>
                <p:nvPr/>
              </p:nvSpPr>
              <p:spPr bwMode="auto">
                <a:xfrm>
                  <a:off x="1585" y="1325"/>
                  <a:ext cx="9" cy="5"/>
                </a:xfrm>
                <a:custGeom>
                  <a:avLst/>
                  <a:gdLst>
                    <a:gd name="T0" fmla="*/ 1 w 18"/>
                    <a:gd name="T1" fmla="*/ 0 h 10"/>
                    <a:gd name="T2" fmla="*/ 0 w 18"/>
                    <a:gd name="T3" fmla="*/ 0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29" name="Freeform 805"/>
                <p:cNvSpPr>
                  <a:spLocks/>
                </p:cNvSpPr>
                <p:nvPr/>
              </p:nvSpPr>
              <p:spPr bwMode="auto">
                <a:xfrm>
                  <a:off x="1588" y="1263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0" name="Freeform 806"/>
                <p:cNvSpPr>
                  <a:spLocks/>
                </p:cNvSpPr>
                <p:nvPr/>
              </p:nvSpPr>
              <p:spPr bwMode="auto">
                <a:xfrm>
                  <a:off x="1586" y="1263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1" name="Freeform 807"/>
                <p:cNvSpPr>
                  <a:spLocks/>
                </p:cNvSpPr>
                <p:nvPr/>
              </p:nvSpPr>
              <p:spPr bwMode="auto">
                <a:xfrm>
                  <a:off x="1610" y="1355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2" name="Freeform 808"/>
                <p:cNvSpPr>
                  <a:spLocks/>
                </p:cNvSpPr>
                <p:nvPr/>
              </p:nvSpPr>
              <p:spPr bwMode="auto">
                <a:xfrm>
                  <a:off x="1608" y="1355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3" name="Freeform 809"/>
                <p:cNvSpPr>
                  <a:spLocks/>
                </p:cNvSpPr>
                <p:nvPr/>
              </p:nvSpPr>
              <p:spPr bwMode="auto">
                <a:xfrm>
                  <a:off x="1615" y="1390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4" name="Freeform 810"/>
                <p:cNvSpPr>
                  <a:spLocks/>
                </p:cNvSpPr>
                <p:nvPr/>
              </p:nvSpPr>
              <p:spPr bwMode="auto">
                <a:xfrm>
                  <a:off x="1613" y="1391"/>
                  <a:ext cx="9" cy="3"/>
                </a:xfrm>
                <a:custGeom>
                  <a:avLst/>
                  <a:gdLst>
                    <a:gd name="T0" fmla="*/ 1 w 18"/>
                    <a:gd name="T1" fmla="*/ 0 h 7"/>
                    <a:gd name="T2" fmla="*/ 0 w 18"/>
                    <a:gd name="T3" fmla="*/ 0 h 7"/>
                    <a:gd name="T4" fmla="*/ 0 w 18"/>
                    <a:gd name="T5" fmla="*/ 0 h 7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7"/>
                    <a:gd name="T11" fmla="*/ 18 w 18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7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5" name="Freeform 811"/>
                <p:cNvSpPr>
                  <a:spLocks/>
                </p:cNvSpPr>
                <p:nvPr/>
              </p:nvSpPr>
              <p:spPr bwMode="auto">
                <a:xfrm>
                  <a:off x="1608" y="1280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6" name="Freeform 812"/>
                <p:cNvSpPr>
                  <a:spLocks/>
                </p:cNvSpPr>
                <p:nvPr/>
              </p:nvSpPr>
              <p:spPr bwMode="auto">
                <a:xfrm>
                  <a:off x="1606" y="1281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7" name="Freeform 813"/>
                <p:cNvSpPr>
                  <a:spLocks/>
                </p:cNvSpPr>
                <p:nvPr/>
              </p:nvSpPr>
              <p:spPr bwMode="auto">
                <a:xfrm>
                  <a:off x="1610" y="1301"/>
                  <a:ext cx="9" cy="5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0 h 11"/>
                    <a:gd name="T4" fmla="*/ 0 w 17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8" name="Freeform 814"/>
                <p:cNvSpPr>
                  <a:spLocks/>
                </p:cNvSpPr>
                <p:nvPr/>
              </p:nvSpPr>
              <p:spPr bwMode="auto">
                <a:xfrm>
                  <a:off x="1608" y="1301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39" name="Freeform 815"/>
                <p:cNvSpPr>
                  <a:spLocks/>
                </p:cNvSpPr>
                <p:nvPr/>
              </p:nvSpPr>
              <p:spPr bwMode="auto">
                <a:xfrm>
                  <a:off x="1602" y="1331"/>
                  <a:ext cx="9" cy="5"/>
                </a:xfrm>
                <a:custGeom>
                  <a:avLst/>
                  <a:gdLst>
                    <a:gd name="T0" fmla="*/ 1 w 17"/>
                    <a:gd name="T1" fmla="*/ 0 h 12"/>
                    <a:gd name="T2" fmla="*/ 1 w 17"/>
                    <a:gd name="T3" fmla="*/ 0 h 12"/>
                    <a:gd name="T4" fmla="*/ 0 w 17"/>
                    <a:gd name="T5" fmla="*/ 0 h 12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2"/>
                    <a:gd name="T11" fmla="*/ 17 w 17"/>
                    <a:gd name="T12" fmla="*/ 12 h 1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2">
                      <a:moveTo>
                        <a:pt x="17" y="0"/>
                      </a:moveTo>
                      <a:lnTo>
                        <a:pt x="17" y="12"/>
                      </a:lnTo>
                      <a:lnTo>
                        <a:pt x="0" y="12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0" name="Freeform 816"/>
                <p:cNvSpPr>
                  <a:spLocks/>
                </p:cNvSpPr>
                <p:nvPr/>
              </p:nvSpPr>
              <p:spPr bwMode="auto">
                <a:xfrm>
                  <a:off x="1600" y="133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1" name="Freeform 817"/>
                <p:cNvSpPr>
                  <a:spLocks/>
                </p:cNvSpPr>
                <p:nvPr/>
              </p:nvSpPr>
              <p:spPr bwMode="auto">
                <a:xfrm>
                  <a:off x="1612" y="1368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2" name="Freeform 818"/>
                <p:cNvSpPr>
                  <a:spLocks/>
                </p:cNvSpPr>
                <p:nvPr/>
              </p:nvSpPr>
              <p:spPr bwMode="auto">
                <a:xfrm>
                  <a:off x="1611" y="136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3" name="Freeform 819"/>
                <p:cNvSpPr>
                  <a:spLocks/>
                </p:cNvSpPr>
                <p:nvPr/>
              </p:nvSpPr>
              <p:spPr bwMode="auto">
                <a:xfrm>
                  <a:off x="1608" y="1269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4" name="Freeform 820"/>
                <p:cNvSpPr>
                  <a:spLocks/>
                </p:cNvSpPr>
                <p:nvPr/>
              </p:nvSpPr>
              <p:spPr bwMode="auto">
                <a:xfrm>
                  <a:off x="1606" y="1270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5" name="Freeform 821"/>
                <p:cNvSpPr>
                  <a:spLocks/>
                </p:cNvSpPr>
                <p:nvPr/>
              </p:nvSpPr>
              <p:spPr bwMode="auto">
                <a:xfrm>
                  <a:off x="1586" y="1303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6" name="Freeform 822"/>
                <p:cNvSpPr>
                  <a:spLocks/>
                </p:cNvSpPr>
                <p:nvPr/>
              </p:nvSpPr>
              <p:spPr bwMode="auto">
                <a:xfrm>
                  <a:off x="1584" y="1304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7" name="Freeform 823"/>
                <p:cNvSpPr>
                  <a:spLocks/>
                </p:cNvSpPr>
                <p:nvPr/>
              </p:nvSpPr>
              <p:spPr bwMode="auto">
                <a:xfrm>
                  <a:off x="1598" y="1292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8" name="Freeform 824"/>
                <p:cNvSpPr>
                  <a:spLocks/>
                </p:cNvSpPr>
                <p:nvPr/>
              </p:nvSpPr>
              <p:spPr bwMode="auto">
                <a:xfrm>
                  <a:off x="1596" y="129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49" name="Freeform 825"/>
                <p:cNvSpPr>
                  <a:spLocks/>
                </p:cNvSpPr>
                <p:nvPr/>
              </p:nvSpPr>
              <p:spPr bwMode="auto">
                <a:xfrm>
                  <a:off x="1600" y="1312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0" name="Freeform 826"/>
                <p:cNvSpPr>
                  <a:spLocks/>
                </p:cNvSpPr>
                <p:nvPr/>
              </p:nvSpPr>
              <p:spPr bwMode="auto">
                <a:xfrm>
                  <a:off x="1599" y="1313"/>
                  <a:ext cx="9" cy="4"/>
                </a:xfrm>
                <a:custGeom>
                  <a:avLst/>
                  <a:gdLst>
                    <a:gd name="T0" fmla="*/ 1 w 17"/>
                    <a:gd name="T1" fmla="*/ 0 h 7"/>
                    <a:gd name="T2" fmla="*/ 0 w 17"/>
                    <a:gd name="T3" fmla="*/ 0 h 7"/>
                    <a:gd name="T4" fmla="*/ 0 w 17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7"/>
                    <a:gd name="T11" fmla="*/ 17 w 1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7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1" name="Freeform 827"/>
                <p:cNvSpPr>
                  <a:spLocks/>
                </p:cNvSpPr>
                <p:nvPr/>
              </p:nvSpPr>
              <p:spPr bwMode="auto">
                <a:xfrm>
                  <a:off x="1598" y="1343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2" name="Freeform 828"/>
                <p:cNvSpPr>
                  <a:spLocks/>
                </p:cNvSpPr>
                <p:nvPr/>
              </p:nvSpPr>
              <p:spPr bwMode="auto">
                <a:xfrm>
                  <a:off x="1596" y="134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3" name="Freeform 829"/>
                <p:cNvSpPr>
                  <a:spLocks/>
                </p:cNvSpPr>
                <p:nvPr/>
              </p:nvSpPr>
              <p:spPr bwMode="auto">
                <a:xfrm>
                  <a:off x="1602" y="1379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4" name="Freeform 830"/>
                <p:cNvSpPr>
                  <a:spLocks/>
                </p:cNvSpPr>
                <p:nvPr/>
              </p:nvSpPr>
              <p:spPr bwMode="auto">
                <a:xfrm>
                  <a:off x="1600" y="1380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5" name="Freeform 831"/>
                <p:cNvSpPr>
                  <a:spLocks/>
                </p:cNvSpPr>
                <p:nvPr/>
              </p:nvSpPr>
              <p:spPr bwMode="auto">
                <a:xfrm>
                  <a:off x="1611" y="1396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6" name="Freeform 832"/>
                <p:cNvSpPr>
                  <a:spLocks/>
                </p:cNvSpPr>
                <p:nvPr/>
              </p:nvSpPr>
              <p:spPr bwMode="auto">
                <a:xfrm>
                  <a:off x="1608" y="1397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7" name="Freeform 833"/>
                <p:cNvSpPr>
                  <a:spLocks/>
                </p:cNvSpPr>
                <p:nvPr/>
              </p:nvSpPr>
              <p:spPr bwMode="auto">
                <a:xfrm>
                  <a:off x="1603" y="1285"/>
                  <a:ext cx="8" cy="6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8" name="Freeform 834"/>
                <p:cNvSpPr>
                  <a:spLocks/>
                </p:cNvSpPr>
                <p:nvPr/>
              </p:nvSpPr>
              <p:spPr bwMode="auto">
                <a:xfrm>
                  <a:off x="1601" y="1286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59" name="Freeform 835"/>
                <p:cNvSpPr>
                  <a:spLocks/>
                </p:cNvSpPr>
                <p:nvPr/>
              </p:nvSpPr>
              <p:spPr bwMode="auto">
                <a:xfrm>
                  <a:off x="1605" y="1307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0" name="Freeform 836"/>
                <p:cNvSpPr>
                  <a:spLocks/>
                </p:cNvSpPr>
                <p:nvPr/>
              </p:nvSpPr>
              <p:spPr bwMode="auto">
                <a:xfrm>
                  <a:off x="1604" y="1307"/>
                  <a:ext cx="9" cy="5"/>
                </a:xfrm>
                <a:custGeom>
                  <a:avLst/>
                  <a:gdLst>
                    <a:gd name="T0" fmla="*/ 0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1" name="Freeform 837"/>
                <p:cNvSpPr>
                  <a:spLocks/>
                </p:cNvSpPr>
                <p:nvPr/>
              </p:nvSpPr>
              <p:spPr bwMode="auto">
                <a:xfrm>
                  <a:off x="1606" y="1337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2" name="Freeform 838"/>
                <p:cNvSpPr>
                  <a:spLocks/>
                </p:cNvSpPr>
                <p:nvPr/>
              </p:nvSpPr>
              <p:spPr bwMode="auto">
                <a:xfrm>
                  <a:off x="1604" y="1337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3" name="Freeform 839"/>
                <p:cNvSpPr>
                  <a:spLocks/>
                </p:cNvSpPr>
                <p:nvPr/>
              </p:nvSpPr>
              <p:spPr bwMode="auto">
                <a:xfrm>
                  <a:off x="1608" y="1374"/>
                  <a:ext cx="8" cy="4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4" name="Freeform 840"/>
                <p:cNvSpPr>
                  <a:spLocks/>
                </p:cNvSpPr>
                <p:nvPr/>
              </p:nvSpPr>
              <p:spPr bwMode="auto">
                <a:xfrm>
                  <a:off x="1606" y="137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5" name="Freeform 841"/>
                <p:cNvSpPr>
                  <a:spLocks/>
                </p:cNvSpPr>
                <p:nvPr/>
              </p:nvSpPr>
              <p:spPr bwMode="auto">
                <a:xfrm>
                  <a:off x="1606" y="1362"/>
                  <a:ext cx="9" cy="4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0 h 10"/>
                    <a:gd name="T4" fmla="*/ 0 w 17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6" name="Freeform 842"/>
                <p:cNvSpPr>
                  <a:spLocks/>
                </p:cNvSpPr>
                <p:nvPr/>
              </p:nvSpPr>
              <p:spPr bwMode="auto">
                <a:xfrm>
                  <a:off x="1605" y="1363"/>
                  <a:ext cx="9" cy="3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0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7" name="Freeform 843"/>
                <p:cNvSpPr>
                  <a:spLocks/>
                </p:cNvSpPr>
                <p:nvPr/>
              </p:nvSpPr>
              <p:spPr bwMode="auto">
                <a:xfrm>
                  <a:off x="1584" y="1380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8" name="Freeform 844"/>
                <p:cNvSpPr>
                  <a:spLocks/>
                </p:cNvSpPr>
                <p:nvPr/>
              </p:nvSpPr>
              <p:spPr bwMode="auto">
                <a:xfrm>
                  <a:off x="1583" y="1381"/>
                  <a:ext cx="9" cy="4"/>
                </a:xfrm>
                <a:custGeom>
                  <a:avLst/>
                  <a:gdLst>
                    <a:gd name="T0" fmla="*/ 0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69" name="Freeform 845"/>
                <p:cNvSpPr>
                  <a:spLocks/>
                </p:cNvSpPr>
                <p:nvPr/>
              </p:nvSpPr>
              <p:spPr bwMode="auto">
                <a:xfrm>
                  <a:off x="1608" y="1291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0" name="Freeform 846"/>
                <p:cNvSpPr>
                  <a:spLocks/>
                </p:cNvSpPr>
                <p:nvPr/>
              </p:nvSpPr>
              <p:spPr bwMode="auto">
                <a:xfrm>
                  <a:off x="1607" y="1292"/>
                  <a:ext cx="9" cy="4"/>
                </a:xfrm>
                <a:custGeom>
                  <a:avLst/>
                  <a:gdLst>
                    <a:gd name="T0" fmla="*/ 0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1" name="Freeform 847"/>
                <p:cNvSpPr>
                  <a:spLocks/>
                </p:cNvSpPr>
                <p:nvPr/>
              </p:nvSpPr>
              <p:spPr bwMode="auto">
                <a:xfrm>
                  <a:off x="1611" y="1312"/>
                  <a:ext cx="8" cy="5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2" name="Freeform 848"/>
                <p:cNvSpPr>
                  <a:spLocks/>
                </p:cNvSpPr>
                <p:nvPr/>
              </p:nvSpPr>
              <p:spPr bwMode="auto">
                <a:xfrm>
                  <a:off x="1609" y="131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3" name="Freeform 849"/>
                <p:cNvSpPr>
                  <a:spLocks/>
                </p:cNvSpPr>
                <p:nvPr/>
              </p:nvSpPr>
              <p:spPr bwMode="auto">
                <a:xfrm>
                  <a:off x="1610" y="1343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4" name="Freeform 850"/>
                <p:cNvSpPr>
                  <a:spLocks/>
                </p:cNvSpPr>
                <p:nvPr/>
              </p:nvSpPr>
              <p:spPr bwMode="auto">
                <a:xfrm>
                  <a:off x="1608" y="134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5" name="Freeform 851"/>
                <p:cNvSpPr>
                  <a:spLocks/>
                </p:cNvSpPr>
                <p:nvPr/>
              </p:nvSpPr>
              <p:spPr bwMode="auto">
                <a:xfrm>
                  <a:off x="1614" y="1380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6" name="Freeform 852"/>
                <p:cNvSpPr>
                  <a:spLocks/>
                </p:cNvSpPr>
                <p:nvPr/>
              </p:nvSpPr>
              <p:spPr bwMode="auto">
                <a:xfrm>
                  <a:off x="1612" y="1381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7" name="Freeform 853"/>
                <p:cNvSpPr>
                  <a:spLocks/>
                </p:cNvSpPr>
                <p:nvPr/>
              </p:nvSpPr>
              <p:spPr bwMode="auto">
                <a:xfrm>
                  <a:off x="1603" y="1390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8" name="Freeform 854"/>
                <p:cNvSpPr>
                  <a:spLocks/>
                </p:cNvSpPr>
                <p:nvPr/>
              </p:nvSpPr>
              <p:spPr bwMode="auto">
                <a:xfrm>
                  <a:off x="1600" y="1391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79" name="Freeform 855"/>
                <p:cNvSpPr>
                  <a:spLocks/>
                </p:cNvSpPr>
                <p:nvPr/>
              </p:nvSpPr>
              <p:spPr bwMode="auto">
                <a:xfrm>
                  <a:off x="1600" y="1367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0" name="Freeform 856"/>
                <p:cNvSpPr>
                  <a:spLocks/>
                </p:cNvSpPr>
                <p:nvPr/>
              </p:nvSpPr>
              <p:spPr bwMode="auto">
                <a:xfrm>
                  <a:off x="1599" y="136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1" name="Freeform 857"/>
                <p:cNvSpPr>
                  <a:spLocks/>
                </p:cNvSpPr>
                <p:nvPr/>
              </p:nvSpPr>
              <p:spPr bwMode="auto">
                <a:xfrm>
                  <a:off x="1604" y="1298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2" name="Freeform 858"/>
                <p:cNvSpPr>
                  <a:spLocks/>
                </p:cNvSpPr>
                <p:nvPr/>
              </p:nvSpPr>
              <p:spPr bwMode="auto">
                <a:xfrm>
                  <a:off x="1602" y="129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3" name="Freeform 859"/>
                <p:cNvSpPr>
                  <a:spLocks/>
                </p:cNvSpPr>
                <p:nvPr/>
              </p:nvSpPr>
              <p:spPr bwMode="auto">
                <a:xfrm>
                  <a:off x="1606" y="1319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4" name="Freeform 860"/>
                <p:cNvSpPr>
                  <a:spLocks/>
                </p:cNvSpPr>
                <p:nvPr/>
              </p:nvSpPr>
              <p:spPr bwMode="auto">
                <a:xfrm>
                  <a:off x="1604" y="1319"/>
                  <a:ext cx="10" cy="5"/>
                </a:xfrm>
                <a:custGeom>
                  <a:avLst/>
                  <a:gdLst>
                    <a:gd name="T0" fmla="*/ 1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5" name="Freeform 861"/>
                <p:cNvSpPr>
                  <a:spLocks/>
                </p:cNvSpPr>
                <p:nvPr/>
              </p:nvSpPr>
              <p:spPr bwMode="auto">
                <a:xfrm>
                  <a:off x="1604" y="1350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6" name="Freeform 862"/>
                <p:cNvSpPr>
                  <a:spLocks/>
                </p:cNvSpPr>
                <p:nvPr/>
              </p:nvSpPr>
              <p:spPr bwMode="auto">
                <a:xfrm>
                  <a:off x="1602" y="1350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7" name="Freeform 863"/>
                <p:cNvSpPr>
                  <a:spLocks/>
                </p:cNvSpPr>
                <p:nvPr/>
              </p:nvSpPr>
              <p:spPr bwMode="auto">
                <a:xfrm>
                  <a:off x="1608" y="1386"/>
                  <a:ext cx="8" cy="5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8" name="Freeform 864"/>
                <p:cNvSpPr>
                  <a:spLocks/>
                </p:cNvSpPr>
                <p:nvPr/>
              </p:nvSpPr>
              <p:spPr bwMode="auto">
                <a:xfrm>
                  <a:off x="1606" y="1386"/>
                  <a:ext cx="9" cy="4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89" name="Freeform 865"/>
                <p:cNvSpPr>
                  <a:spLocks/>
                </p:cNvSpPr>
                <p:nvPr/>
              </p:nvSpPr>
              <p:spPr bwMode="auto">
                <a:xfrm>
                  <a:off x="1595" y="1396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0" name="Freeform 866"/>
                <p:cNvSpPr>
                  <a:spLocks/>
                </p:cNvSpPr>
                <p:nvPr/>
              </p:nvSpPr>
              <p:spPr bwMode="auto">
                <a:xfrm>
                  <a:off x="1593" y="1397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1" name="Freeform 867"/>
                <p:cNvSpPr>
                  <a:spLocks/>
                </p:cNvSpPr>
                <p:nvPr/>
              </p:nvSpPr>
              <p:spPr bwMode="auto">
                <a:xfrm>
                  <a:off x="1597" y="1275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2" name="Freeform 868"/>
                <p:cNvSpPr>
                  <a:spLocks/>
                </p:cNvSpPr>
                <p:nvPr/>
              </p:nvSpPr>
              <p:spPr bwMode="auto">
                <a:xfrm>
                  <a:off x="1596" y="1276"/>
                  <a:ext cx="8" cy="3"/>
                </a:xfrm>
                <a:custGeom>
                  <a:avLst/>
                  <a:gdLst>
                    <a:gd name="T0" fmla="*/ 0 w 18"/>
                    <a:gd name="T1" fmla="*/ 0 h 6"/>
                    <a:gd name="T2" fmla="*/ 0 w 18"/>
                    <a:gd name="T3" fmla="*/ 0 h 6"/>
                    <a:gd name="T4" fmla="*/ 0 w 18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6"/>
                    <a:gd name="T11" fmla="*/ 18 w 18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6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3" name="Rectangle 869"/>
                <p:cNvSpPr>
                  <a:spLocks noChangeArrowheads="1"/>
                </p:cNvSpPr>
                <p:nvPr/>
              </p:nvSpPr>
              <p:spPr bwMode="auto">
                <a:xfrm>
                  <a:off x="1581" y="1185"/>
                  <a:ext cx="38" cy="10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4" name="Freeform 870"/>
                <p:cNvSpPr>
                  <a:spLocks/>
                </p:cNvSpPr>
                <p:nvPr/>
              </p:nvSpPr>
              <p:spPr bwMode="auto">
                <a:xfrm>
                  <a:off x="1432" y="1259"/>
                  <a:ext cx="28" cy="150"/>
                </a:xfrm>
                <a:custGeom>
                  <a:avLst/>
                  <a:gdLst>
                    <a:gd name="T0" fmla="*/ 0 w 58"/>
                    <a:gd name="T1" fmla="*/ 1 h 300"/>
                    <a:gd name="T2" fmla="*/ 0 w 58"/>
                    <a:gd name="T3" fmla="*/ 1 h 300"/>
                    <a:gd name="T4" fmla="*/ 0 w 58"/>
                    <a:gd name="T5" fmla="*/ 0 h 300"/>
                    <a:gd name="T6" fmla="*/ 0 w 58"/>
                    <a:gd name="T7" fmla="*/ 0 h 300"/>
                    <a:gd name="T8" fmla="*/ 0 w 58"/>
                    <a:gd name="T9" fmla="*/ 1 h 3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8"/>
                    <a:gd name="T16" fmla="*/ 0 h 300"/>
                    <a:gd name="T17" fmla="*/ 58 w 58"/>
                    <a:gd name="T18" fmla="*/ 300 h 3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8" h="300">
                      <a:moveTo>
                        <a:pt x="0" y="300"/>
                      </a:moveTo>
                      <a:lnTo>
                        <a:pt x="58" y="300"/>
                      </a:lnTo>
                      <a:lnTo>
                        <a:pt x="47" y="0"/>
                      </a:lnTo>
                      <a:lnTo>
                        <a:pt x="13" y="0"/>
                      </a:lnTo>
                      <a:lnTo>
                        <a:pt x="0" y="300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5" name="Line 871"/>
                <p:cNvSpPr>
                  <a:spLocks noChangeShapeType="1"/>
                </p:cNvSpPr>
                <p:nvPr/>
              </p:nvSpPr>
              <p:spPr bwMode="auto">
                <a:xfrm>
                  <a:off x="1438" y="1265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6" name="Line 872"/>
                <p:cNvSpPr>
                  <a:spLocks noChangeShapeType="1"/>
                </p:cNvSpPr>
                <p:nvPr/>
              </p:nvSpPr>
              <p:spPr bwMode="auto">
                <a:xfrm>
                  <a:off x="1438" y="1258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7" name="Rectangle 873"/>
                <p:cNvSpPr>
                  <a:spLocks noChangeArrowheads="1"/>
                </p:cNvSpPr>
                <p:nvPr/>
              </p:nvSpPr>
              <p:spPr bwMode="auto">
                <a:xfrm>
                  <a:off x="1435" y="1258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8" name="Line 874"/>
                <p:cNvSpPr>
                  <a:spLocks noChangeShapeType="1"/>
                </p:cNvSpPr>
                <p:nvPr/>
              </p:nvSpPr>
              <p:spPr bwMode="auto">
                <a:xfrm>
                  <a:off x="1453" y="1289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99" name="Line 875"/>
                <p:cNvSpPr>
                  <a:spLocks noChangeShapeType="1"/>
                </p:cNvSpPr>
                <p:nvPr/>
              </p:nvSpPr>
              <p:spPr bwMode="auto">
                <a:xfrm>
                  <a:off x="1450" y="1351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0" name="Line 876"/>
                <p:cNvSpPr>
                  <a:spLocks noChangeShapeType="1"/>
                </p:cNvSpPr>
                <p:nvPr/>
              </p:nvSpPr>
              <p:spPr bwMode="auto">
                <a:xfrm>
                  <a:off x="1449" y="1303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1" name="Line 877"/>
                <p:cNvSpPr>
                  <a:spLocks noChangeShapeType="1"/>
                </p:cNvSpPr>
                <p:nvPr/>
              </p:nvSpPr>
              <p:spPr bwMode="auto">
                <a:xfrm>
                  <a:off x="1444" y="1320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2" name="Line 878"/>
                <p:cNvSpPr>
                  <a:spLocks noChangeShapeType="1"/>
                </p:cNvSpPr>
                <p:nvPr/>
              </p:nvSpPr>
              <p:spPr bwMode="auto">
                <a:xfrm>
                  <a:off x="1444" y="129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3" name="Line 879"/>
                <p:cNvSpPr>
                  <a:spLocks noChangeShapeType="1"/>
                </p:cNvSpPr>
                <p:nvPr/>
              </p:nvSpPr>
              <p:spPr bwMode="auto">
                <a:xfrm>
                  <a:off x="1449" y="128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4" name="Line 880"/>
                <p:cNvSpPr>
                  <a:spLocks noChangeShapeType="1"/>
                </p:cNvSpPr>
                <p:nvPr/>
              </p:nvSpPr>
              <p:spPr bwMode="auto">
                <a:xfrm>
                  <a:off x="1451" y="137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5" name="Line 881"/>
                <p:cNvSpPr>
                  <a:spLocks noChangeShapeType="1"/>
                </p:cNvSpPr>
                <p:nvPr/>
              </p:nvSpPr>
              <p:spPr bwMode="auto">
                <a:xfrm>
                  <a:off x="1448" y="1385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6" name="Line 882"/>
                <p:cNvSpPr>
                  <a:spLocks noChangeShapeType="1"/>
                </p:cNvSpPr>
                <p:nvPr/>
              </p:nvSpPr>
              <p:spPr bwMode="auto">
                <a:xfrm>
                  <a:off x="1448" y="134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7" name="Line 883"/>
                <p:cNvSpPr>
                  <a:spLocks noChangeShapeType="1"/>
                </p:cNvSpPr>
                <p:nvPr/>
              </p:nvSpPr>
              <p:spPr bwMode="auto">
                <a:xfrm>
                  <a:off x="1448" y="1325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8" name="Line 884"/>
                <p:cNvSpPr>
                  <a:spLocks noChangeShapeType="1"/>
                </p:cNvSpPr>
                <p:nvPr/>
              </p:nvSpPr>
              <p:spPr bwMode="auto">
                <a:xfrm>
                  <a:off x="1452" y="137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09" name="Line 885"/>
                <p:cNvSpPr>
                  <a:spLocks noChangeShapeType="1"/>
                </p:cNvSpPr>
                <p:nvPr/>
              </p:nvSpPr>
              <p:spPr bwMode="auto">
                <a:xfrm>
                  <a:off x="1448" y="1388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0" name="Line 886"/>
                <p:cNvSpPr>
                  <a:spLocks noChangeShapeType="1"/>
                </p:cNvSpPr>
                <p:nvPr/>
              </p:nvSpPr>
              <p:spPr bwMode="auto">
                <a:xfrm>
                  <a:off x="1448" y="131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1" name="Line 887"/>
                <p:cNvSpPr>
                  <a:spLocks noChangeShapeType="1"/>
                </p:cNvSpPr>
                <p:nvPr/>
              </p:nvSpPr>
              <p:spPr bwMode="auto">
                <a:xfrm flipH="1">
                  <a:off x="1449" y="129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2" name="Line 888"/>
                <p:cNvSpPr>
                  <a:spLocks noChangeShapeType="1"/>
                </p:cNvSpPr>
                <p:nvPr/>
              </p:nvSpPr>
              <p:spPr bwMode="auto">
                <a:xfrm flipH="1">
                  <a:off x="1448" y="127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3" name="Freeform 889"/>
                <p:cNvSpPr>
                  <a:spLocks/>
                </p:cNvSpPr>
                <p:nvPr/>
              </p:nvSpPr>
              <p:spPr bwMode="auto">
                <a:xfrm>
                  <a:off x="1396" y="1259"/>
                  <a:ext cx="29" cy="152"/>
                </a:xfrm>
                <a:custGeom>
                  <a:avLst/>
                  <a:gdLst>
                    <a:gd name="T0" fmla="*/ 0 w 57"/>
                    <a:gd name="T1" fmla="*/ 1 h 303"/>
                    <a:gd name="T2" fmla="*/ 1 w 57"/>
                    <a:gd name="T3" fmla="*/ 1 h 303"/>
                    <a:gd name="T4" fmla="*/ 1 w 57"/>
                    <a:gd name="T5" fmla="*/ 0 h 303"/>
                    <a:gd name="T6" fmla="*/ 1 w 57"/>
                    <a:gd name="T7" fmla="*/ 0 h 303"/>
                    <a:gd name="T8" fmla="*/ 0 w 57"/>
                    <a:gd name="T9" fmla="*/ 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3"/>
                    <a:gd name="T17" fmla="*/ 57 w 57"/>
                    <a:gd name="T18" fmla="*/ 303 h 3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3">
                      <a:moveTo>
                        <a:pt x="0" y="303"/>
                      </a:moveTo>
                      <a:lnTo>
                        <a:pt x="57" y="303"/>
                      </a:lnTo>
                      <a:lnTo>
                        <a:pt x="44" y="0"/>
                      </a:lnTo>
                      <a:lnTo>
                        <a:pt x="11" y="0"/>
                      </a:lnTo>
                      <a:lnTo>
                        <a:pt x="0" y="303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4" name="Line 890"/>
                <p:cNvSpPr>
                  <a:spLocks noChangeShapeType="1"/>
                </p:cNvSpPr>
                <p:nvPr/>
              </p:nvSpPr>
              <p:spPr bwMode="auto">
                <a:xfrm>
                  <a:off x="1402" y="1265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5" name="Line 891"/>
                <p:cNvSpPr>
                  <a:spLocks noChangeShapeType="1"/>
                </p:cNvSpPr>
                <p:nvPr/>
              </p:nvSpPr>
              <p:spPr bwMode="auto">
                <a:xfrm>
                  <a:off x="1401" y="1258"/>
                  <a:ext cx="9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6" name="Rectangle 892"/>
                <p:cNvSpPr>
                  <a:spLocks noChangeArrowheads="1"/>
                </p:cNvSpPr>
                <p:nvPr/>
              </p:nvSpPr>
              <p:spPr bwMode="auto">
                <a:xfrm>
                  <a:off x="1399" y="1258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7" name="Line 893"/>
                <p:cNvSpPr>
                  <a:spLocks noChangeShapeType="1"/>
                </p:cNvSpPr>
                <p:nvPr/>
              </p:nvSpPr>
              <p:spPr bwMode="auto">
                <a:xfrm>
                  <a:off x="1417" y="1289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8" name="Line 894"/>
                <p:cNvSpPr>
                  <a:spLocks noChangeShapeType="1"/>
                </p:cNvSpPr>
                <p:nvPr/>
              </p:nvSpPr>
              <p:spPr bwMode="auto">
                <a:xfrm>
                  <a:off x="1414" y="1351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19" name="Line 895"/>
                <p:cNvSpPr>
                  <a:spLocks noChangeShapeType="1"/>
                </p:cNvSpPr>
                <p:nvPr/>
              </p:nvSpPr>
              <p:spPr bwMode="auto">
                <a:xfrm>
                  <a:off x="1413" y="1303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0" name="Line 896"/>
                <p:cNvSpPr>
                  <a:spLocks noChangeShapeType="1"/>
                </p:cNvSpPr>
                <p:nvPr/>
              </p:nvSpPr>
              <p:spPr bwMode="auto">
                <a:xfrm>
                  <a:off x="1408" y="1320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1" name="Line 897"/>
                <p:cNvSpPr>
                  <a:spLocks noChangeShapeType="1"/>
                </p:cNvSpPr>
                <p:nvPr/>
              </p:nvSpPr>
              <p:spPr bwMode="auto">
                <a:xfrm>
                  <a:off x="1409" y="129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2" name="Line 898"/>
                <p:cNvSpPr>
                  <a:spLocks noChangeShapeType="1"/>
                </p:cNvSpPr>
                <p:nvPr/>
              </p:nvSpPr>
              <p:spPr bwMode="auto">
                <a:xfrm>
                  <a:off x="1413" y="128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3" name="Line 899"/>
                <p:cNvSpPr>
                  <a:spLocks noChangeShapeType="1"/>
                </p:cNvSpPr>
                <p:nvPr/>
              </p:nvSpPr>
              <p:spPr bwMode="auto">
                <a:xfrm>
                  <a:off x="1414" y="137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4" name="Line 900"/>
                <p:cNvSpPr>
                  <a:spLocks noChangeShapeType="1"/>
                </p:cNvSpPr>
                <p:nvPr/>
              </p:nvSpPr>
              <p:spPr bwMode="auto">
                <a:xfrm>
                  <a:off x="1411" y="1385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5" name="Line 901"/>
                <p:cNvSpPr>
                  <a:spLocks noChangeShapeType="1"/>
                </p:cNvSpPr>
                <p:nvPr/>
              </p:nvSpPr>
              <p:spPr bwMode="auto">
                <a:xfrm>
                  <a:off x="1413" y="1347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6" name="Line 902"/>
                <p:cNvSpPr>
                  <a:spLocks noChangeShapeType="1"/>
                </p:cNvSpPr>
                <p:nvPr/>
              </p:nvSpPr>
              <p:spPr bwMode="auto">
                <a:xfrm>
                  <a:off x="1412" y="1325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7" name="Line 903"/>
                <p:cNvSpPr>
                  <a:spLocks noChangeShapeType="1"/>
                </p:cNvSpPr>
                <p:nvPr/>
              </p:nvSpPr>
              <p:spPr bwMode="auto">
                <a:xfrm>
                  <a:off x="1416" y="137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8" name="Line 904"/>
                <p:cNvSpPr>
                  <a:spLocks noChangeShapeType="1"/>
                </p:cNvSpPr>
                <p:nvPr/>
              </p:nvSpPr>
              <p:spPr bwMode="auto">
                <a:xfrm>
                  <a:off x="1412" y="1388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29" name="Line 905"/>
                <p:cNvSpPr>
                  <a:spLocks noChangeShapeType="1"/>
                </p:cNvSpPr>
                <p:nvPr/>
              </p:nvSpPr>
              <p:spPr bwMode="auto">
                <a:xfrm>
                  <a:off x="1413" y="131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0" name="Line 906"/>
                <p:cNvSpPr>
                  <a:spLocks noChangeShapeType="1"/>
                </p:cNvSpPr>
                <p:nvPr/>
              </p:nvSpPr>
              <p:spPr bwMode="auto">
                <a:xfrm flipH="1">
                  <a:off x="1413" y="129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1" name="Line 907"/>
                <p:cNvSpPr>
                  <a:spLocks noChangeShapeType="1"/>
                </p:cNvSpPr>
                <p:nvPr/>
              </p:nvSpPr>
              <p:spPr bwMode="auto">
                <a:xfrm flipH="1">
                  <a:off x="1413" y="1277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2" name="Freeform 908"/>
                <p:cNvSpPr>
                  <a:spLocks/>
                </p:cNvSpPr>
                <p:nvPr/>
              </p:nvSpPr>
              <p:spPr bwMode="auto">
                <a:xfrm>
                  <a:off x="1360" y="1259"/>
                  <a:ext cx="29" cy="152"/>
                </a:xfrm>
                <a:custGeom>
                  <a:avLst/>
                  <a:gdLst>
                    <a:gd name="T0" fmla="*/ 0 w 58"/>
                    <a:gd name="T1" fmla="*/ 1 h 303"/>
                    <a:gd name="T2" fmla="*/ 1 w 58"/>
                    <a:gd name="T3" fmla="*/ 1 h 303"/>
                    <a:gd name="T4" fmla="*/ 1 w 58"/>
                    <a:gd name="T5" fmla="*/ 0 h 303"/>
                    <a:gd name="T6" fmla="*/ 1 w 58"/>
                    <a:gd name="T7" fmla="*/ 0 h 303"/>
                    <a:gd name="T8" fmla="*/ 0 w 58"/>
                    <a:gd name="T9" fmla="*/ 1 h 3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8"/>
                    <a:gd name="T16" fmla="*/ 0 h 303"/>
                    <a:gd name="T17" fmla="*/ 58 w 58"/>
                    <a:gd name="T18" fmla="*/ 303 h 3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8" h="303">
                      <a:moveTo>
                        <a:pt x="0" y="303"/>
                      </a:moveTo>
                      <a:lnTo>
                        <a:pt x="58" y="303"/>
                      </a:lnTo>
                      <a:lnTo>
                        <a:pt x="45" y="0"/>
                      </a:lnTo>
                      <a:lnTo>
                        <a:pt x="11" y="0"/>
                      </a:lnTo>
                      <a:lnTo>
                        <a:pt x="0" y="303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3" name="Line 909"/>
                <p:cNvSpPr>
                  <a:spLocks noChangeShapeType="1"/>
                </p:cNvSpPr>
                <p:nvPr/>
              </p:nvSpPr>
              <p:spPr bwMode="auto">
                <a:xfrm>
                  <a:off x="1366" y="1265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4" name="Line 910"/>
                <p:cNvSpPr>
                  <a:spLocks noChangeShapeType="1"/>
                </p:cNvSpPr>
                <p:nvPr/>
              </p:nvSpPr>
              <p:spPr bwMode="auto">
                <a:xfrm>
                  <a:off x="1366" y="1258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5" name="Rectangle 911"/>
                <p:cNvSpPr>
                  <a:spLocks noChangeArrowheads="1"/>
                </p:cNvSpPr>
                <p:nvPr/>
              </p:nvSpPr>
              <p:spPr bwMode="auto">
                <a:xfrm>
                  <a:off x="1363" y="1258"/>
                  <a:ext cx="22" cy="8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6" name="Line 912"/>
                <p:cNvSpPr>
                  <a:spLocks noChangeShapeType="1"/>
                </p:cNvSpPr>
                <p:nvPr/>
              </p:nvSpPr>
              <p:spPr bwMode="auto">
                <a:xfrm>
                  <a:off x="1381" y="1289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7" name="Line 913"/>
                <p:cNvSpPr>
                  <a:spLocks noChangeShapeType="1"/>
                </p:cNvSpPr>
                <p:nvPr/>
              </p:nvSpPr>
              <p:spPr bwMode="auto">
                <a:xfrm>
                  <a:off x="1378" y="1351"/>
                  <a:ext cx="1" cy="46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8" name="Line 914"/>
                <p:cNvSpPr>
                  <a:spLocks noChangeShapeType="1"/>
                </p:cNvSpPr>
                <p:nvPr/>
              </p:nvSpPr>
              <p:spPr bwMode="auto">
                <a:xfrm>
                  <a:off x="1378" y="1303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39" name="Line 915"/>
                <p:cNvSpPr>
                  <a:spLocks noChangeShapeType="1"/>
                </p:cNvSpPr>
                <p:nvPr/>
              </p:nvSpPr>
              <p:spPr bwMode="auto">
                <a:xfrm>
                  <a:off x="1372" y="1320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0" name="Line 916"/>
                <p:cNvSpPr>
                  <a:spLocks noChangeShapeType="1"/>
                </p:cNvSpPr>
                <p:nvPr/>
              </p:nvSpPr>
              <p:spPr bwMode="auto">
                <a:xfrm>
                  <a:off x="1372" y="129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1" name="Line 917"/>
                <p:cNvSpPr>
                  <a:spLocks noChangeShapeType="1"/>
                </p:cNvSpPr>
                <p:nvPr/>
              </p:nvSpPr>
              <p:spPr bwMode="auto">
                <a:xfrm>
                  <a:off x="1378" y="1282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2" name="Line 918"/>
                <p:cNvSpPr>
                  <a:spLocks noChangeShapeType="1"/>
                </p:cNvSpPr>
                <p:nvPr/>
              </p:nvSpPr>
              <p:spPr bwMode="auto">
                <a:xfrm>
                  <a:off x="1378" y="137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3" name="Line 919"/>
                <p:cNvSpPr>
                  <a:spLocks noChangeShapeType="1"/>
                </p:cNvSpPr>
                <p:nvPr/>
              </p:nvSpPr>
              <p:spPr bwMode="auto">
                <a:xfrm>
                  <a:off x="1375" y="1385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4" name="Line 920"/>
                <p:cNvSpPr>
                  <a:spLocks noChangeShapeType="1"/>
                </p:cNvSpPr>
                <p:nvPr/>
              </p:nvSpPr>
              <p:spPr bwMode="auto">
                <a:xfrm>
                  <a:off x="1376" y="134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5" name="Line 921"/>
                <p:cNvSpPr>
                  <a:spLocks noChangeShapeType="1"/>
                </p:cNvSpPr>
                <p:nvPr/>
              </p:nvSpPr>
              <p:spPr bwMode="auto">
                <a:xfrm>
                  <a:off x="1376" y="1325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6" name="Line 922"/>
                <p:cNvSpPr>
                  <a:spLocks noChangeShapeType="1"/>
                </p:cNvSpPr>
                <p:nvPr/>
              </p:nvSpPr>
              <p:spPr bwMode="auto">
                <a:xfrm>
                  <a:off x="1380" y="137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7" name="Line 923"/>
                <p:cNvSpPr>
                  <a:spLocks noChangeShapeType="1"/>
                </p:cNvSpPr>
                <p:nvPr/>
              </p:nvSpPr>
              <p:spPr bwMode="auto">
                <a:xfrm>
                  <a:off x="1376" y="1388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8" name="Line 924"/>
                <p:cNvSpPr>
                  <a:spLocks noChangeShapeType="1"/>
                </p:cNvSpPr>
                <p:nvPr/>
              </p:nvSpPr>
              <p:spPr bwMode="auto">
                <a:xfrm>
                  <a:off x="1376" y="131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49" name="Line 925"/>
                <p:cNvSpPr>
                  <a:spLocks noChangeShapeType="1"/>
                </p:cNvSpPr>
                <p:nvPr/>
              </p:nvSpPr>
              <p:spPr bwMode="auto">
                <a:xfrm flipH="1">
                  <a:off x="1377" y="1292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0" name="Line 926"/>
                <p:cNvSpPr>
                  <a:spLocks noChangeShapeType="1"/>
                </p:cNvSpPr>
                <p:nvPr/>
              </p:nvSpPr>
              <p:spPr bwMode="auto">
                <a:xfrm flipH="1">
                  <a:off x="1376" y="1277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1" name="Freeform 927"/>
                <p:cNvSpPr>
                  <a:spLocks/>
                </p:cNvSpPr>
                <p:nvPr/>
              </p:nvSpPr>
              <p:spPr bwMode="auto">
                <a:xfrm>
                  <a:off x="1034" y="1399"/>
                  <a:ext cx="699" cy="111"/>
                </a:xfrm>
                <a:custGeom>
                  <a:avLst/>
                  <a:gdLst>
                    <a:gd name="T0" fmla="*/ 0 w 1398"/>
                    <a:gd name="T1" fmla="*/ 1 h 222"/>
                    <a:gd name="T2" fmla="*/ 1 w 1398"/>
                    <a:gd name="T3" fmla="*/ 0 h 222"/>
                    <a:gd name="T4" fmla="*/ 1 w 1398"/>
                    <a:gd name="T5" fmla="*/ 0 h 222"/>
                    <a:gd name="T6" fmla="*/ 1 w 1398"/>
                    <a:gd name="T7" fmla="*/ 0 h 222"/>
                    <a:gd name="T8" fmla="*/ 1 w 1398"/>
                    <a:gd name="T9" fmla="*/ 0 h 222"/>
                    <a:gd name="T10" fmla="*/ 1 w 1398"/>
                    <a:gd name="T11" fmla="*/ 0 h 222"/>
                    <a:gd name="T12" fmla="*/ 1 w 1398"/>
                    <a:gd name="T13" fmla="*/ 0 h 222"/>
                    <a:gd name="T14" fmla="*/ 1 w 1398"/>
                    <a:gd name="T15" fmla="*/ 0 h 222"/>
                    <a:gd name="T16" fmla="*/ 1 w 1398"/>
                    <a:gd name="T17" fmla="*/ 1 h 222"/>
                    <a:gd name="T18" fmla="*/ 1 w 1398"/>
                    <a:gd name="T19" fmla="*/ 1 h 222"/>
                    <a:gd name="T20" fmla="*/ 0 w 1398"/>
                    <a:gd name="T21" fmla="*/ 1 h 222"/>
                    <a:gd name="T22" fmla="*/ 0 w 1398"/>
                    <a:gd name="T23" fmla="*/ 1 h 22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8"/>
                    <a:gd name="T37" fmla="*/ 0 h 222"/>
                    <a:gd name="T38" fmla="*/ 1398 w 1398"/>
                    <a:gd name="T39" fmla="*/ 222 h 22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8" h="222">
                      <a:moveTo>
                        <a:pt x="0" y="146"/>
                      </a:moveTo>
                      <a:lnTo>
                        <a:pt x="175" y="0"/>
                      </a:lnTo>
                      <a:lnTo>
                        <a:pt x="348" y="0"/>
                      </a:lnTo>
                      <a:lnTo>
                        <a:pt x="523" y="0"/>
                      </a:lnTo>
                      <a:lnTo>
                        <a:pt x="698" y="0"/>
                      </a:lnTo>
                      <a:lnTo>
                        <a:pt x="873" y="0"/>
                      </a:lnTo>
                      <a:lnTo>
                        <a:pt x="1047" y="0"/>
                      </a:lnTo>
                      <a:lnTo>
                        <a:pt x="1222" y="0"/>
                      </a:lnTo>
                      <a:lnTo>
                        <a:pt x="1398" y="137"/>
                      </a:lnTo>
                      <a:lnTo>
                        <a:pt x="1398" y="222"/>
                      </a:lnTo>
                      <a:lnTo>
                        <a:pt x="0" y="222"/>
                      </a:lnTo>
                      <a:lnTo>
                        <a:pt x="0" y="146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2" name="Freeform 928"/>
                <p:cNvSpPr>
                  <a:spLocks/>
                </p:cNvSpPr>
                <p:nvPr/>
              </p:nvSpPr>
              <p:spPr bwMode="auto">
                <a:xfrm>
                  <a:off x="1034" y="1399"/>
                  <a:ext cx="699" cy="201"/>
                </a:xfrm>
                <a:custGeom>
                  <a:avLst/>
                  <a:gdLst>
                    <a:gd name="T0" fmla="*/ 0 w 1398"/>
                    <a:gd name="T1" fmla="*/ 1 h 402"/>
                    <a:gd name="T2" fmla="*/ 1 w 1398"/>
                    <a:gd name="T3" fmla="*/ 0 h 402"/>
                    <a:gd name="T4" fmla="*/ 1 w 1398"/>
                    <a:gd name="T5" fmla="*/ 1 h 402"/>
                    <a:gd name="T6" fmla="*/ 1 w 1398"/>
                    <a:gd name="T7" fmla="*/ 0 h 402"/>
                    <a:gd name="T8" fmla="*/ 1 w 1398"/>
                    <a:gd name="T9" fmla="*/ 1 h 402"/>
                    <a:gd name="T10" fmla="*/ 1 w 1398"/>
                    <a:gd name="T11" fmla="*/ 0 h 402"/>
                    <a:gd name="T12" fmla="*/ 1 w 1398"/>
                    <a:gd name="T13" fmla="*/ 1 h 402"/>
                    <a:gd name="T14" fmla="*/ 1 w 1398"/>
                    <a:gd name="T15" fmla="*/ 0 h 402"/>
                    <a:gd name="T16" fmla="*/ 1 w 1398"/>
                    <a:gd name="T17" fmla="*/ 1 h 402"/>
                    <a:gd name="T18" fmla="*/ 1 w 1398"/>
                    <a:gd name="T19" fmla="*/ 1 h 402"/>
                    <a:gd name="T20" fmla="*/ 0 w 1398"/>
                    <a:gd name="T21" fmla="*/ 1 h 402"/>
                    <a:gd name="T22" fmla="*/ 0 w 1398"/>
                    <a:gd name="T23" fmla="*/ 1 h 40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8"/>
                    <a:gd name="T37" fmla="*/ 0 h 402"/>
                    <a:gd name="T38" fmla="*/ 1398 w 1398"/>
                    <a:gd name="T39" fmla="*/ 402 h 40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8" h="402">
                      <a:moveTo>
                        <a:pt x="0" y="121"/>
                      </a:moveTo>
                      <a:lnTo>
                        <a:pt x="175" y="0"/>
                      </a:lnTo>
                      <a:lnTo>
                        <a:pt x="348" y="126"/>
                      </a:lnTo>
                      <a:lnTo>
                        <a:pt x="523" y="0"/>
                      </a:lnTo>
                      <a:lnTo>
                        <a:pt x="698" y="126"/>
                      </a:lnTo>
                      <a:lnTo>
                        <a:pt x="873" y="0"/>
                      </a:lnTo>
                      <a:lnTo>
                        <a:pt x="1047" y="126"/>
                      </a:lnTo>
                      <a:lnTo>
                        <a:pt x="1222" y="0"/>
                      </a:lnTo>
                      <a:lnTo>
                        <a:pt x="1398" y="121"/>
                      </a:lnTo>
                      <a:lnTo>
                        <a:pt x="1398" y="402"/>
                      </a:lnTo>
                      <a:lnTo>
                        <a:pt x="0" y="402"/>
                      </a:lnTo>
                      <a:lnTo>
                        <a:pt x="0" y="121"/>
                      </a:lnTo>
                      <a:close/>
                    </a:path>
                  </a:pathLst>
                </a:custGeom>
                <a:solidFill>
                  <a:srgbClr val="FFFF14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3" name="Rectangle 929"/>
                <p:cNvSpPr>
                  <a:spLocks noChangeArrowheads="1"/>
                </p:cNvSpPr>
                <p:nvPr/>
              </p:nvSpPr>
              <p:spPr bwMode="auto">
                <a:xfrm>
                  <a:off x="1632" y="1446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4" name="Rectangle 930"/>
                <p:cNvSpPr>
                  <a:spLocks noChangeArrowheads="1"/>
                </p:cNvSpPr>
                <p:nvPr/>
              </p:nvSpPr>
              <p:spPr bwMode="auto">
                <a:xfrm>
                  <a:off x="1635" y="1448"/>
                  <a:ext cx="4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5" name="Rectangle 931"/>
                <p:cNvSpPr>
                  <a:spLocks noChangeArrowheads="1"/>
                </p:cNvSpPr>
                <p:nvPr/>
              </p:nvSpPr>
              <p:spPr bwMode="auto">
                <a:xfrm>
                  <a:off x="1649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6" name="Rectangle 932"/>
                <p:cNvSpPr>
                  <a:spLocks noChangeArrowheads="1"/>
                </p:cNvSpPr>
                <p:nvPr/>
              </p:nvSpPr>
              <p:spPr bwMode="auto">
                <a:xfrm>
                  <a:off x="1651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7" name="Rectangle 933"/>
                <p:cNvSpPr>
                  <a:spLocks noChangeArrowheads="1"/>
                </p:cNvSpPr>
                <p:nvPr/>
              </p:nvSpPr>
              <p:spPr bwMode="auto">
                <a:xfrm>
                  <a:off x="1632" y="1532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8" name="Rectangle 934"/>
                <p:cNvSpPr>
                  <a:spLocks noChangeArrowheads="1"/>
                </p:cNvSpPr>
                <p:nvPr/>
              </p:nvSpPr>
              <p:spPr bwMode="auto">
                <a:xfrm>
                  <a:off x="1635" y="1534"/>
                  <a:ext cx="4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59" name="Rectangle 935"/>
                <p:cNvSpPr>
                  <a:spLocks noChangeArrowheads="1"/>
                </p:cNvSpPr>
                <p:nvPr/>
              </p:nvSpPr>
              <p:spPr bwMode="auto">
                <a:xfrm>
                  <a:off x="1649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0" name="Rectangle 936"/>
                <p:cNvSpPr>
                  <a:spLocks noChangeArrowheads="1"/>
                </p:cNvSpPr>
                <p:nvPr/>
              </p:nvSpPr>
              <p:spPr bwMode="auto">
                <a:xfrm>
                  <a:off x="1651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1" name="Rectangle 937"/>
                <p:cNvSpPr>
                  <a:spLocks noChangeArrowheads="1"/>
                </p:cNvSpPr>
                <p:nvPr/>
              </p:nvSpPr>
              <p:spPr bwMode="auto">
                <a:xfrm>
                  <a:off x="1460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2" name="Rectangle 938"/>
                <p:cNvSpPr>
                  <a:spLocks noChangeArrowheads="1"/>
                </p:cNvSpPr>
                <p:nvPr/>
              </p:nvSpPr>
              <p:spPr bwMode="auto">
                <a:xfrm>
                  <a:off x="1462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3" name="Rectangle 939"/>
                <p:cNvSpPr>
                  <a:spLocks noChangeArrowheads="1"/>
                </p:cNvSpPr>
                <p:nvPr/>
              </p:nvSpPr>
              <p:spPr bwMode="auto">
                <a:xfrm>
                  <a:off x="1476" y="1446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4" name="Rectangle 940"/>
                <p:cNvSpPr>
                  <a:spLocks noChangeArrowheads="1"/>
                </p:cNvSpPr>
                <p:nvPr/>
              </p:nvSpPr>
              <p:spPr bwMode="auto">
                <a:xfrm>
                  <a:off x="1479" y="1448"/>
                  <a:ext cx="4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5" name="Rectangle 941"/>
                <p:cNvSpPr>
                  <a:spLocks noChangeArrowheads="1"/>
                </p:cNvSpPr>
                <p:nvPr/>
              </p:nvSpPr>
              <p:spPr bwMode="auto">
                <a:xfrm>
                  <a:off x="1460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6" name="Rectangle 942"/>
                <p:cNvSpPr>
                  <a:spLocks noChangeArrowheads="1"/>
                </p:cNvSpPr>
                <p:nvPr/>
              </p:nvSpPr>
              <p:spPr bwMode="auto">
                <a:xfrm>
                  <a:off x="1462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7" name="Rectangle 943"/>
                <p:cNvSpPr>
                  <a:spLocks noChangeArrowheads="1"/>
                </p:cNvSpPr>
                <p:nvPr/>
              </p:nvSpPr>
              <p:spPr bwMode="auto">
                <a:xfrm>
                  <a:off x="1476" y="1532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8" name="Rectangle 944"/>
                <p:cNvSpPr>
                  <a:spLocks noChangeArrowheads="1"/>
                </p:cNvSpPr>
                <p:nvPr/>
              </p:nvSpPr>
              <p:spPr bwMode="auto">
                <a:xfrm>
                  <a:off x="1479" y="1534"/>
                  <a:ext cx="4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69" name="Rectangle 945"/>
                <p:cNvSpPr>
                  <a:spLocks noChangeArrowheads="1"/>
                </p:cNvSpPr>
                <p:nvPr/>
              </p:nvSpPr>
              <p:spPr bwMode="auto">
                <a:xfrm>
                  <a:off x="1284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0" name="Rectangle 946"/>
                <p:cNvSpPr>
                  <a:spLocks noChangeArrowheads="1"/>
                </p:cNvSpPr>
                <p:nvPr/>
              </p:nvSpPr>
              <p:spPr bwMode="auto">
                <a:xfrm>
                  <a:off x="1286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1" name="Rectangle 947"/>
                <p:cNvSpPr>
                  <a:spLocks noChangeArrowheads="1"/>
                </p:cNvSpPr>
                <p:nvPr/>
              </p:nvSpPr>
              <p:spPr bwMode="auto">
                <a:xfrm>
                  <a:off x="1300" y="1446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2" name="Rectangle 948"/>
                <p:cNvSpPr>
                  <a:spLocks noChangeArrowheads="1"/>
                </p:cNvSpPr>
                <p:nvPr/>
              </p:nvSpPr>
              <p:spPr bwMode="auto">
                <a:xfrm>
                  <a:off x="1303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3" name="Rectangle 949"/>
                <p:cNvSpPr>
                  <a:spLocks noChangeArrowheads="1"/>
                </p:cNvSpPr>
                <p:nvPr/>
              </p:nvSpPr>
              <p:spPr bwMode="auto">
                <a:xfrm>
                  <a:off x="1284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4" name="Rectangle 950"/>
                <p:cNvSpPr>
                  <a:spLocks noChangeArrowheads="1"/>
                </p:cNvSpPr>
                <p:nvPr/>
              </p:nvSpPr>
              <p:spPr bwMode="auto">
                <a:xfrm>
                  <a:off x="1286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5" name="Rectangle 951"/>
                <p:cNvSpPr>
                  <a:spLocks noChangeArrowheads="1"/>
                </p:cNvSpPr>
                <p:nvPr/>
              </p:nvSpPr>
              <p:spPr bwMode="auto">
                <a:xfrm>
                  <a:off x="1300" y="1532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6" name="Rectangle 952"/>
                <p:cNvSpPr>
                  <a:spLocks noChangeArrowheads="1"/>
                </p:cNvSpPr>
                <p:nvPr/>
              </p:nvSpPr>
              <p:spPr bwMode="auto">
                <a:xfrm>
                  <a:off x="1303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7" name="Rectangle 953"/>
                <p:cNvSpPr>
                  <a:spLocks noChangeArrowheads="1"/>
                </p:cNvSpPr>
                <p:nvPr/>
              </p:nvSpPr>
              <p:spPr bwMode="auto">
                <a:xfrm>
                  <a:off x="1112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8" name="Rectangle 954"/>
                <p:cNvSpPr>
                  <a:spLocks noChangeArrowheads="1"/>
                </p:cNvSpPr>
                <p:nvPr/>
              </p:nvSpPr>
              <p:spPr bwMode="auto">
                <a:xfrm>
                  <a:off x="1114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79" name="Rectangle 955"/>
                <p:cNvSpPr>
                  <a:spLocks noChangeArrowheads="1"/>
                </p:cNvSpPr>
                <p:nvPr/>
              </p:nvSpPr>
              <p:spPr bwMode="auto">
                <a:xfrm>
                  <a:off x="1129" y="1446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80" name="Rectangle 956"/>
                <p:cNvSpPr>
                  <a:spLocks noChangeArrowheads="1"/>
                </p:cNvSpPr>
                <p:nvPr/>
              </p:nvSpPr>
              <p:spPr bwMode="auto">
                <a:xfrm>
                  <a:off x="1131" y="144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81" name="Rectangle 957"/>
                <p:cNvSpPr>
                  <a:spLocks noChangeArrowheads="1"/>
                </p:cNvSpPr>
                <p:nvPr/>
              </p:nvSpPr>
              <p:spPr bwMode="auto">
                <a:xfrm>
                  <a:off x="1112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82" name="Rectangle 958"/>
                <p:cNvSpPr>
                  <a:spLocks noChangeArrowheads="1"/>
                </p:cNvSpPr>
                <p:nvPr/>
              </p:nvSpPr>
              <p:spPr bwMode="auto">
                <a:xfrm>
                  <a:off x="1114" y="1534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83" name="Rectangle 959"/>
                <p:cNvSpPr>
                  <a:spLocks noChangeArrowheads="1"/>
                </p:cNvSpPr>
                <p:nvPr/>
              </p:nvSpPr>
              <p:spPr bwMode="auto">
                <a:xfrm>
                  <a:off x="1129" y="1532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772" name="Rectangle 960"/>
              <p:cNvSpPr>
                <a:spLocks noChangeArrowheads="1"/>
              </p:cNvSpPr>
              <p:nvPr/>
            </p:nvSpPr>
            <p:spPr bwMode="auto">
              <a:xfrm>
                <a:off x="1131" y="1534"/>
                <a:ext cx="5" cy="19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3" name="Freeform 961"/>
              <p:cNvSpPr>
                <a:spLocks/>
              </p:cNvSpPr>
              <p:nvPr/>
            </p:nvSpPr>
            <p:spPr bwMode="auto">
              <a:xfrm>
                <a:off x="1123" y="1401"/>
                <a:ext cx="96" cy="61"/>
              </a:xfrm>
              <a:custGeom>
                <a:avLst/>
                <a:gdLst>
                  <a:gd name="T0" fmla="*/ 1 w 191"/>
                  <a:gd name="T1" fmla="*/ 0 h 123"/>
                  <a:gd name="T2" fmla="*/ 1 w 191"/>
                  <a:gd name="T3" fmla="*/ 0 h 123"/>
                  <a:gd name="T4" fmla="*/ 1 w 191"/>
                  <a:gd name="T5" fmla="*/ 0 h 123"/>
                  <a:gd name="T6" fmla="*/ 0 w 191"/>
                  <a:gd name="T7" fmla="*/ 0 h 123"/>
                  <a:gd name="T8" fmla="*/ 1 w 191"/>
                  <a:gd name="T9" fmla="*/ 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23"/>
                  <a:gd name="T17" fmla="*/ 191 w 191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23">
                    <a:moveTo>
                      <a:pt x="170" y="123"/>
                    </a:moveTo>
                    <a:lnTo>
                      <a:pt x="191" y="64"/>
                    </a:lnTo>
                    <a:lnTo>
                      <a:pt x="170" y="37"/>
                    </a:lnTo>
                    <a:lnTo>
                      <a:pt x="0" y="0"/>
                    </a:lnTo>
                    <a:lnTo>
                      <a:pt x="170" y="123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4" name="Freeform 962"/>
              <p:cNvSpPr>
                <a:spLocks/>
              </p:cNvSpPr>
              <p:nvPr/>
            </p:nvSpPr>
            <p:spPr bwMode="auto">
              <a:xfrm>
                <a:off x="1474" y="1401"/>
                <a:ext cx="95" cy="61"/>
              </a:xfrm>
              <a:custGeom>
                <a:avLst/>
                <a:gdLst>
                  <a:gd name="T0" fmla="*/ 1 w 189"/>
                  <a:gd name="T1" fmla="*/ 0 h 123"/>
                  <a:gd name="T2" fmla="*/ 1 w 189"/>
                  <a:gd name="T3" fmla="*/ 0 h 123"/>
                  <a:gd name="T4" fmla="*/ 1 w 189"/>
                  <a:gd name="T5" fmla="*/ 0 h 123"/>
                  <a:gd name="T6" fmla="*/ 0 w 189"/>
                  <a:gd name="T7" fmla="*/ 0 h 123"/>
                  <a:gd name="T8" fmla="*/ 1 w 189"/>
                  <a:gd name="T9" fmla="*/ 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23"/>
                  <a:gd name="T17" fmla="*/ 189 w 189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23">
                    <a:moveTo>
                      <a:pt x="168" y="123"/>
                    </a:moveTo>
                    <a:lnTo>
                      <a:pt x="189" y="64"/>
                    </a:lnTo>
                    <a:lnTo>
                      <a:pt x="168" y="37"/>
                    </a:lnTo>
                    <a:lnTo>
                      <a:pt x="0" y="0"/>
                    </a:lnTo>
                    <a:lnTo>
                      <a:pt x="168" y="123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5" name="Freeform 963"/>
              <p:cNvSpPr>
                <a:spLocks/>
              </p:cNvSpPr>
              <p:nvPr/>
            </p:nvSpPr>
            <p:spPr bwMode="auto">
              <a:xfrm>
                <a:off x="1296" y="1400"/>
                <a:ext cx="98" cy="62"/>
              </a:xfrm>
              <a:custGeom>
                <a:avLst/>
                <a:gdLst>
                  <a:gd name="T0" fmla="*/ 1 w 194"/>
                  <a:gd name="T1" fmla="*/ 1 h 124"/>
                  <a:gd name="T2" fmla="*/ 1 w 194"/>
                  <a:gd name="T3" fmla="*/ 1 h 124"/>
                  <a:gd name="T4" fmla="*/ 1 w 194"/>
                  <a:gd name="T5" fmla="*/ 1 h 124"/>
                  <a:gd name="T6" fmla="*/ 0 w 194"/>
                  <a:gd name="T7" fmla="*/ 0 h 124"/>
                  <a:gd name="T8" fmla="*/ 1 w 194"/>
                  <a:gd name="T9" fmla="*/ 1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124"/>
                  <a:gd name="T17" fmla="*/ 194 w 194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124">
                    <a:moveTo>
                      <a:pt x="172" y="124"/>
                    </a:moveTo>
                    <a:lnTo>
                      <a:pt x="194" y="65"/>
                    </a:lnTo>
                    <a:lnTo>
                      <a:pt x="172" y="38"/>
                    </a:lnTo>
                    <a:lnTo>
                      <a:pt x="0" y="0"/>
                    </a:lnTo>
                    <a:lnTo>
                      <a:pt x="172" y="124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6" name="Line 964"/>
              <p:cNvSpPr>
                <a:spLocks noChangeShapeType="1"/>
              </p:cNvSpPr>
              <p:nvPr/>
            </p:nvSpPr>
            <p:spPr bwMode="auto">
              <a:xfrm flipV="1">
                <a:off x="1207" y="1398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7" name="Line 965"/>
              <p:cNvSpPr>
                <a:spLocks noChangeShapeType="1"/>
              </p:cNvSpPr>
              <p:nvPr/>
            </p:nvSpPr>
            <p:spPr bwMode="auto">
              <a:xfrm flipV="1">
                <a:off x="1558" y="1398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8" name="Line 966"/>
              <p:cNvSpPr>
                <a:spLocks noChangeShapeType="1"/>
              </p:cNvSpPr>
              <p:nvPr/>
            </p:nvSpPr>
            <p:spPr bwMode="auto">
              <a:xfrm flipV="1">
                <a:off x="1383" y="1398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9" name="Rectangle 967"/>
              <p:cNvSpPr>
                <a:spLocks noChangeArrowheads="1"/>
              </p:cNvSpPr>
              <p:nvPr/>
            </p:nvSpPr>
            <p:spPr bwMode="auto">
              <a:xfrm>
                <a:off x="1033" y="1598"/>
                <a:ext cx="703" cy="13"/>
              </a:xfrm>
              <a:prstGeom prst="rect">
                <a:avLst/>
              </a:prstGeom>
              <a:solidFill>
                <a:srgbClr val="FF0000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0" name="Freeform 968"/>
              <p:cNvSpPr>
                <a:spLocks/>
              </p:cNvSpPr>
              <p:nvPr/>
            </p:nvSpPr>
            <p:spPr bwMode="auto">
              <a:xfrm>
                <a:off x="1211" y="1404"/>
                <a:ext cx="85" cy="191"/>
              </a:xfrm>
              <a:custGeom>
                <a:avLst/>
                <a:gdLst>
                  <a:gd name="T0" fmla="*/ 0 w 168"/>
                  <a:gd name="T1" fmla="*/ 1 h 382"/>
                  <a:gd name="T2" fmla="*/ 0 w 168"/>
                  <a:gd name="T3" fmla="*/ 1 h 382"/>
                  <a:gd name="T4" fmla="*/ 1 w 168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8"/>
                  <a:gd name="T10" fmla="*/ 0 h 382"/>
                  <a:gd name="T11" fmla="*/ 168 w 168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8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8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1" name="Freeform 969"/>
              <p:cNvSpPr>
                <a:spLocks/>
              </p:cNvSpPr>
              <p:nvPr/>
            </p:nvSpPr>
            <p:spPr bwMode="auto">
              <a:xfrm>
                <a:off x="1386" y="1404"/>
                <a:ext cx="85" cy="191"/>
              </a:xfrm>
              <a:custGeom>
                <a:avLst/>
                <a:gdLst>
                  <a:gd name="T0" fmla="*/ 0 w 168"/>
                  <a:gd name="T1" fmla="*/ 1 h 382"/>
                  <a:gd name="T2" fmla="*/ 0 w 168"/>
                  <a:gd name="T3" fmla="*/ 1 h 382"/>
                  <a:gd name="T4" fmla="*/ 1 w 168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8"/>
                  <a:gd name="T10" fmla="*/ 0 h 382"/>
                  <a:gd name="T11" fmla="*/ 168 w 168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8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8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2" name="Freeform 970"/>
              <p:cNvSpPr>
                <a:spLocks/>
              </p:cNvSpPr>
              <p:nvPr/>
            </p:nvSpPr>
            <p:spPr bwMode="auto">
              <a:xfrm>
                <a:off x="1564" y="1404"/>
                <a:ext cx="84" cy="191"/>
              </a:xfrm>
              <a:custGeom>
                <a:avLst/>
                <a:gdLst>
                  <a:gd name="T0" fmla="*/ 0 w 168"/>
                  <a:gd name="T1" fmla="*/ 1 h 382"/>
                  <a:gd name="T2" fmla="*/ 0 w 168"/>
                  <a:gd name="T3" fmla="*/ 1 h 382"/>
                  <a:gd name="T4" fmla="*/ 1 w 168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8"/>
                  <a:gd name="T10" fmla="*/ 0 h 382"/>
                  <a:gd name="T11" fmla="*/ 168 w 168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8" h="382">
                    <a:moveTo>
                      <a:pt x="0" y="382"/>
                    </a:moveTo>
                    <a:lnTo>
                      <a:pt x="0" y="122"/>
                    </a:lnTo>
                    <a:lnTo>
                      <a:pt x="168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3" name="Freeform 971"/>
              <p:cNvSpPr>
                <a:spLocks/>
              </p:cNvSpPr>
              <p:nvPr/>
            </p:nvSpPr>
            <p:spPr bwMode="auto">
              <a:xfrm>
                <a:off x="1038" y="1404"/>
                <a:ext cx="84" cy="191"/>
              </a:xfrm>
              <a:custGeom>
                <a:avLst/>
                <a:gdLst>
                  <a:gd name="T0" fmla="*/ 0 w 169"/>
                  <a:gd name="T1" fmla="*/ 1 h 382"/>
                  <a:gd name="T2" fmla="*/ 0 w 169"/>
                  <a:gd name="T3" fmla="*/ 1 h 382"/>
                  <a:gd name="T4" fmla="*/ 0 w 169"/>
                  <a:gd name="T5" fmla="*/ 0 h 382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2"/>
                  <a:gd name="T11" fmla="*/ 169 w 169"/>
                  <a:gd name="T12" fmla="*/ 382 h 3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2">
                    <a:moveTo>
                      <a:pt x="0" y="382"/>
                    </a:moveTo>
                    <a:lnTo>
                      <a:pt x="0" y="120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342" name="Group 972"/>
            <p:cNvGrpSpPr>
              <a:grpSpLocks/>
            </p:cNvGrpSpPr>
            <p:nvPr/>
          </p:nvGrpSpPr>
          <p:grpSpPr bwMode="auto">
            <a:xfrm>
              <a:off x="1001" y="3009"/>
              <a:ext cx="774" cy="546"/>
              <a:chOff x="1001" y="3009"/>
              <a:chExt cx="774" cy="546"/>
            </a:xfrm>
          </p:grpSpPr>
          <p:grpSp>
            <p:nvGrpSpPr>
              <p:cNvPr id="23343" name="Group 973"/>
              <p:cNvGrpSpPr>
                <a:grpSpLocks/>
              </p:cNvGrpSpPr>
              <p:nvPr/>
            </p:nvGrpSpPr>
            <p:grpSpPr bwMode="auto">
              <a:xfrm>
                <a:off x="1001" y="3009"/>
                <a:ext cx="770" cy="535"/>
                <a:chOff x="1001" y="3009"/>
                <a:chExt cx="770" cy="535"/>
              </a:xfrm>
            </p:grpSpPr>
            <p:sp>
              <p:nvSpPr>
                <p:cNvPr id="22571" name="Freeform 974"/>
                <p:cNvSpPr>
                  <a:spLocks/>
                </p:cNvSpPr>
                <p:nvPr/>
              </p:nvSpPr>
              <p:spPr bwMode="auto">
                <a:xfrm>
                  <a:off x="1031" y="3009"/>
                  <a:ext cx="627" cy="121"/>
                </a:xfrm>
                <a:custGeom>
                  <a:avLst/>
                  <a:gdLst>
                    <a:gd name="T0" fmla="*/ 1 w 1253"/>
                    <a:gd name="T1" fmla="*/ 1 h 241"/>
                    <a:gd name="T2" fmla="*/ 1 w 1253"/>
                    <a:gd name="T3" fmla="*/ 1 h 241"/>
                    <a:gd name="T4" fmla="*/ 1 w 1253"/>
                    <a:gd name="T5" fmla="*/ 1 h 241"/>
                    <a:gd name="T6" fmla="*/ 1 w 1253"/>
                    <a:gd name="T7" fmla="*/ 1 h 241"/>
                    <a:gd name="T8" fmla="*/ 1 w 1253"/>
                    <a:gd name="T9" fmla="*/ 1 h 241"/>
                    <a:gd name="T10" fmla="*/ 1 w 1253"/>
                    <a:gd name="T11" fmla="*/ 1 h 241"/>
                    <a:gd name="T12" fmla="*/ 1 w 1253"/>
                    <a:gd name="T13" fmla="*/ 1 h 241"/>
                    <a:gd name="T14" fmla="*/ 1 w 1253"/>
                    <a:gd name="T15" fmla="*/ 1 h 241"/>
                    <a:gd name="T16" fmla="*/ 1 w 1253"/>
                    <a:gd name="T17" fmla="*/ 1 h 241"/>
                    <a:gd name="T18" fmla="*/ 1 w 1253"/>
                    <a:gd name="T19" fmla="*/ 1 h 241"/>
                    <a:gd name="T20" fmla="*/ 1 w 1253"/>
                    <a:gd name="T21" fmla="*/ 1 h 241"/>
                    <a:gd name="T22" fmla="*/ 1 w 1253"/>
                    <a:gd name="T23" fmla="*/ 1 h 241"/>
                    <a:gd name="T24" fmla="*/ 1 w 1253"/>
                    <a:gd name="T25" fmla="*/ 1 h 241"/>
                    <a:gd name="T26" fmla="*/ 1 w 1253"/>
                    <a:gd name="T27" fmla="*/ 1 h 241"/>
                    <a:gd name="T28" fmla="*/ 1 w 1253"/>
                    <a:gd name="T29" fmla="*/ 1 h 241"/>
                    <a:gd name="T30" fmla="*/ 1 w 1253"/>
                    <a:gd name="T31" fmla="*/ 1 h 241"/>
                    <a:gd name="T32" fmla="*/ 1 w 1253"/>
                    <a:gd name="T33" fmla="*/ 1 h 241"/>
                    <a:gd name="T34" fmla="*/ 1 w 1253"/>
                    <a:gd name="T35" fmla="*/ 1 h 241"/>
                    <a:gd name="T36" fmla="*/ 1 w 1253"/>
                    <a:gd name="T37" fmla="*/ 1 h 241"/>
                    <a:gd name="T38" fmla="*/ 1 w 1253"/>
                    <a:gd name="T39" fmla="*/ 1 h 241"/>
                    <a:gd name="T40" fmla="*/ 1 w 1253"/>
                    <a:gd name="T41" fmla="*/ 1 h 241"/>
                    <a:gd name="T42" fmla="*/ 1 w 1253"/>
                    <a:gd name="T43" fmla="*/ 1 h 241"/>
                    <a:gd name="T44" fmla="*/ 1 w 1253"/>
                    <a:gd name="T45" fmla="*/ 1 h 241"/>
                    <a:gd name="T46" fmla="*/ 1 w 1253"/>
                    <a:gd name="T47" fmla="*/ 0 h 241"/>
                    <a:gd name="T48" fmla="*/ 1 w 1253"/>
                    <a:gd name="T49" fmla="*/ 1 h 241"/>
                    <a:gd name="T50" fmla="*/ 1 w 1253"/>
                    <a:gd name="T51" fmla="*/ 1 h 241"/>
                    <a:gd name="T52" fmla="*/ 1 w 1253"/>
                    <a:gd name="T53" fmla="*/ 1 h 241"/>
                    <a:gd name="T54" fmla="*/ 1 w 1253"/>
                    <a:gd name="T55" fmla="*/ 1 h 241"/>
                    <a:gd name="T56" fmla="*/ 1 w 1253"/>
                    <a:gd name="T57" fmla="*/ 1 h 241"/>
                    <a:gd name="T58" fmla="*/ 1 w 1253"/>
                    <a:gd name="T59" fmla="*/ 1 h 241"/>
                    <a:gd name="T60" fmla="*/ 1 w 1253"/>
                    <a:gd name="T61" fmla="*/ 1 h 241"/>
                    <a:gd name="T62" fmla="*/ 1 w 1253"/>
                    <a:gd name="T63" fmla="*/ 1 h 241"/>
                    <a:gd name="T64" fmla="*/ 1 w 1253"/>
                    <a:gd name="T65" fmla="*/ 1 h 241"/>
                    <a:gd name="T66" fmla="*/ 1 w 1253"/>
                    <a:gd name="T67" fmla="*/ 1 h 241"/>
                    <a:gd name="T68" fmla="*/ 1 w 1253"/>
                    <a:gd name="T69" fmla="*/ 1 h 241"/>
                    <a:gd name="T70" fmla="*/ 1 w 1253"/>
                    <a:gd name="T71" fmla="*/ 1 h 241"/>
                    <a:gd name="T72" fmla="*/ 1 w 1253"/>
                    <a:gd name="T73" fmla="*/ 1 h 241"/>
                    <a:gd name="T74" fmla="*/ 1 w 1253"/>
                    <a:gd name="T75" fmla="*/ 1 h 241"/>
                    <a:gd name="T76" fmla="*/ 1 w 1253"/>
                    <a:gd name="T77" fmla="*/ 1 h 241"/>
                    <a:gd name="T78" fmla="*/ 1 w 1253"/>
                    <a:gd name="T79" fmla="*/ 1 h 241"/>
                    <a:gd name="T80" fmla="*/ 1 w 1253"/>
                    <a:gd name="T81" fmla="*/ 1 h 241"/>
                    <a:gd name="T82" fmla="*/ 1 w 1253"/>
                    <a:gd name="T83" fmla="*/ 1 h 241"/>
                    <a:gd name="T84" fmla="*/ 1 w 1253"/>
                    <a:gd name="T85" fmla="*/ 1 h 241"/>
                    <a:gd name="T86" fmla="*/ 1 w 1253"/>
                    <a:gd name="T87" fmla="*/ 1 h 241"/>
                    <a:gd name="T88" fmla="*/ 1 w 1253"/>
                    <a:gd name="T89" fmla="*/ 1 h 241"/>
                    <a:gd name="T90" fmla="*/ 1 w 1253"/>
                    <a:gd name="T91" fmla="*/ 1 h 241"/>
                    <a:gd name="T92" fmla="*/ 1 w 1253"/>
                    <a:gd name="T93" fmla="*/ 1 h 241"/>
                    <a:gd name="T94" fmla="*/ 1 w 1253"/>
                    <a:gd name="T95" fmla="*/ 1 h 241"/>
                    <a:gd name="T96" fmla="*/ 1 w 1253"/>
                    <a:gd name="T97" fmla="*/ 1 h 241"/>
                    <a:gd name="T98" fmla="*/ 1 w 1253"/>
                    <a:gd name="T99" fmla="*/ 1 h 241"/>
                    <a:gd name="T100" fmla="*/ 1 w 1253"/>
                    <a:gd name="T101" fmla="*/ 1 h 241"/>
                    <a:gd name="T102" fmla="*/ 1 w 1253"/>
                    <a:gd name="T103" fmla="*/ 1 h 241"/>
                    <a:gd name="T104" fmla="*/ 1 w 1253"/>
                    <a:gd name="T105" fmla="*/ 1 h 241"/>
                    <a:gd name="T106" fmla="*/ 1 w 1253"/>
                    <a:gd name="T107" fmla="*/ 1 h 241"/>
                    <a:gd name="T108" fmla="*/ 1 w 1253"/>
                    <a:gd name="T109" fmla="*/ 1 h 241"/>
                    <a:gd name="T110" fmla="*/ 1 w 1253"/>
                    <a:gd name="T111" fmla="*/ 1 h 241"/>
                    <a:gd name="T112" fmla="*/ 1 w 1253"/>
                    <a:gd name="T113" fmla="*/ 1 h 241"/>
                    <a:gd name="T114" fmla="*/ 1 w 1253"/>
                    <a:gd name="T115" fmla="*/ 1 h 241"/>
                    <a:gd name="T116" fmla="*/ 1 w 1253"/>
                    <a:gd name="T117" fmla="*/ 1 h 241"/>
                    <a:gd name="T118" fmla="*/ 1 w 1253"/>
                    <a:gd name="T119" fmla="*/ 1 h 241"/>
                    <a:gd name="T120" fmla="*/ 1 w 1253"/>
                    <a:gd name="T121" fmla="*/ 1 h 241"/>
                    <a:gd name="T122" fmla="*/ 1 w 1253"/>
                    <a:gd name="T123" fmla="*/ 1 h 241"/>
                    <a:gd name="T124" fmla="*/ 1 w 1253"/>
                    <a:gd name="T125" fmla="*/ 1 h 241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53"/>
                    <a:gd name="T190" fmla="*/ 0 h 241"/>
                    <a:gd name="T191" fmla="*/ 1253 w 1253"/>
                    <a:gd name="T192" fmla="*/ 241 h 241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53" h="241">
                      <a:moveTo>
                        <a:pt x="1191" y="241"/>
                      </a:moveTo>
                      <a:lnTo>
                        <a:pt x="1228" y="241"/>
                      </a:lnTo>
                      <a:lnTo>
                        <a:pt x="1236" y="230"/>
                      </a:lnTo>
                      <a:lnTo>
                        <a:pt x="1239" y="224"/>
                      </a:lnTo>
                      <a:lnTo>
                        <a:pt x="1244" y="216"/>
                      </a:lnTo>
                      <a:lnTo>
                        <a:pt x="1247" y="208"/>
                      </a:lnTo>
                      <a:lnTo>
                        <a:pt x="1250" y="198"/>
                      </a:lnTo>
                      <a:lnTo>
                        <a:pt x="1252" y="190"/>
                      </a:lnTo>
                      <a:lnTo>
                        <a:pt x="1253" y="184"/>
                      </a:lnTo>
                      <a:lnTo>
                        <a:pt x="1253" y="176"/>
                      </a:lnTo>
                      <a:lnTo>
                        <a:pt x="1253" y="168"/>
                      </a:lnTo>
                      <a:lnTo>
                        <a:pt x="1252" y="160"/>
                      </a:lnTo>
                      <a:lnTo>
                        <a:pt x="1248" y="151"/>
                      </a:lnTo>
                      <a:lnTo>
                        <a:pt x="1245" y="143"/>
                      </a:lnTo>
                      <a:lnTo>
                        <a:pt x="1241" y="133"/>
                      </a:lnTo>
                      <a:lnTo>
                        <a:pt x="1237" y="125"/>
                      </a:lnTo>
                      <a:lnTo>
                        <a:pt x="1231" y="117"/>
                      </a:lnTo>
                      <a:lnTo>
                        <a:pt x="1225" y="111"/>
                      </a:lnTo>
                      <a:lnTo>
                        <a:pt x="1217" y="106"/>
                      </a:lnTo>
                      <a:lnTo>
                        <a:pt x="1209" y="100"/>
                      </a:lnTo>
                      <a:lnTo>
                        <a:pt x="1201" y="95"/>
                      </a:lnTo>
                      <a:lnTo>
                        <a:pt x="1193" y="90"/>
                      </a:lnTo>
                      <a:lnTo>
                        <a:pt x="1183" y="86"/>
                      </a:lnTo>
                      <a:lnTo>
                        <a:pt x="1174" y="82"/>
                      </a:lnTo>
                      <a:lnTo>
                        <a:pt x="1164" y="79"/>
                      </a:lnTo>
                      <a:lnTo>
                        <a:pt x="1155" y="79"/>
                      </a:lnTo>
                      <a:lnTo>
                        <a:pt x="1143" y="78"/>
                      </a:lnTo>
                      <a:lnTo>
                        <a:pt x="1134" y="78"/>
                      </a:lnTo>
                      <a:lnTo>
                        <a:pt x="1123" y="78"/>
                      </a:lnTo>
                      <a:lnTo>
                        <a:pt x="1113" y="79"/>
                      </a:lnTo>
                      <a:lnTo>
                        <a:pt x="1104" y="81"/>
                      </a:lnTo>
                      <a:lnTo>
                        <a:pt x="1085" y="87"/>
                      </a:lnTo>
                      <a:lnTo>
                        <a:pt x="1075" y="78"/>
                      </a:lnTo>
                      <a:lnTo>
                        <a:pt x="1062" y="68"/>
                      </a:lnTo>
                      <a:lnTo>
                        <a:pt x="1051" y="62"/>
                      </a:lnTo>
                      <a:lnTo>
                        <a:pt x="1045" y="59"/>
                      </a:lnTo>
                      <a:lnTo>
                        <a:pt x="1038" y="57"/>
                      </a:lnTo>
                      <a:lnTo>
                        <a:pt x="1016" y="51"/>
                      </a:lnTo>
                      <a:lnTo>
                        <a:pt x="992" y="47"/>
                      </a:lnTo>
                      <a:lnTo>
                        <a:pt x="967" y="47"/>
                      </a:lnTo>
                      <a:lnTo>
                        <a:pt x="941" y="47"/>
                      </a:lnTo>
                      <a:lnTo>
                        <a:pt x="916" y="49"/>
                      </a:lnTo>
                      <a:lnTo>
                        <a:pt x="892" y="51"/>
                      </a:lnTo>
                      <a:lnTo>
                        <a:pt x="868" y="49"/>
                      </a:lnTo>
                      <a:lnTo>
                        <a:pt x="846" y="44"/>
                      </a:lnTo>
                      <a:lnTo>
                        <a:pt x="816" y="35"/>
                      </a:lnTo>
                      <a:lnTo>
                        <a:pt x="784" y="25"/>
                      </a:lnTo>
                      <a:lnTo>
                        <a:pt x="754" y="19"/>
                      </a:lnTo>
                      <a:lnTo>
                        <a:pt x="722" y="14"/>
                      </a:lnTo>
                      <a:lnTo>
                        <a:pt x="690" y="14"/>
                      </a:lnTo>
                      <a:lnTo>
                        <a:pt x="658" y="17"/>
                      </a:lnTo>
                      <a:lnTo>
                        <a:pt x="626" y="24"/>
                      </a:lnTo>
                      <a:lnTo>
                        <a:pt x="593" y="38"/>
                      </a:lnTo>
                      <a:lnTo>
                        <a:pt x="558" y="25"/>
                      </a:lnTo>
                      <a:lnTo>
                        <a:pt x="520" y="24"/>
                      </a:lnTo>
                      <a:lnTo>
                        <a:pt x="482" y="28"/>
                      </a:lnTo>
                      <a:lnTo>
                        <a:pt x="442" y="36"/>
                      </a:lnTo>
                      <a:lnTo>
                        <a:pt x="402" y="46"/>
                      </a:lnTo>
                      <a:lnTo>
                        <a:pt x="361" y="52"/>
                      </a:lnTo>
                      <a:lnTo>
                        <a:pt x="321" y="52"/>
                      </a:lnTo>
                      <a:lnTo>
                        <a:pt x="311" y="52"/>
                      </a:lnTo>
                      <a:lnTo>
                        <a:pt x="302" y="51"/>
                      </a:lnTo>
                      <a:lnTo>
                        <a:pt x="292" y="47"/>
                      </a:lnTo>
                      <a:lnTo>
                        <a:pt x="281" y="44"/>
                      </a:lnTo>
                      <a:lnTo>
                        <a:pt x="262" y="38"/>
                      </a:lnTo>
                      <a:lnTo>
                        <a:pt x="241" y="32"/>
                      </a:lnTo>
                      <a:lnTo>
                        <a:pt x="219" y="24"/>
                      </a:lnTo>
                      <a:lnTo>
                        <a:pt x="195" y="16"/>
                      </a:lnTo>
                      <a:lnTo>
                        <a:pt x="171" y="11"/>
                      </a:lnTo>
                      <a:lnTo>
                        <a:pt x="148" y="5"/>
                      </a:lnTo>
                      <a:lnTo>
                        <a:pt x="125" y="1"/>
                      </a:lnTo>
                      <a:lnTo>
                        <a:pt x="105" y="0"/>
                      </a:lnTo>
                      <a:lnTo>
                        <a:pt x="95" y="0"/>
                      </a:lnTo>
                      <a:lnTo>
                        <a:pt x="87" y="1"/>
                      </a:lnTo>
                      <a:lnTo>
                        <a:pt x="81" y="3"/>
                      </a:lnTo>
                      <a:lnTo>
                        <a:pt x="73" y="6"/>
                      </a:lnTo>
                      <a:lnTo>
                        <a:pt x="68" y="9"/>
                      </a:lnTo>
                      <a:lnTo>
                        <a:pt x="62" y="11"/>
                      </a:lnTo>
                      <a:lnTo>
                        <a:pt x="52" y="17"/>
                      </a:lnTo>
                      <a:lnTo>
                        <a:pt x="43" y="22"/>
                      </a:lnTo>
                      <a:lnTo>
                        <a:pt x="38" y="24"/>
                      </a:lnTo>
                      <a:lnTo>
                        <a:pt x="31" y="25"/>
                      </a:lnTo>
                      <a:lnTo>
                        <a:pt x="25" y="27"/>
                      </a:lnTo>
                      <a:lnTo>
                        <a:pt x="19" y="27"/>
                      </a:lnTo>
                      <a:lnTo>
                        <a:pt x="9" y="27"/>
                      </a:lnTo>
                      <a:lnTo>
                        <a:pt x="0" y="25"/>
                      </a:lnTo>
                      <a:lnTo>
                        <a:pt x="3" y="30"/>
                      </a:lnTo>
                      <a:lnTo>
                        <a:pt x="14" y="36"/>
                      </a:lnTo>
                      <a:lnTo>
                        <a:pt x="19" y="38"/>
                      </a:lnTo>
                      <a:lnTo>
                        <a:pt x="27" y="39"/>
                      </a:lnTo>
                      <a:lnTo>
                        <a:pt x="35" y="39"/>
                      </a:lnTo>
                      <a:lnTo>
                        <a:pt x="44" y="38"/>
                      </a:lnTo>
                      <a:lnTo>
                        <a:pt x="54" y="38"/>
                      </a:lnTo>
                      <a:lnTo>
                        <a:pt x="63" y="38"/>
                      </a:lnTo>
                      <a:lnTo>
                        <a:pt x="73" y="38"/>
                      </a:lnTo>
                      <a:lnTo>
                        <a:pt x="84" y="38"/>
                      </a:lnTo>
                      <a:lnTo>
                        <a:pt x="93" y="38"/>
                      </a:lnTo>
                      <a:lnTo>
                        <a:pt x="105" y="39"/>
                      </a:lnTo>
                      <a:lnTo>
                        <a:pt x="114" y="43"/>
                      </a:lnTo>
                      <a:lnTo>
                        <a:pt x="124" y="46"/>
                      </a:lnTo>
                      <a:lnTo>
                        <a:pt x="133" y="52"/>
                      </a:lnTo>
                      <a:lnTo>
                        <a:pt x="109" y="52"/>
                      </a:lnTo>
                      <a:lnTo>
                        <a:pt x="90" y="54"/>
                      </a:lnTo>
                      <a:lnTo>
                        <a:pt x="79" y="57"/>
                      </a:lnTo>
                      <a:lnTo>
                        <a:pt x="70" y="59"/>
                      </a:lnTo>
                      <a:lnTo>
                        <a:pt x="62" y="60"/>
                      </a:lnTo>
                      <a:lnTo>
                        <a:pt x="54" y="60"/>
                      </a:lnTo>
                      <a:lnTo>
                        <a:pt x="43" y="59"/>
                      </a:lnTo>
                      <a:lnTo>
                        <a:pt x="27" y="54"/>
                      </a:lnTo>
                      <a:lnTo>
                        <a:pt x="33" y="59"/>
                      </a:lnTo>
                      <a:lnTo>
                        <a:pt x="39" y="65"/>
                      </a:lnTo>
                      <a:lnTo>
                        <a:pt x="44" y="70"/>
                      </a:lnTo>
                      <a:lnTo>
                        <a:pt x="197" y="90"/>
                      </a:lnTo>
                      <a:lnTo>
                        <a:pt x="218" y="89"/>
                      </a:lnTo>
                      <a:lnTo>
                        <a:pt x="229" y="89"/>
                      </a:lnTo>
                      <a:lnTo>
                        <a:pt x="237" y="90"/>
                      </a:lnTo>
                      <a:lnTo>
                        <a:pt x="246" y="92"/>
                      </a:lnTo>
                      <a:lnTo>
                        <a:pt x="256" y="95"/>
                      </a:lnTo>
                      <a:lnTo>
                        <a:pt x="267" y="100"/>
                      </a:lnTo>
                      <a:lnTo>
                        <a:pt x="278" y="105"/>
                      </a:lnTo>
                      <a:lnTo>
                        <a:pt x="289" y="109"/>
                      </a:lnTo>
                      <a:lnTo>
                        <a:pt x="299" y="114"/>
                      </a:lnTo>
                      <a:lnTo>
                        <a:pt x="308" y="119"/>
                      </a:lnTo>
                      <a:lnTo>
                        <a:pt x="316" y="122"/>
                      </a:lnTo>
                      <a:lnTo>
                        <a:pt x="327" y="125"/>
                      </a:lnTo>
                      <a:lnTo>
                        <a:pt x="338" y="128"/>
                      </a:lnTo>
                      <a:lnTo>
                        <a:pt x="350" y="128"/>
                      </a:lnTo>
                      <a:lnTo>
                        <a:pt x="361" y="128"/>
                      </a:lnTo>
                      <a:lnTo>
                        <a:pt x="373" y="127"/>
                      </a:lnTo>
                      <a:lnTo>
                        <a:pt x="385" y="125"/>
                      </a:lnTo>
                      <a:lnTo>
                        <a:pt x="396" y="122"/>
                      </a:lnTo>
                      <a:lnTo>
                        <a:pt x="407" y="120"/>
                      </a:lnTo>
                      <a:lnTo>
                        <a:pt x="420" y="117"/>
                      </a:lnTo>
                      <a:lnTo>
                        <a:pt x="431" y="116"/>
                      </a:lnTo>
                      <a:lnTo>
                        <a:pt x="442" y="114"/>
                      </a:lnTo>
                      <a:lnTo>
                        <a:pt x="453" y="113"/>
                      </a:lnTo>
                      <a:lnTo>
                        <a:pt x="464" y="113"/>
                      </a:lnTo>
                      <a:lnTo>
                        <a:pt x="475" y="113"/>
                      </a:lnTo>
                      <a:lnTo>
                        <a:pt x="486" y="116"/>
                      </a:lnTo>
                      <a:lnTo>
                        <a:pt x="498" y="119"/>
                      </a:lnTo>
                      <a:lnTo>
                        <a:pt x="509" y="124"/>
                      </a:lnTo>
                      <a:lnTo>
                        <a:pt x="520" y="130"/>
                      </a:lnTo>
                      <a:lnTo>
                        <a:pt x="531" y="136"/>
                      </a:lnTo>
                      <a:lnTo>
                        <a:pt x="542" y="143"/>
                      </a:lnTo>
                      <a:lnTo>
                        <a:pt x="552" y="149"/>
                      </a:lnTo>
                      <a:lnTo>
                        <a:pt x="561" y="155"/>
                      </a:lnTo>
                      <a:lnTo>
                        <a:pt x="571" y="160"/>
                      </a:lnTo>
                      <a:lnTo>
                        <a:pt x="582" y="167"/>
                      </a:lnTo>
                      <a:lnTo>
                        <a:pt x="591" y="171"/>
                      </a:lnTo>
                      <a:lnTo>
                        <a:pt x="603" y="174"/>
                      </a:lnTo>
                      <a:lnTo>
                        <a:pt x="614" y="178"/>
                      </a:lnTo>
                      <a:lnTo>
                        <a:pt x="625" y="179"/>
                      </a:lnTo>
                      <a:lnTo>
                        <a:pt x="636" y="179"/>
                      </a:lnTo>
                      <a:lnTo>
                        <a:pt x="649" y="178"/>
                      </a:lnTo>
                      <a:lnTo>
                        <a:pt x="663" y="173"/>
                      </a:lnTo>
                      <a:lnTo>
                        <a:pt x="677" y="168"/>
                      </a:lnTo>
                      <a:lnTo>
                        <a:pt x="690" y="163"/>
                      </a:lnTo>
                      <a:lnTo>
                        <a:pt x="703" y="154"/>
                      </a:lnTo>
                      <a:lnTo>
                        <a:pt x="714" y="144"/>
                      </a:lnTo>
                      <a:lnTo>
                        <a:pt x="723" y="133"/>
                      </a:lnTo>
                      <a:lnTo>
                        <a:pt x="735" y="144"/>
                      </a:lnTo>
                      <a:lnTo>
                        <a:pt x="747" y="152"/>
                      </a:lnTo>
                      <a:lnTo>
                        <a:pt x="768" y="160"/>
                      </a:lnTo>
                      <a:lnTo>
                        <a:pt x="833" y="176"/>
                      </a:lnTo>
                      <a:lnTo>
                        <a:pt x="906" y="162"/>
                      </a:lnTo>
                      <a:lnTo>
                        <a:pt x="929" y="159"/>
                      </a:lnTo>
                      <a:lnTo>
                        <a:pt x="943" y="152"/>
                      </a:lnTo>
                      <a:lnTo>
                        <a:pt x="954" y="163"/>
                      </a:lnTo>
                      <a:lnTo>
                        <a:pt x="967" y="171"/>
                      </a:lnTo>
                      <a:lnTo>
                        <a:pt x="980" y="176"/>
                      </a:lnTo>
                      <a:lnTo>
                        <a:pt x="992" y="179"/>
                      </a:lnTo>
                      <a:lnTo>
                        <a:pt x="1007" y="181"/>
                      </a:lnTo>
                      <a:lnTo>
                        <a:pt x="1019" y="181"/>
                      </a:lnTo>
                      <a:lnTo>
                        <a:pt x="1034" y="179"/>
                      </a:lnTo>
                      <a:lnTo>
                        <a:pt x="1048" y="178"/>
                      </a:lnTo>
                      <a:lnTo>
                        <a:pt x="1061" y="176"/>
                      </a:lnTo>
                      <a:lnTo>
                        <a:pt x="1077" y="174"/>
                      </a:lnTo>
                      <a:lnTo>
                        <a:pt x="1089" y="173"/>
                      </a:lnTo>
                      <a:lnTo>
                        <a:pt x="1104" y="171"/>
                      </a:lnTo>
                      <a:lnTo>
                        <a:pt x="1118" y="171"/>
                      </a:lnTo>
                      <a:lnTo>
                        <a:pt x="1131" y="173"/>
                      </a:lnTo>
                      <a:lnTo>
                        <a:pt x="1145" y="174"/>
                      </a:lnTo>
                      <a:lnTo>
                        <a:pt x="1158" y="179"/>
                      </a:lnTo>
                      <a:lnTo>
                        <a:pt x="1166" y="184"/>
                      </a:lnTo>
                      <a:lnTo>
                        <a:pt x="1174" y="189"/>
                      </a:lnTo>
                      <a:lnTo>
                        <a:pt x="1182" y="197"/>
                      </a:lnTo>
                      <a:lnTo>
                        <a:pt x="1188" y="205"/>
                      </a:lnTo>
                      <a:lnTo>
                        <a:pt x="1193" y="214"/>
                      </a:lnTo>
                      <a:lnTo>
                        <a:pt x="1194" y="224"/>
                      </a:lnTo>
                      <a:lnTo>
                        <a:pt x="1194" y="233"/>
                      </a:lnTo>
                      <a:lnTo>
                        <a:pt x="1191" y="2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2" name="Freeform 975"/>
                <p:cNvSpPr>
                  <a:spLocks/>
                </p:cNvSpPr>
                <p:nvPr/>
              </p:nvSpPr>
              <p:spPr bwMode="auto">
                <a:xfrm>
                  <a:off x="1222" y="3118"/>
                  <a:ext cx="270" cy="87"/>
                </a:xfrm>
                <a:custGeom>
                  <a:avLst/>
                  <a:gdLst>
                    <a:gd name="T0" fmla="*/ 0 w 541"/>
                    <a:gd name="T1" fmla="*/ 1 h 173"/>
                    <a:gd name="T2" fmla="*/ 0 w 541"/>
                    <a:gd name="T3" fmla="*/ 1 h 173"/>
                    <a:gd name="T4" fmla="*/ 0 w 541"/>
                    <a:gd name="T5" fmla="*/ 1 h 173"/>
                    <a:gd name="T6" fmla="*/ 0 w 541"/>
                    <a:gd name="T7" fmla="*/ 1 h 173"/>
                    <a:gd name="T8" fmla="*/ 0 w 541"/>
                    <a:gd name="T9" fmla="*/ 1 h 173"/>
                    <a:gd name="T10" fmla="*/ 0 w 541"/>
                    <a:gd name="T11" fmla="*/ 1 h 173"/>
                    <a:gd name="T12" fmla="*/ 0 w 541"/>
                    <a:gd name="T13" fmla="*/ 1 h 173"/>
                    <a:gd name="T14" fmla="*/ 0 w 541"/>
                    <a:gd name="T15" fmla="*/ 1 h 173"/>
                    <a:gd name="T16" fmla="*/ 0 w 541"/>
                    <a:gd name="T17" fmla="*/ 1 h 173"/>
                    <a:gd name="T18" fmla="*/ 0 w 541"/>
                    <a:gd name="T19" fmla="*/ 1 h 173"/>
                    <a:gd name="T20" fmla="*/ 0 w 541"/>
                    <a:gd name="T21" fmla="*/ 1 h 173"/>
                    <a:gd name="T22" fmla="*/ 0 w 541"/>
                    <a:gd name="T23" fmla="*/ 1 h 173"/>
                    <a:gd name="T24" fmla="*/ 0 w 541"/>
                    <a:gd name="T25" fmla="*/ 1 h 173"/>
                    <a:gd name="T26" fmla="*/ 0 w 541"/>
                    <a:gd name="T27" fmla="*/ 1 h 173"/>
                    <a:gd name="T28" fmla="*/ 0 w 541"/>
                    <a:gd name="T29" fmla="*/ 1 h 173"/>
                    <a:gd name="T30" fmla="*/ 0 w 541"/>
                    <a:gd name="T31" fmla="*/ 1 h 173"/>
                    <a:gd name="T32" fmla="*/ 0 w 541"/>
                    <a:gd name="T33" fmla="*/ 1 h 173"/>
                    <a:gd name="T34" fmla="*/ 0 w 541"/>
                    <a:gd name="T35" fmla="*/ 1 h 173"/>
                    <a:gd name="T36" fmla="*/ 0 w 541"/>
                    <a:gd name="T37" fmla="*/ 1 h 173"/>
                    <a:gd name="T38" fmla="*/ 0 w 541"/>
                    <a:gd name="T39" fmla="*/ 1 h 173"/>
                    <a:gd name="T40" fmla="*/ 0 w 541"/>
                    <a:gd name="T41" fmla="*/ 1 h 173"/>
                    <a:gd name="T42" fmla="*/ 0 w 541"/>
                    <a:gd name="T43" fmla="*/ 1 h 173"/>
                    <a:gd name="T44" fmla="*/ 0 w 541"/>
                    <a:gd name="T45" fmla="*/ 0 h 173"/>
                    <a:gd name="T46" fmla="*/ 0 w 541"/>
                    <a:gd name="T47" fmla="*/ 0 h 173"/>
                    <a:gd name="T48" fmla="*/ 0 w 541"/>
                    <a:gd name="T49" fmla="*/ 1 h 173"/>
                    <a:gd name="T50" fmla="*/ 0 w 541"/>
                    <a:gd name="T51" fmla="*/ 1 h 173"/>
                    <a:gd name="T52" fmla="*/ 0 w 541"/>
                    <a:gd name="T53" fmla="*/ 1 h 173"/>
                    <a:gd name="T54" fmla="*/ 0 w 541"/>
                    <a:gd name="T55" fmla="*/ 1 h 173"/>
                    <a:gd name="T56" fmla="*/ 0 w 541"/>
                    <a:gd name="T57" fmla="*/ 1 h 173"/>
                    <a:gd name="T58" fmla="*/ 0 w 541"/>
                    <a:gd name="T59" fmla="*/ 1 h 173"/>
                    <a:gd name="T60" fmla="*/ 0 w 541"/>
                    <a:gd name="T61" fmla="*/ 1 h 173"/>
                    <a:gd name="T62" fmla="*/ 0 w 541"/>
                    <a:gd name="T63" fmla="*/ 1 h 173"/>
                    <a:gd name="T64" fmla="*/ 0 w 541"/>
                    <a:gd name="T65" fmla="*/ 1 h 173"/>
                    <a:gd name="T66" fmla="*/ 0 w 541"/>
                    <a:gd name="T67" fmla="*/ 1 h 173"/>
                    <a:gd name="T68" fmla="*/ 0 w 541"/>
                    <a:gd name="T69" fmla="*/ 1 h 173"/>
                    <a:gd name="T70" fmla="*/ 0 w 541"/>
                    <a:gd name="T71" fmla="*/ 1 h 173"/>
                    <a:gd name="T72" fmla="*/ 0 w 541"/>
                    <a:gd name="T73" fmla="*/ 1 h 173"/>
                    <a:gd name="T74" fmla="*/ 0 w 541"/>
                    <a:gd name="T75" fmla="*/ 1 h 173"/>
                    <a:gd name="T76" fmla="*/ 0 w 541"/>
                    <a:gd name="T77" fmla="*/ 1 h 173"/>
                    <a:gd name="T78" fmla="*/ 0 w 541"/>
                    <a:gd name="T79" fmla="*/ 1 h 173"/>
                    <a:gd name="T80" fmla="*/ 0 w 541"/>
                    <a:gd name="T81" fmla="*/ 1 h 173"/>
                    <a:gd name="T82" fmla="*/ 0 w 541"/>
                    <a:gd name="T83" fmla="*/ 1 h 173"/>
                    <a:gd name="T84" fmla="*/ 0 w 541"/>
                    <a:gd name="T85" fmla="*/ 1 h 173"/>
                    <a:gd name="T86" fmla="*/ 0 w 541"/>
                    <a:gd name="T87" fmla="*/ 1 h 173"/>
                    <a:gd name="T88" fmla="*/ 0 w 541"/>
                    <a:gd name="T89" fmla="*/ 1 h 173"/>
                    <a:gd name="T90" fmla="*/ 0 w 541"/>
                    <a:gd name="T91" fmla="*/ 1 h 173"/>
                    <a:gd name="T92" fmla="*/ 0 w 541"/>
                    <a:gd name="T93" fmla="*/ 1 h 173"/>
                    <a:gd name="T94" fmla="*/ 0 w 541"/>
                    <a:gd name="T95" fmla="*/ 1 h 173"/>
                    <a:gd name="T96" fmla="*/ 0 w 541"/>
                    <a:gd name="T97" fmla="*/ 1 h 173"/>
                    <a:gd name="T98" fmla="*/ 0 w 541"/>
                    <a:gd name="T99" fmla="*/ 1 h 173"/>
                    <a:gd name="T100" fmla="*/ 0 w 541"/>
                    <a:gd name="T101" fmla="*/ 1 h 173"/>
                    <a:gd name="T102" fmla="*/ 0 w 541"/>
                    <a:gd name="T103" fmla="*/ 1 h 173"/>
                    <a:gd name="T104" fmla="*/ 0 w 541"/>
                    <a:gd name="T105" fmla="*/ 1 h 173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41"/>
                    <a:gd name="T160" fmla="*/ 0 h 173"/>
                    <a:gd name="T161" fmla="*/ 541 w 541"/>
                    <a:gd name="T162" fmla="*/ 173 h 173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41" h="173">
                      <a:moveTo>
                        <a:pt x="541" y="173"/>
                      </a:moveTo>
                      <a:lnTo>
                        <a:pt x="535" y="165"/>
                      </a:lnTo>
                      <a:lnTo>
                        <a:pt x="530" y="156"/>
                      </a:lnTo>
                      <a:lnTo>
                        <a:pt x="527" y="150"/>
                      </a:lnTo>
                      <a:lnTo>
                        <a:pt x="519" y="142"/>
                      </a:lnTo>
                      <a:lnTo>
                        <a:pt x="510" y="134"/>
                      </a:lnTo>
                      <a:lnTo>
                        <a:pt x="500" y="126"/>
                      </a:lnTo>
                      <a:lnTo>
                        <a:pt x="489" y="116"/>
                      </a:lnTo>
                      <a:lnTo>
                        <a:pt x="479" y="110"/>
                      </a:lnTo>
                      <a:lnTo>
                        <a:pt x="471" y="104"/>
                      </a:lnTo>
                      <a:lnTo>
                        <a:pt x="465" y="102"/>
                      </a:lnTo>
                      <a:lnTo>
                        <a:pt x="452" y="94"/>
                      </a:lnTo>
                      <a:lnTo>
                        <a:pt x="440" y="84"/>
                      </a:lnTo>
                      <a:lnTo>
                        <a:pt x="427" y="75"/>
                      </a:lnTo>
                      <a:lnTo>
                        <a:pt x="414" y="62"/>
                      </a:lnTo>
                      <a:lnTo>
                        <a:pt x="403" y="51"/>
                      </a:lnTo>
                      <a:lnTo>
                        <a:pt x="390" y="40"/>
                      </a:lnTo>
                      <a:lnTo>
                        <a:pt x="377" y="32"/>
                      </a:lnTo>
                      <a:lnTo>
                        <a:pt x="365" y="24"/>
                      </a:lnTo>
                      <a:lnTo>
                        <a:pt x="350" y="19"/>
                      </a:lnTo>
                      <a:lnTo>
                        <a:pt x="336" y="15"/>
                      </a:lnTo>
                      <a:lnTo>
                        <a:pt x="320" y="10"/>
                      </a:lnTo>
                      <a:lnTo>
                        <a:pt x="290" y="7"/>
                      </a:lnTo>
                      <a:lnTo>
                        <a:pt x="274" y="5"/>
                      </a:lnTo>
                      <a:lnTo>
                        <a:pt x="258" y="7"/>
                      </a:lnTo>
                      <a:lnTo>
                        <a:pt x="242" y="8"/>
                      </a:lnTo>
                      <a:lnTo>
                        <a:pt x="228" y="11"/>
                      </a:lnTo>
                      <a:lnTo>
                        <a:pt x="214" y="13"/>
                      </a:lnTo>
                      <a:lnTo>
                        <a:pt x="206" y="13"/>
                      </a:lnTo>
                      <a:lnTo>
                        <a:pt x="199" y="13"/>
                      </a:lnTo>
                      <a:lnTo>
                        <a:pt x="191" y="13"/>
                      </a:lnTo>
                      <a:lnTo>
                        <a:pt x="185" y="13"/>
                      </a:lnTo>
                      <a:lnTo>
                        <a:pt x="177" y="11"/>
                      </a:lnTo>
                      <a:lnTo>
                        <a:pt x="171" y="11"/>
                      </a:lnTo>
                      <a:lnTo>
                        <a:pt x="163" y="10"/>
                      </a:lnTo>
                      <a:lnTo>
                        <a:pt x="156" y="10"/>
                      </a:lnTo>
                      <a:lnTo>
                        <a:pt x="150" y="8"/>
                      </a:lnTo>
                      <a:lnTo>
                        <a:pt x="142" y="8"/>
                      </a:lnTo>
                      <a:lnTo>
                        <a:pt x="136" y="7"/>
                      </a:lnTo>
                      <a:lnTo>
                        <a:pt x="129" y="5"/>
                      </a:lnTo>
                      <a:lnTo>
                        <a:pt x="123" y="5"/>
                      </a:lnTo>
                      <a:lnTo>
                        <a:pt x="115" y="4"/>
                      </a:lnTo>
                      <a:lnTo>
                        <a:pt x="109" y="2"/>
                      </a:lnTo>
                      <a:lnTo>
                        <a:pt x="102" y="2"/>
                      </a:lnTo>
                      <a:lnTo>
                        <a:pt x="96" y="2"/>
                      </a:lnTo>
                      <a:lnTo>
                        <a:pt x="88" y="0"/>
                      </a:lnTo>
                      <a:lnTo>
                        <a:pt x="82" y="0"/>
                      </a:lnTo>
                      <a:lnTo>
                        <a:pt x="74" y="0"/>
                      </a:lnTo>
                      <a:lnTo>
                        <a:pt x="67" y="0"/>
                      </a:lnTo>
                      <a:lnTo>
                        <a:pt x="61" y="2"/>
                      </a:lnTo>
                      <a:lnTo>
                        <a:pt x="53" y="4"/>
                      </a:lnTo>
                      <a:lnTo>
                        <a:pt x="45" y="4"/>
                      </a:lnTo>
                      <a:lnTo>
                        <a:pt x="39" y="5"/>
                      </a:lnTo>
                      <a:lnTo>
                        <a:pt x="31" y="8"/>
                      </a:lnTo>
                      <a:lnTo>
                        <a:pt x="24" y="10"/>
                      </a:lnTo>
                      <a:lnTo>
                        <a:pt x="16" y="13"/>
                      </a:lnTo>
                      <a:lnTo>
                        <a:pt x="7" y="24"/>
                      </a:lnTo>
                      <a:lnTo>
                        <a:pt x="2" y="34"/>
                      </a:lnTo>
                      <a:lnTo>
                        <a:pt x="0" y="38"/>
                      </a:lnTo>
                      <a:lnTo>
                        <a:pt x="4" y="45"/>
                      </a:lnTo>
                      <a:lnTo>
                        <a:pt x="10" y="53"/>
                      </a:lnTo>
                      <a:lnTo>
                        <a:pt x="18" y="59"/>
                      </a:lnTo>
                      <a:lnTo>
                        <a:pt x="23" y="62"/>
                      </a:lnTo>
                      <a:lnTo>
                        <a:pt x="31" y="65"/>
                      </a:lnTo>
                      <a:lnTo>
                        <a:pt x="37" y="67"/>
                      </a:lnTo>
                      <a:lnTo>
                        <a:pt x="45" y="69"/>
                      </a:lnTo>
                      <a:lnTo>
                        <a:pt x="53" y="70"/>
                      </a:lnTo>
                      <a:lnTo>
                        <a:pt x="61" y="72"/>
                      </a:lnTo>
                      <a:lnTo>
                        <a:pt x="69" y="72"/>
                      </a:lnTo>
                      <a:lnTo>
                        <a:pt x="77" y="72"/>
                      </a:lnTo>
                      <a:lnTo>
                        <a:pt x="83" y="72"/>
                      </a:lnTo>
                      <a:lnTo>
                        <a:pt x="93" y="70"/>
                      </a:lnTo>
                      <a:lnTo>
                        <a:pt x="101" y="70"/>
                      </a:lnTo>
                      <a:lnTo>
                        <a:pt x="109" y="69"/>
                      </a:lnTo>
                      <a:lnTo>
                        <a:pt x="117" y="69"/>
                      </a:lnTo>
                      <a:lnTo>
                        <a:pt x="124" y="67"/>
                      </a:lnTo>
                      <a:lnTo>
                        <a:pt x="132" y="65"/>
                      </a:lnTo>
                      <a:lnTo>
                        <a:pt x="140" y="64"/>
                      </a:lnTo>
                      <a:lnTo>
                        <a:pt x="148" y="62"/>
                      </a:lnTo>
                      <a:lnTo>
                        <a:pt x="156" y="61"/>
                      </a:lnTo>
                      <a:lnTo>
                        <a:pt x="164" y="59"/>
                      </a:lnTo>
                      <a:lnTo>
                        <a:pt x="172" y="57"/>
                      </a:lnTo>
                      <a:lnTo>
                        <a:pt x="180" y="56"/>
                      </a:lnTo>
                      <a:lnTo>
                        <a:pt x="196" y="54"/>
                      </a:lnTo>
                      <a:lnTo>
                        <a:pt x="210" y="53"/>
                      </a:lnTo>
                      <a:lnTo>
                        <a:pt x="225" y="53"/>
                      </a:lnTo>
                      <a:lnTo>
                        <a:pt x="239" y="53"/>
                      </a:lnTo>
                      <a:lnTo>
                        <a:pt x="253" y="54"/>
                      </a:lnTo>
                      <a:lnTo>
                        <a:pt x="266" y="59"/>
                      </a:lnTo>
                      <a:lnTo>
                        <a:pt x="280" y="64"/>
                      </a:lnTo>
                      <a:lnTo>
                        <a:pt x="295" y="70"/>
                      </a:lnTo>
                      <a:lnTo>
                        <a:pt x="312" y="75"/>
                      </a:lnTo>
                      <a:lnTo>
                        <a:pt x="330" y="78"/>
                      </a:lnTo>
                      <a:lnTo>
                        <a:pt x="347" y="83"/>
                      </a:lnTo>
                      <a:lnTo>
                        <a:pt x="365" y="88"/>
                      </a:lnTo>
                      <a:lnTo>
                        <a:pt x="382" y="92"/>
                      </a:lnTo>
                      <a:lnTo>
                        <a:pt x="400" y="99"/>
                      </a:lnTo>
                      <a:lnTo>
                        <a:pt x="417" y="105"/>
                      </a:lnTo>
                      <a:lnTo>
                        <a:pt x="435" y="111"/>
                      </a:lnTo>
                      <a:lnTo>
                        <a:pt x="451" y="118"/>
                      </a:lnTo>
                      <a:lnTo>
                        <a:pt x="465" y="127"/>
                      </a:lnTo>
                      <a:lnTo>
                        <a:pt x="479" y="137"/>
                      </a:lnTo>
                      <a:lnTo>
                        <a:pt x="490" y="146"/>
                      </a:lnTo>
                      <a:lnTo>
                        <a:pt x="502" y="159"/>
                      </a:lnTo>
                      <a:lnTo>
                        <a:pt x="510" y="172"/>
                      </a:lnTo>
                      <a:lnTo>
                        <a:pt x="541" y="1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3" name="Freeform 976"/>
                <p:cNvSpPr>
                  <a:spLocks/>
                </p:cNvSpPr>
                <p:nvPr/>
              </p:nvSpPr>
              <p:spPr bwMode="auto">
                <a:xfrm>
                  <a:off x="1149" y="3122"/>
                  <a:ext cx="307" cy="89"/>
                </a:xfrm>
                <a:custGeom>
                  <a:avLst/>
                  <a:gdLst>
                    <a:gd name="T0" fmla="*/ 0 w 616"/>
                    <a:gd name="T1" fmla="*/ 1 h 178"/>
                    <a:gd name="T2" fmla="*/ 0 w 616"/>
                    <a:gd name="T3" fmla="*/ 1 h 178"/>
                    <a:gd name="T4" fmla="*/ 0 w 616"/>
                    <a:gd name="T5" fmla="*/ 1 h 178"/>
                    <a:gd name="T6" fmla="*/ 0 w 616"/>
                    <a:gd name="T7" fmla="*/ 1 h 178"/>
                    <a:gd name="T8" fmla="*/ 0 w 616"/>
                    <a:gd name="T9" fmla="*/ 1 h 178"/>
                    <a:gd name="T10" fmla="*/ 0 w 616"/>
                    <a:gd name="T11" fmla="*/ 1 h 178"/>
                    <a:gd name="T12" fmla="*/ 0 w 616"/>
                    <a:gd name="T13" fmla="*/ 1 h 178"/>
                    <a:gd name="T14" fmla="*/ 0 w 616"/>
                    <a:gd name="T15" fmla="*/ 1 h 178"/>
                    <a:gd name="T16" fmla="*/ 0 w 616"/>
                    <a:gd name="T17" fmla="*/ 1 h 178"/>
                    <a:gd name="T18" fmla="*/ 0 w 616"/>
                    <a:gd name="T19" fmla="*/ 1 h 178"/>
                    <a:gd name="T20" fmla="*/ 0 w 616"/>
                    <a:gd name="T21" fmla="*/ 1 h 178"/>
                    <a:gd name="T22" fmla="*/ 0 w 616"/>
                    <a:gd name="T23" fmla="*/ 1 h 178"/>
                    <a:gd name="T24" fmla="*/ 0 w 616"/>
                    <a:gd name="T25" fmla="*/ 1 h 178"/>
                    <a:gd name="T26" fmla="*/ 0 w 616"/>
                    <a:gd name="T27" fmla="*/ 1 h 178"/>
                    <a:gd name="T28" fmla="*/ 0 w 616"/>
                    <a:gd name="T29" fmla="*/ 1 h 178"/>
                    <a:gd name="T30" fmla="*/ 0 w 616"/>
                    <a:gd name="T31" fmla="*/ 1 h 178"/>
                    <a:gd name="T32" fmla="*/ 0 w 616"/>
                    <a:gd name="T33" fmla="*/ 1 h 178"/>
                    <a:gd name="T34" fmla="*/ 0 w 616"/>
                    <a:gd name="T35" fmla="*/ 1 h 178"/>
                    <a:gd name="T36" fmla="*/ 0 w 616"/>
                    <a:gd name="T37" fmla="*/ 1 h 178"/>
                    <a:gd name="T38" fmla="*/ 0 w 616"/>
                    <a:gd name="T39" fmla="*/ 1 h 178"/>
                    <a:gd name="T40" fmla="*/ 0 w 616"/>
                    <a:gd name="T41" fmla="*/ 1 h 178"/>
                    <a:gd name="T42" fmla="*/ 0 w 616"/>
                    <a:gd name="T43" fmla="*/ 1 h 178"/>
                    <a:gd name="T44" fmla="*/ 0 w 616"/>
                    <a:gd name="T45" fmla="*/ 1 h 178"/>
                    <a:gd name="T46" fmla="*/ 0 w 616"/>
                    <a:gd name="T47" fmla="*/ 0 h 178"/>
                    <a:gd name="T48" fmla="*/ 0 w 616"/>
                    <a:gd name="T49" fmla="*/ 0 h 178"/>
                    <a:gd name="T50" fmla="*/ 0 w 616"/>
                    <a:gd name="T51" fmla="*/ 1 h 178"/>
                    <a:gd name="T52" fmla="*/ 0 w 616"/>
                    <a:gd name="T53" fmla="*/ 1 h 178"/>
                    <a:gd name="T54" fmla="*/ 0 w 616"/>
                    <a:gd name="T55" fmla="*/ 1 h 178"/>
                    <a:gd name="T56" fmla="*/ 0 w 616"/>
                    <a:gd name="T57" fmla="*/ 1 h 178"/>
                    <a:gd name="T58" fmla="*/ 0 w 616"/>
                    <a:gd name="T59" fmla="*/ 1 h 178"/>
                    <a:gd name="T60" fmla="*/ 0 w 616"/>
                    <a:gd name="T61" fmla="*/ 1 h 178"/>
                    <a:gd name="T62" fmla="*/ 0 w 616"/>
                    <a:gd name="T63" fmla="*/ 1 h 178"/>
                    <a:gd name="T64" fmla="*/ 0 w 616"/>
                    <a:gd name="T65" fmla="*/ 1 h 178"/>
                    <a:gd name="T66" fmla="*/ 0 w 616"/>
                    <a:gd name="T67" fmla="*/ 1 h 178"/>
                    <a:gd name="T68" fmla="*/ 0 w 616"/>
                    <a:gd name="T69" fmla="*/ 1 h 178"/>
                    <a:gd name="T70" fmla="*/ 0 w 616"/>
                    <a:gd name="T71" fmla="*/ 1 h 178"/>
                    <a:gd name="T72" fmla="*/ 0 w 616"/>
                    <a:gd name="T73" fmla="*/ 1 h 178"/>
                    <a:gd name="T74" fmla="*/ 0 w 616"/>
                    <a:gd name="T75" fmla="*/ 1 h 178"/>
                    <a:gd name="T76" fmla="*/ 0 w 616"/>
                    <a:gd name="T77" fmla="*/ 1 h 178"/>
                    <a:gd name="T78" fmla="*/ 0 w 616"/>
                    <a:gd name="T79" fmla="*/ 1 h 178"/>
                    <a:gd name="T80" fmla="*/ 0 w 616"/>
                    <a:gd name="T81" fmla="*/ 1 h 178"/>
                    <a:gd name="T82" fmla="*/ 0 w 616"/>
                    <a:gd name="T83" fmla="*/ 1 h 178"/>
                    <a:gd name="T84" fmla="*/ 0 w 616"/>
                    <a:gd name="T85" fmla="*/ 1 h 178"/>
                    <a:gd name="T86" fmla="*/ 0 w 616"/>
                    <a:gd name="T87" fmla="*/ 1 h 178"/>
                    <a:gd name="T88" fmla="*/ 0 w 616"/>
                    <a:gd name="T89" fmla="*/ 1 h 178"/>
                    <a:gd name="T90" fmla="*/ 0 w 616"/>
                    <a:gd name="T91" fmla="*/ 1 h 178"/>
                    <a:gd name="T92" fmla="*/ 0 w 616"/>
                    <a:gd name="T93" fmla="*/ 1 h 178"/>
                    <a:gd name="T94" fmla="*/ 0 w 616"/>
                    <a:gd name="T95" fmla="*/ 1 h 178"/>
                    <a:gd name="T96" fmla="*/ 0 w 616"/>
                    <a:gd name="T97" fmla="*/ 1 h 178"/>
                    <a:gd name="T98" fmla="*/ 0 w 616"/>
                    <a:gd name="T99" fmla="*/ 1 h 178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616"/>
                    <a:gd name="T151" fmla="*/ 0 h 178"/>
                    <a:gd name="T152" fmla="*/ 616 w 616"/>
                    <a:gd name="T153" fmla="*/ 178 h 178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616" h="178">
                      <a:moveTo>
                        <a:pt x="613" y="178"/>
                      </a:moveTo>
                      <a:lnTo>
                        <a:pt x="616" y="169"/>
                      </a:lnTo>
                      <a:lnTo>
                        <a:pt x="614" y="159"/>
                      </a:lnTo>
                      <a:lnTo>
                        <a:pt x="611" y="148"/>
                      </a:lnTo>
                      <a:lnTo>
                        <a:pt x="605" y="140"/>
                      </a:lnTo>
                      <a:lnTo>
                        <a:pt x="597" y="132"/>
                      </a:lnTo>
                      <a:lnTo>
                        <a:pt x="587" y="124"/>
                      </a:lnTo>
                      <a:lnTo>
                        <a:pt x="576" y="118"/>
                      </a:lnTo>
                      <a:lnTo>
                        <a:pt x="566" y="111"/>
                      </a:lnTo>
                      <a:lnTo>
                        <a:pt x="557" y="107"/>
                      </a:lnTo>
                      <a:lnTo>
                        <a:pt x="546" y="102"/>
                      </a:lnTo>
                      <a:lnTo>
                        <a:pt x="538" y="96"/>
                      </a:lnTo>
                      <a:lnTo>
                        <a:pt x="528" y="91"/>
                      </a:lnTo>
                      <a:lnTo>
                        <a:pt x="519" y="86"/>
                      </a:lnTo>
                      <a:lnTo>
                        <a:pt x="509" y="81"/>
                      </a:lnTo>
                      <a:lnTo>
                        <a:pt x="500" y="78"/>
                      </a:lnTo>
                      <a:lnTo>
                        <a:pt x="492" y="75"/>
                      </a:lnTo>
                      <a:lnTo>
                        <a:pt x="471" y="69"/>
                      </a:lnTo>
                      <a:lnTo>
                        <a:pt x="452" y="64"/>
                      </a:lnTo>
                      <a:lnTo>
                        <a:pt x="431" y="59"/>
                      </a:lnTo>
                      <a:lnTo>
                        <a:pt x="412" y="54"/>
                      </a:lnTo>
                      <a:lnTo>
                        <a:pt x="393" y="51"/>
                      </a:lnTo>
                      <a:lnTo>
                        <a:pt x="374" y="46"/>
                      </a:lnTo>
                      <a:lnTo>
                        <a:pt x="355" y="40"/>
                      </a:lnTo>
                      <a:lnTo>
                        <a:pt x="334" y="32"/>
                      </a:lnTo>
                      <a:lnTo>
                        <a:pt x="317" y="27"/>
                      </a:lnTo>
                      <a:lnTo>
                        <a:pt x="298" y="24"/>
                      </a:lnTo>
                      <a:lnTo>
                        <a:pt x="288" y="24"/>
                      </a:lnTo>
                      <a:lnTo>
                        <a:pt x="278" y="24"/>
                      </a:lnTo>
                      <a:lnTo>
                        <a:pt x="269" y="26"/>
                      </a:lnTo>
                      <a:lnTo>
                        <a:pt x="258" y="26"/>
                      </a:lnTo>
                      <a:lnTo>
                        <a:pt x="248" y="27"/>
                      </a:lnTo>
                      <a:lnTo>
                        <a:pt x="239" y="27"/>
                      </a:lnTo>
                      <a:lnTo>
                        <a:pt x="229" y="27"/>
                      </a:lnTo>
                      <a:lnTo>
                        <a:pt x="218" y="27"/>
                      </a:lnTo>
                      <a:lnTo>
                        <a:pt x="208" y="27"/>
                      </a:lnTo>
                      <a:lnTo>
                        <a:pt x="200" y="27"/>
                      </a:lnTo>
                      <a:lnTo>
                        <a:pt x="191" y="27"/>
                      </a:lnTo>
                      <a:lnTo>
                        <a:pt x="181" y="24"/>
                      </a:lnTo>
                      <a:lnTo>
                        <a:pt x="172" y="22"/>
                      </a:lnTo>
                      <a:lnTo>
                        <a:pt x="161" y="19"/>
                      </a:lnTo>
                      <a:lnTo>
                        <a:pt x="150" y="16"/>
                      </a:lnTo>
                      <a:lnTo>
                        <a:pt x="138" y="13"/>
                      </a:lnTo>
                      <a:lnTo>
                        <a:pt x="126" y="10"/>
                      </a:lnTo>
                      <a:lnTo>
                        <a:pt x="115" y="7"/>
                      </a:lnTo>
                      <a:lnTo>
                        <a:pt x="102" y="3"/>
                      </a:lnTo>
                      <a:lnTo>
                        <a:pt x="89" y="0"/>
                      </a:lnTo>
                      <a:lnTo>
                        <a:pt x="78" y="0"/>
                      </a:lnTo>
                      <a:lnTo>
                        <a:pt x="65" y="0"/>
                      </a:lnTo>
                      <a:lnTo>
                        <a:pt x="54" y="0"/>
                      </a:lnTo>
                      <a:lnTo>
                        <a:pt x="43" y="2"/>
                      </a:lnTo>
                      <a:lnTo>
                        <a:pt x="32" y="5"/>
                      </a:lnTo>
                      <a:lnTo>
                        <a:pt x="21" y="10"/>
                      </a:lnTo>
                      <a:lnTo>
                        <a:pt x="11" y="16"/>
                      </a:lnTo>
                      <a:lnTo>
                        <a:pt x="0" y="24"/>
                      </a:lnTo>
                      <a:lnTo>
                        <a:pt x="10" y="24"/>
                      </a:lnTo>
                      <a:lnTo>
                        <a:pt x="18" y="26"/>
                      </a:lnTo>
                      <a:lnTo>
                        <a:pt x="25" y="26"/>
                      </a:lnTo>
                      <a:lnTo>
                        <a:pt x="32" y="27"/>
                      </a:lnTo>
                      <a:lnTo>
                        <a:pt x="40" y="29"/>
                      </a:lnTo>
                      <a:lnTo>
                        <a:pt x="46" y="30"/>
                      </a:lnTo>
                      <a:lnTo>
                        <a:pt x="53" y="32"/>
                      </a:lnTo>
                      <a:lnTo>
                        <a:pt x="59" y="34"/>
                      </a:lnTo>
                      <a:lnTo>
                        <a:pt x="65" y="37"/>
                      </a:lnTo>
                      <a:lnTo>
                        <a:pt x="72" y="38"/>
                      </a:lnTo>
                      <a:lnTo>
                        <a:pt x="86" y="43"/>
                      </a:lnTo>
                      <a:lnTo>
                        <a:pt x="99" y="49"/>
                      </a:lnTo>
                      <a:lnTo>
                        <a:pt x="111" y="56"/>
                      </a:lnTo>
                      <a:lnTo>
                        <a:pt x="129" y="62"/>
                      </a:lnTo>
                      <a:lnTo>
                        <a:pt x="146" y="67"/>
                      </a:lnTo>
                      <a:lnTo>
                        <a:pt x="164" y="69"/>
                      </a:lnTo>
                      <a:lnTo>
                        <a:pt x="180" y="70"/>
                      </a:lnTo>
                      <a:lnTo>
                        <a:pt x="197" y="72"/>
                      </a:lnTo>
                      <a:lnTo>
                        <a:pt x="215" y="72"/>
                      </a:lnTo>
                      <a:lnTo>
                        <a:pt x="232" y="72"/>
                      </a:lnTo>
                      <a:lnTo>
                        <a:pt x="250" y="70"/>
                      </a:lnTo>
                      <a:lnTo>
                        <a:pt x="269" y="70"/>
                      </a:lnTo>
                      <a:lnTo>
                        <a:pt x="286" y="70"/>
                      </a:lnTo>
                      <a:lnTo>
                        <a:pt x="304" y="70"/>
                      </a:lnTo>
                      <a:lnTo>
                        <a:pt x="321" y="70"/>
                      </a:lnTo>
                      <a:lnTo>
                        <a:pt x="337" y="72"/>
                      </a:lnTo>
                      <a:lnTo>
                        <a:pt x="355" y="75"/>
                      </a:lnTo>
                      <a:lnTo>
                        <a:pt x="372" y="80"/>
                      </a:lnTo>
                      <a:lnTo>
                        <a:pt x="388" y="86"/>
                      </a:lnTo>
                      <a:lnTo>
                        <a:pt x="399" y="89"/>
                      </a:lnTo>
                      <a:lnTo>
                        <a:pt x="407" y="89"/>
                      </a:lnTo>
                      <a:lnTo>
                        <a:pt x="417" y="89"/>
                      </a:lnTo>
                      <a:lnTo>
                        <a:pt x="426" y="88"/>
                      </a:lnTo>
                      <a:lnTo>
                        <a:pt x="441" y="88"/>
                      </a:lnTo>
                      <a:lnTo>
                        <a:pt x="457" y="89"/>
                      </a:lnTo>
                      <a:lnTo>
                        <a:pt x="476" y="94"/>
                      </a:lnTo>
                      <a:lnTo>
                        <a:pt x="501" y="102"/>
                      </a:lnTo>
                      <a:lnTo>
                        <a:pt x="525" y="113"/>
                      </a:lnTo>
                      <a:lnTo>
                        <a:pt x="544" y="124"/>
                      </a:lnTo>
                      <a:lnTo>
                        <a:pt x="558" y="134"/>
                      </a:lnTo>
                      <a:lnTo>
                        <a:pt x="571" y="143"/>
                      </a:lnTo>
                      <a:lnTo>
                        <a:pt x="581" y="153"/>
                      </a:lnTo>
                      <a:lnTo>
                        <a:pt x="590" y="162"/>
                      </a:lnTo>
                      <a:lnTo>
                        <a:pt x="600" y="170"/>
                      </a:lnTo>
                      <a:lnTo>
                        <a:pt x="613" y="178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4" name="Freeform 977"/>
                <p:cNvSpPr>
                  <a:spLocks/>
                </p:cNvSpPr>
                <p:nvPr/>
              </p:nvSpPr>
              <p:spPr bwMode="auto">
                <a:xfrm>
                  <a:off x="1001" y="3138"/>
                  <a:ext cx="162" cy="37"/>
                </a:xfrm>
                <a:custGeom>
                  <a:avLst/>
                  <a:gdLst>
                    <a:gd name="T0" fmla="*/ 0 w 325"/>
                    <a:gd name="T1" fmla="*/ 1 h 73"/>
                    <a:gd name="T2" fmla="*/ 0 w 325"/>
                    <a:gd name="T3" fmla="*/ 1 h 73"/>
                    <a:gd name="T4" fmla="*/ 0 w 325"/>
                    <a:gd name="T5" fmla="*/ 1 h 73"/>
                    <a:gd name="T6" fmla="*/ 0 w 325"/>
                    <a:gd name="T7" fmla="*/ 1 h 73"/>
                    <a:gd name="T8" fmla="*/ 0 w 325"/>
                    <a:gd name="T9" fmla="*/ 1 h 73"/>
                    <a:gd name="T10" fmla="*/ 0 w 325"/>
                    <a:gd name="T11" fmla="*/ 1 h 73"/>
                    <a:gd name="T12" fmla="*/ 0 w 325"/>
                    <a:gd name="T13" fmla="*/ 1 h 73"/>
                    <a:gd name="T14" fmla="*/ 0 w 325"/>
                    <a:gd name="T15" fmla="*/ 1 h 73"/>
                    <a:gd name="T16" fmla="*/ 0 w 325"/>
                    <a:gd name="T17" fmla="*/ 1 h 73"/>
                    <a:gd name="T18" fmla="*/ 0 w 325"/>
                    <a:gd name="T19" fmla="*/ 1 h 73"/>
                    <a:gd name="T20" fmla="*/ 0 w 325"/>
                    <a:gd name="T21" fmla="*/ 1 h 73"/>
                    <a:gd name="T22" fmla="*/ 0 w 325"/>
                    <a:gd name="T23" fmla="*/ 1 h 73"/>
                    <a:gd name="T24" fmla="*/ 0 w 325"/>
                    <a:gd name="T25" fmla="*/ 1 h 73"/>
                    <a:gd name="T26" fmla="*/ 0 w 325"/>
                    <a:gd name="T27" fmla="*/ 1 h 73"/>
                    <a:gd name="T28" fmla="*/ 0 w 325"/>
                    <a:gd name="T29" fmla="*/ 1 h 73"/>
                    <a:gd name="T30" fmla="*/ 0 w 325"/>
                    <a:gd name="T31" fmla="*/ 1 h 73"/>
                    <a:gd name="T32" fmla="*/ 0 w 325"/>
                    <a:gd name="T33" fmla="*/ 1 h 73"/>
                    <a:gd name="T34" fmla="*/ 0 w 325"/>
                    <a:gd name="T35" fmla="*/ 1 h 73"/>
                    <a:gd name="T36" fmla="*/ 0 w 325"/>
                    <a:gd name="T37" fmla="*/ 1 h 73"/>
                    <a:gd name="T38" fmla="*/ 0 w 325"/>
                    <a:gd name="T39" fmla="*/ 1 h 73"/>
                    <a:gd name="T40" fmla="*/ 0 w 325"/>
                    <a:gd name="T41" fmla="*/ 1 h 73"/>
                    <a:gd name="T42" fmla="*/ 0 w 325"/>
                    <a:gd name="T43" fmla="*/ 1 h 73"/>
                    <a:gd name="T44" fmla="*/ 0 w 325"/>
                    <a:gd name="T45" fmla="*/ 1 h 73"/>
                    <a:gd name="T46" fmla="*/ 0 w 325"/>
                    <a:gd name="T47" fmla="*/ 1 h 73"/>
                    <a:gd name="T48" fmla="*/ 0 w 325"/>
                    <a:gd name="T49" fmla="*/ 1 h 73"/>
                    <a:gd name="T50" fmla="*/ 0 w 325"/>
                    <a:gd name="T51" fmla="*/ 1 h 73"/>
                    <a:gd name="T52" fmla="*/ 0 w 325"/>
                    <a:gd name="T53" fmla="*/ 1 h 73"/>
                    <a:gd name="T54" fmla="*/ 0 w 325"/>
                    <a:gd name="T55" fmla="*/ 1 h 73"/>
                    <a:gd name="T56" fmla="*/ 0 w 325"/>
                    <a:gd name="T57" fmla="*/ 1 h 73"/>
                    <a:gd name="T58" fmla="*/ 0 w 325"/>
                    <a:gd name="T59" fmla="*/ 1 h 73"/>
                    <a:gd name="T60" fmla="*/ 0 w 325"/>
                    <a:gd name="T61" fmla="*/ 1 h 73"/>
                    <a:gd name="T62" fmla="*/ 0 w 325"/>
                    <a:gd name="T63" fmla="*/ 1 h 73"/>
                    <a:gd name="T64" fmla="*/ 0 w 325"/>
                    <a:gd name="T65" fmla="*/ 0 h 7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25"/>
                    <a:gd name="T100" fmla="*/ 0 h 73"/>
                    <a:gd name="T101" fmla="*/ 325 w 325"/>
                    <a:gd name="T102" fmla="*/ 73 h 7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25" h="73">
                      <a:moveTo>
                        <a:pt x="277" y="0"/>
                      </a:moveTo>
                      <a:lnTo>
                        <a:pt x="264" y="6"/>
                      </a:lnTo>
                      <a:lnTo>
                        <a:pt x="251" y="13"/>
                      </a:lnTo>
                      <a:lnTo>
                        <a:pt x="239" y="16"/>
                      </a:lnTo>
                      <a:lnTo>
                        <a:pt x="224" y="19"/>
                      </a:lnTo>
                      <a:lnTo>
                        <a:pt x="210" y="22"/>
                      </a:lnTo>
                      <a:lnTo>
                        <a:pt x="197" y="24"/>
                      </a:lnTo>
                      <a:lnTo>
                        <a:pt x="183" y="24"/>
                      </a:lnTo>
                      <a:lnTo>
                        <a:pt x="170" y="25"/>
                      </a:lnTo>
                      <a:lnTo>
                        <a:pt x="156" y="24"/>
                      </a:lnTo>
                      <a:lnTo>
                        <a:pt x="142" y="22"/>
                      </a:lnTo>
                      <a:lnTo>
                        <a:pt x="129" y="22"/>
                      </a:lnTo>
                      <a:lnTo>
                        <a:pt x="115" y="21"/>
                      </a:lnTo>
                      <a:lnTo>
                        <a:pt x="100" y="17"/>
                      </a:lnTo>
                      <a:lnTo>
                        <a:pt x="86" y="16"/>
                      </a:lnTo>
                      <a:lnTo>
                        <a:pt x="73" y="14"/>
                      </a:lnTo>
                      <a:lnTo>
                        <a:pt x="59" y="11"/>
                      </a:lnTo>
                      <a:lnTo>
                        <a:pt x="54" y="11"/>
                      </a:lnTo>
                      <a:lnTo>
                        <a:pt x="49" y="13"/>
                      </a:lnTo>
                      <a:lnTo>
                        <a:pt x="43" y="13"/>
                      </a:lnTo>
                      <a:lnTo>
                        <a:pt x="38" y="16"/>
                      </a:lnTo>
                      <a:lnTo>
                        <a:pt x="34" y="19"/>
                      </a:lnTo>
                      <a:lnTo>
                        <a:pt x="29" y="22"/>
                      </a:lnTo>
                      <a:lnTo>
                        <a:pt x="24" y="25"/>
                      </a:lnTo>
                      <a:lnTo>
                        <a:pt x="19" y="30"/>
                      </a:lnTo>
                      <a:lnTo>
                        <a:pt x="16" y="35"/>
                      </a:lnTo>
                      <a:lnTo>
                        <a:pt x="13" y="41"/>
                      </a:lnTo>
                      <a:lnTo>
                        <a:pt x="10" y="46"/>
                      </a:lnTo>
                      <a:lnTo>
                        <a:pt x="6" y="51"/>
                      </a:lnTo>
                      <a:lnTo>
                        <a:pt x="5" y="57"/>
                      </a:lnTo>
                      <a:lnTo>
                        <a:pt x="2" y="62"/>
                      </a:lnTo>
                      <a:lnTo>
                        <a:pt x="2" y="68"/>
                      </a:lnTo>
                      <a:lnTo>
                        <a:pt x="0" y="73"/>
                      </a:lnTo>
                      <a:lnTo>
                        <a:pt x="8" y="65"/>
                      </a:lnTo>
                      <a:lnTo>
                        <a:pt x="14" y="59"/>
                      </a:lnTo>
                      <a:lnTo>
                        <a:pt x="22" y="54"/>
                      </a:lnTo>
                      <a:lnTo>
                        <a:pt x="30" y="51"/>
                      </a:lnTo>
                      <a:lnTo>
                        <a:pt x="40" y="49"/>
                      </a:lnTo>
                      <a:lnTo>
                        <a:pt x="49" y="49"/>
                      </a:lnTo>
                      <a:lnTo>
                        <a:pt x="61" y="49"/>
                      </a:lnTo>
                      <a:lnTo>
                        <a:pt x="70" y="49"/>
                      </a:lnTo>
                      <a:lnTo>
                        <a:pt x="80" y="51"/>
                      </a:lnTo>
                      <a:lnTo>
                        <a:pt x="91" y="52"/>
                      </a:lnTo>
                      <a:lnTo>
                        <a:pt x="100" y="54"/>
                      </a:lnTo>
                      <a:lnTo>
                        <a:pt x="111" y="57"/>
                      </a:lnTo>
                      <a:lnTo>
                        <a:pt x="121" y="59"/>
                      </a:lnTo>
                      <a:lnTo>
                        <a:pt x="131" y="62"/>
                      </a:lnTo>
                      <a:lnTo>
                        <a:pt x="139" y="64"/>
                      </a:lnTo>
                      <a:lnTo>
                        <a:pt x="146" y="65"/>
                      </a:lnTo>
                      <a:lnTo>
                        <a:pt x="156" y="67"/>
                      </a:lnTo>
                      <a:lnTo>
                        <a:pt x="167" y="68"/>
                      </a:lnTo>
                      <a:lnTo>
                        <a:pt x="178" y="70"/>
                      </a:lnTo>
                      <a:lnTo>
                        <a:pt x="189" y="70"/>
                      </a:lnTo>
                      <a:lnTo>
                        <a:pt x="202" y="68"/>
                      </a:lnTo>
                      <a:lnTo>
                        <a:pt x="215" y="67"/>
                      </a:lnTo>
                      <a:lnTo>
                        <a:pt x="228" y="67"/>
                      </a:lnTo>
                      <a:lnTo>
                        <a:pt x="242" y="64"/>
                      </a:lnTo>
                      <a:lnTo>
                        <a:pt x="255" y="62"/>
                      </a:lnTo>
                      <a:lnTo>
                        <a:pt x="267" y="59"/>
                      </a:lnTo>
                      <a:lnTo>
                        <a:pt x="279" y="56"/>
                      </a:lnTo>
                      <a:lnTo>
                        <a:pt x="290" y="51"/>
                      </a:lnTo>
                      <a:lnTo>
                        <a:pt x="301" y="46"/>
                      </a:lnTo>
                      <a:lnTo>
                        <a:pt x="309" y="41"/>
                      </a:lnTo>
                      <a:lnTo>
                        <a:pt x="317" y="37"/>
                      </a:lnTo>
                      <a:lnTo>
                        <a:pt x="325" y="30"/>
                      </a:lnTo>
                      <a:lnTo>
                        <a:pt x="277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5" name="Freeform 978"/>
                <p:cNvSpPr>
                  <a:spLocks/>
                </p:cNvSpPr>
                <p:nvPr/>
              </p:nvSpPr>
              <p:spPr bwMode="auto">
                <a:xfrm>
                  <a:off x="1491" y="3060"/>
                  <a:ext cx="150" cy="57"/>
                </a:xfrm>
                <a:custGeom>
                  <a:avLst/>
                  <a:gdLst>
                    <a:gd name="T0" fmla="*/ 0 w 301"/>
                    <a:gd name="T1" fmla="*/ 1 h 113"/>
                    <a:gd name="T2" fmla="*/ 0 w 301"/>
                    <a:gd name="T3" fmla="*/ 1 h 113"/>
                    <a:gd name="T4" fmla="*/ 0 w 301"/>
                    <a:gd name="T5" fmla="*/ 1 h 113"/>
                    <a:gd name="T6" fmla="*/ 0 w 301"/>
                    <a:gd name="T7" fmla="*/ 1 h 113"/>
                    <a:gd name="T8" fmla="*/ 0 w 301"/>
                    <a:gd name="T9" fmla="*/ 1 h 113"/>
                    <a:gd name="T10" fmla="*/ 0 w 301"/>
                    <a:gd name="T11" fmla="*/ 1 h 113"/>
                    <a:gd name="T12" fmla="*/ 0 w 301"/>
                    <a:gd name="T13" fmla="*/ 1 h 113"/>
                    <a:gd name="T14" fmla="*/ 0 w 301"/>
                    <a:gd name="T15" fmla="*/ 1 h 113"/>
                    <a:gd name="T16" fmla="*/ 0 w 301"/>
                    <a:gd name="T17" fmla="*/ 1 h 113"/>
                    <a:gd name="T18" fmla="*/ 0 w 301"/>
                    <a:gd name="T19" fmla="*/ 1 h 113"/>
                    <a:gd name="T20" fmla="*/ 0 w 301"/>
                    <a:gd name="T21" fmla="*/ 1 h 113"/>
                    <a:gd name="T22" fmla="*/ 0 w 301"/>
                    <a:gd name="T23" fmla="*/ 1 h 113"/>
                    <a:gd name="T24" fmla="*/ 0 w 301"/>
                    <a:gd name="T25" fmla="*/ 1 h 113"/>
                    <a:gd name="T26" fmla="*/ 0 w 301"/>
                    <a:gd name="T27" fmla="*/ 1 h 113"/>
                    <a:gd name="T28" fmla="*/ 0 w 301"/>
                    <a:gd name="T29" fmla="*/ 1 h 113"/>
                    <a:gd name="T30" fmla="*/ 0 w 301"/>
                    <a:gd name="T31" fmla="*/ 1 h 113"/>
                    <a:gd name="T32" fmla="*/ 0 w 301"/>
                    <a:gd name="T33" fmla="*/ 1 h 113"/>
                    <a:gd name="T34" fmla="*/ 0 w 301"/>
                    <a:gd name="T35" fmla="*/ 1 h 113"/>
                    <a:gd name="T36" fmla="*/ 0 w 301"/>
                    <a:gd name="T37" fmla="*/ 1 h 113"/>
                    <a:gd name="T38" fmla="*/ 0 w 301"/>
                    <a:gd name="T39" fmla="*/ 1 h 113"/>
                    <a:gd name="T40" fmla="*/ 0 w 301"/>
                    <a:gd name="T41" fmla="*/ 1 h 113"/>
                    <a:gd name="T42" fmla="*/ 0 w 301"/>
                    <a:gd name="T43" fmla="*/ 1 h 113"/>
                    <a:gd name="T44" fmla="*/ 0 w 301"/>
                    <a:gd name="T45" fmla="*/ 0 h 113"/>
                    <a:gd name="T46" fmla="*/ 0 w 301"/>
                    <a:gd name="T47" fmla="*/ 0 h 113"/>
                    <a:gd name="T48" fmla="*/ 0 w 301"/>
                    <a:gd name="T49" fmla="*/ 1 h 113"/>
                    <a:gd name="T50" fmla="*/ 0 w 301"/>
                    <a:gd name="T51" fmla="*/ 1 h 113"/>
                    <a:gd name="T52" fmla="*/ 0 w 301"/>
                    <a:gd name="T53" fmla="*/ 1 h 113"/>
                    <a:gd name="T54" fmla="*/ 0 w 301"/>
                    <a:gd name="T55" fmla="*/ 1 h 113"/>
                    <a:gd name="T56" fmla="*/ 0 w 301"/>
                    <a:gd name="T57" fmla="*/ 1 h 113"/>
                    <a:gd name="T58" fmla="*/ 0 w 301"/>
                    <a:gd name="T59" fmla="*/ 1 h 113"/>
                    <a:gd name="T60" fmla="*/ 0 w 301"/>
                    <a:gd name="T61" fmla="*/ 1 h 113"/>
                    <a:gd name="T62" fmla="*/ 0 w 301"/>
                    <a:gd name="T63" fmla="*/ 1 h 113"/>
                    <a:gd name="T64" fmla="*/ 0 w 301"/>
                    <a:gd name="T65" fmla="*/ 1 h 11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01"/>
                    <a:gd name="T100" fmla="*/ 0 h 113"/>
                    <a:gd name="T101" fmla="*/ 301 w 301"/>
                    <a:gd name="T102" fmla="*/ 113 h 11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01" h="113">
                      <a:moveTo>
                        <a:pt x="280" y="113"/>
                      </a:moveTo>
                      <a:lnTo>
                        <a:pt x="280" y="107"/>
                      </a:lnTo>
                      <a:lnTo>
                        <a:pt x="280" y="99"/>
                      </a:lnTo>
                      <a:lnTo>
                        <a:pt x="275" y="88"/>
                      </a:lnTo>
                      <a:lnTo>
                        <a:pt x="269" y="78"/>
                      </a:lnTo>
                      <a:lnTo>
                        <a:pt x="259" y="70"/>
                      </a:lnTo>
                      <a:lnTo>
                        <a:pt x="248" y="62"/>
                      </a:lnTo>
                      <a:lnTo>
                        <a:pt x="237" y="58"/>
                      </a:lnTo>
                      <a:lnTo>
                        <a:pt x="224" y="54"/>
                      </a:lnTo>
                      <a:lnTo>
                        <a:pt x="210" y="51"/>
                      </a:lnTo>
                      <a:lnTo>
                        <a:pt x="196" y="50"/>
                      </a:lnTo>
                      <a:lnTo>
                        <a:pt x="180" y="48"/>
                      </a:lnTo>
                      <a:lnTo>
                        <a:pt x="166" y="48"/>
                      </a:lnTo>
                      <a:lnTo>
                        <a:pt x="151" y="50"/>
                      </a:lnTo>
                      <a:lnTo>
                        <a:pt x="139" y="50"/>
                      </a:lnTo>
                      <a:lnTo>
                        <a:pt x="126" y="51"/>
                      </a:lnTo>
                      <a:lnTo>
                        <a:pt x="116" y="53"/>
                      </a:lnTo>
                      <a:lnTo>
                        <a:pt x="107" y="53"/>
                      </a:lnTo>
                      <a:lnTo>
                        <a:pt x="102" y="54"/>
                      </a:lnTo>
                      <a:lnTo>
                        <a:pt x="96" y="54"/>
                      </a:lnTo>
                      <a:lnTo>
                        <a:pt x="84" y="54"/>
                      </a:lnTo>
                      <a:lnTo>
                        <a:pt x="73" y="53"/>
                      </a:lnTo>
                      <a:lnTo>
                        <a:pt x="64" y="51"/>
                      </a:lnTo>
                      <a:lnTo>
                        <a:pt x="54" y="50"/>
                      </a:lnTo>
                      <a:lnTo>
                        <a:pt x="45" y="46"/>
                      </a:lnTo>
                      <a:lnTo>
                        <a:pt x="35" y="45"/>
                      </a:lnTo>
                      <a:lnTo>
                        <a:pt x="29" y="42"/>
                      </a:lnTo>
                      <a:lnTo>
                        <a:pt x="21" y="39"/>
                      </a:lnTo>
                      <a:lnTo>
                        <a:pt x="14" y="35"/>
                      </a:lnTo>
                      <a:lnTo>
                        <a:pt x="10" y="32"/>
                      </a:lnTo>
                      <a:lnTo>
                        <a:pt x="5" y="31"/>
                      </a:lnTo>
                      <a:lnTo>
                        <a:pt x="2" y="27"/>
                      </a:lnTo>
                      <a:lnTo>
                        <a:pt x="0" y="26"/>
                      </a:lnTo>
                      <a:lnTo>
                        <a:pt x="8" y="27"/>
                      </a:lnTo>
                      <a:lnTo>
                        <a:pt x="18" y="29"/>
                      </a:lnTo>
                      <a:lnTo>
                        <a:pt x="34" y="31"/>
                      </a:lnTo>
                      <a:lnTo>
                        <a:pt x="51" y="31"/>
                      </a:lnTo>
                      <a:lnTo>
                        <a:pt x="69" y="29"/>
                      </a:lnTo>
                      <a:lnTo>
                        <a:pt x="84" y="27"/>
                      </a:lnTo>
                      <a:lnTo>
                        <a:pt x="102" y="24"/>
                      </a:lnTo>
                      <a:lnTo>
                        <a:pt x="119" y="19"/>
                      </a:lnTo>
                      <a:lnTo>
                        <a:pt x="135" y="15"/>
                      </a:lnTo>
                      <a:lnTo>
                        <a:pt x="153" y="12"/>
                      </a:lnTo>
                      <a:lnTo>
                        <a:pt x="169" y="7"/>
                      </a:lnTo>
                      <a:lnTo>
                        <a:pt x="186" y="4"/>
                      </a:lnTo>
                      <a:lnTo>
                        <a:pt x="202" y="0"/>
                      </a:lnTo>
                      <a:lnTo>
                        <a:pt x="218" y="0"/>
                      </a:lnTo>
                      <a:lnTo>
                        <a:pt x="236" y="0"/>
                      </a:lnTo>
                      <a:lnTo>
                        <a:pt x="250" y="2"/>
                      </a:lnTo>
                      <a:lnTo>
                        <a:pt x="266" y="5"/>
                      </a:lnTo>
                      <a:lnTo>
                        <a:pt x="269" y="7"/>
                      </a:lnTo>
                      <a:lnTo>
                        <a:pt x="274" y="8"/>
                      </a:lnTo>
                      <a:lnTo>
                        <a:pt x="280" y="13"/>
                      </a:lnTo>
                      <a:lnTo>
                        <a:pt x="285" y="18"/>
                      </a:lnTo>
                      <a:lnTo>
                        <a:pt x="290" y="23"/>
                      </a:lnTo>
                      <a:lnTo>
                        <a:pt x="294" y="31"/>
                      </a:lnTo>
                      <a:lnTo>
                        <a:pt x="298" y="37"/>
                      </a:lnTo>
                      <a:lnTo>
                        <a:pt x="299" y="45"/>
                      </a:lnTo>
                      <a:lnTo>
                        <a:pt x="301" y="53"/>
                      </a:lnTo>
                      <a:lnTo>
                        <a:pt x="301" y="61"/>
                      </a:lnTo>
                      <a:lnTo>
                        <a:pt x="301" y="69"/>
                      </a:lnTo>
                      <a:lnTo>
                        <a:pt x="299" y="78"/>
                      </a:lnTo>
                      <a:lnTo>
                        <a:pt x="298" y="85"/>
                      </a:lnTo>
                      <a:lnTo>
                        <a:pt x="294" y="93"/>
                      </a:lnTo>
                      <a:lnTo>
                        <a:pt x="291" y="100"/>
                      </a:lnTo>
                      <a:lnTo>
                        <a:pt x="287" y="107"/>
                      </a:lnTo>
                      <a:lnTo>
                        <a:pt x="280" y="113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6" name="Freeform 979"/>
                <p:cNvSpPr>
                  <a:spLocks/>
                </p:cNvSpPr>
                <p:nvPr/>
              </p:nvSpPr>
              <p:spPr bwMode="auto">
                <a:xfrm>
                  <a:off x="1394" y="3076"/>
                  <a:ext cx="109" cy="22"/>
                </a:xfrm>
                <a:custGeom>
                  <a:avLst/>
                  <a:gdLst>
                    <a:gd name="T0" fmla="*/ 1 w 218"/>
                    <a:gd name="T1" fmla="*/ 0 h 45"/>
                    <a:gd name="T2" fmla="*/ 1 w 218"/>
                    <a:gd name="T3" fmla="*/ 0 h 45"/>
                    <a:gd name="T4" fmla="*/ 1 w 218"/>
                    <a:gd name="T5" fmla="*/ 0 h 45"/>
                    <a:gd name="T6" fmla="*/ 1 w 218"/>
                    <a:gd name="T7" fmla="*/ 0 h 45"/>
                    <a:gd name="T8" fmla="*/ 1 w 218"/>
                    <a:gd name="T9" fmla="*/ 0 h 45"/>
                    <a:gd name="T10" fmla="*/ 1 w 218"/>
                    <a:gd name="T11" fmla="*/ 0 h 45"/>
                    <a:gd name="T12" fmla="*/ 1 w 218"/>
                    <a:gd name="T13" fmla="*/ 0 h 45"/>
                    <a:gd name="T14" fmla="*/ 1 w 218"/>
                    <a:gd name="T15" fmla="*/ 0 h 45"/>
                    <a:gd name="T16" fmla="*/ 1 w 218"/>
                    <a:gd name="T17" fmla="*/ 0 h 45"/>
                    <a:gd name="T18" fmla="*/ 1 w 218"/>
                    <a:gd name="T19" fmla="*/ 0 h 45"/>
                    <a:gd name="T20" fmla="*/ 1 w 218"/>
                    <a:gd name="T21" fmla="*/ 0 h 45"/>
                    <a:gd name="T22" fmla="*/ 1 w 218"/>
                    <a:gd name="T23" fmla="*/ 0 h 45"/>
                    <a:gd name="T24" fmla="*/ 1 w 218"/>
                    <a:gd name="T25" fmla="*/ 0 h 45"/>
                    <a:gd name="T26" fmla="*/ 1 w 218"/>
                    <a:gd name="T27" fmla="*/ 0 h 45"/>
                    <a:gd name="T28" fmla="*/ 1 w 218"/>
                    <a:gd name="T29" fmla="*/ 0 h 45"/>
                    <a:gd name="T30" fmla="*/ 1 w 218"/>
                    <a:gd name="T31" fmla="*/ 0 h 45"/>
                    <a:gd name="T32" fmla="*/ 1 w 218"/>
                    <a:gd name="T33" fmla="*/ 0 h 45"/>
                    <a:gd name="T34" fmla="*/ 0 w 218"/>
                    <a:gd name="T35" fmla="*/ 0 h 45"/>
                    <a:gd name="T36" fmla="*/ 1 w 218"/>
                    <a:gd name="T37" fmla="*/ 0 h 45"/>
                    <a:gd name="T38" fmla="*/ 1 w 218"/>
                    <a:gd name="T39" fmla="*/ 0 h 45"/>
                    <a:gd name="T40" fmla="*/ 1 w 218"/>
                    <a:gd name="T41" fmla="*/ 0 h 45"/>
                    <a:gd name="T42" fmla="*/ 1 w 218"/>
                    <a:gd name="T43" fmla="*/ 0 h 45"/>
                    <a:gd name="T44" fmla="*/ 1 w 218"/>
                    <a:gd name="T45" fmla="*/ 0 h 45"/>
                    <a:gd name="T46" fmla="*/ 1 w 218"/>
                    <a:gd name="T47" fmla="*/ 0 h 45"/>
                    <a:gd name="T48" fmla="*/ 1 w 218"/>
                    <a:gd name="T49" fmla="*/ 0 h 45"/>
                    <a:gd name="T50" fmla="*/ 1 w 218"/>
                    <a:gd name="T51" fmla="*/ 0 h 45"/>
                    <a:gd name="T52" fmla="*/ 1 w 218"/>
                    <a:gd name="T53" fmla="*/ 0 h 45"/>
                    <a:gd name="T54" fmla="*/ 1 w 218"/>
                    <a:gd name="T55" fmla="*/ 0 h 45"/>
                    <a:gd name="T56" fmla="*/ 1 w 218"/>
                    <a:gd name="T57" fmla="*/ 0 h 45"/>
                    <a:gd name="T58" fmla="*/ 1 w 218"/>
                    <a:gd name="T59" fmla="*/ 0 h 45"/>
                    <a:gd name="T60" fmla="*/ 1 w 218"/>
                    <a:gd name="T61" fmla="*/ 0 h 45"/>
                    <a:gd name="T62" fmla="*/ 1 w 218"/>
                    <a:gd name="T63" fmla="*/ 0 h 45"/>
                    <a:gd name="T64" fmla="*/ 1 w 218"/>
                    <a:gd name="T65" fmla="*/ 0 h 45"/>
                    <a:gd name="T66" fmla="*/ 1 w 218"/>
                    <a:gd name="T67" fmla="*/ 0 h 45"/>
                    <a:gd name="T68" fmla="*/ 1 w 218"/>
                    <a:gd name="T69" fmla="*/ 0 h 4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8"/>
                    <a:gd name="T106" fmla="*/ 0 h 45"/>
                    <a:gd name="T107" fmla="*/ 218 w 218"/>
                    <a:gd name="T108" fmla="*/ 45 h 4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8" h="45">
                      <a:moveTo>
                        <a:pt x="218" y="19"/>
                      </a:moveTo>
                      <a:lnTo>
                        <a:pt x="212" y="22"/>
                      </a:lnTo>
                      <a:lnTo>
                        <a:pt x="205" y="26"/>
                      </a:lnTo>
                      <a:lnTo>
                        <a:pt x="193" y="30"/>
                      </a:lnTo>
                      <a:lnTo>
                        <a:pt x="178" y="35"/>
                      </a:lnTo>
                      <a:lnTo>
                        <a:pt x="162" y="40"/>
                      </a:lnTo>
                      <a:lnTo>
                        <a:pt x="146" y="41"/>
                      </a:lnTo>
                      <a:lnTo>
                        <a:pt x="131" y="43"/>
                      </a:lnTo>
                      <a:lnTo>
                        <a:pt x="113" y="45"/>
                      </a:lnTo>
                      <a:lnTo>
                        <a:pt x="97" y="43"/>
                      </a:lnTo>
                      <a:lnTo>
                        <a:pt x="81" y="41"/>
                      </a:lnTo>
                      <a:lnTo>
                        <a:pt x="65" y="40"/>
                      </a:lnTo>
                      <a:lnTo>
                        <a:pt x="51" y="35"/>
                      </a:lnTo>
                      <a:lnTo>
                        <a:pt x="38" y="30"/>
                      </a:lnTo>
                      <a:lnTo>
                        <a:pt x="26" y="26"/>
                      </a:lnTo>
                      <a:lnTo>
                        <a:pt x="14" y="18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3" y="5"/>
                      </a:lnTo>
                      <a:lnTo>
                        <a:pt x="8" y="8"/>
                      </a:lnTo>
                      <a:lnTo>
                        <a:pt x="19" y="14"/>
                      </a:lnTo>
                      <a:lnTo>
                        <a:pt x="30" y="19"/>
                      </a:lnTo>
                      <a:lnTo>
                        <a:pt x="43" y="22"/>
                      </a:lnTo>
                      <a:lnTo>
                        <a:pt x="57" y="24"/>
                      </a:lnTo>
                      <a:lnTo>
                        <a:pt x="72" y="26"/>
                      </a:lnTo>
                      <a:lnTo>
                        <a:pt x="88" y="26"/>
                      </a:lnTo>
                      <a:lnTo>
                        <a:pt x="103" y="26"/>
                      </a:lnTo>
                      <a:lnTo>
                        <a:pt x="119" y="26"/>
                      </a:lnTo>
                      <a:lnTo>
                        <a:pt x="135" y="24"/>
                      </a:lnTo>
                      <a:lnTo>
                        <a:pt x="150" y="24"/>
                      </a:lnTo>
                      <a:lnTo>
                        <a:pt x="166" y="22"/>
                      </a:lnTo>
                      <a:lnTo>
                        <a:pt x="180" y="21"/>
                      </a:lnTo>
                      <a:lnTo>
                        <a:pt x="194" y="19"/>
                      </a:lnTo>
                      <a:lnTo>
                        <a:pt x="207" y="19"/>
                      </a:lnTo>
                      <a:lnTo>
                        <a:pt x="218" y="19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7" name="Freeform 980"/>
                <p:cNvSpPr>
                  <a:spLocks/>
                </p:cNvSpPr>
                <p:nvPr/>
              </p:nvSpPr>
              <p:spPr bwMode="auto">
                <a:xfrm>
                  <a:off x="1420" y="3021"/>
                  <a:ext cx="90" cy="28"/>
                </a:xfrm>
                <a:custGeom>
                  <a:avLst/>
                  <a:gdLst>
                    <a:gd name="T0" fmla="*/ 0 w 181"/>
                    <a:gd name="T1" fmla="*/ 0 h 55"/>
                    <a:gd name="T2" fmla="*/ 0 w 181"/>
                    <a:gd name="T3" fmla="*/ 1 h 55"/>
                    <a:gd name="T4" fmla="*/ 0 w 181"/>
                    <a:gd name="T5" fmla="*/ 1 h 55"/>
                    <a:gd name="T6" fmla="*/ 0 w 181"/>
                    <a:gd name="T7" fmla="*/ 1 h 55"/>
                    <a:gd name="T8" fmla="*/ 0 w 181"/>
                    <a:gd name="T9" fmla="*/ 1 h 55"/>
                    <a:gd name="T10" fmla="*/ 0 w 181"/>
                    <a:gd name="T11" fmla="*/ 1 h 55"/>
                    <a:gd name="T12" fmla="*/ 0 w 181"/>
                    <a:gd name="T13" fmla="*/ 1 h 55"/>
                    <a:gd name="T14" fmla="*/ 0 w 181"/>
                    <a:gd name="T15" fmla="*/ 1 h 55"/>
                    <a:gd name="T16" fmla="*/ 0 w 181"/>
                    <a:gd name="T17" fmla="*/ 1 h 55"/>
                    <a:gd name="T18" fmla="*/ 0 w 181"/>
                    <a:gd name="T19" fmla="*/ 1 h 55"/>
                    <a:gd name="T20" fmla="*/ 0 w 181"/>
                    <a:gd name="T21" fmla="*/ 1 h 55"/>
                    <a:gd name="T22" fmla="*/ 0 w 181"/>
                    <a:gd name="T23" fmla="*/ 1 h 55"/>
                    <a:gd name="T24" fmla="*/ 0 w 181"/>
                    <a:gd name="T25" fmla="*/ 1 h 55"/>
                    <a:gd name="T26" fmla="*/ 0 w 181"/>
                    <a:gd name="T27" fmla="*/ 1 h 55"/>
                    <a:gd name="T28" fmla="*/ 0 w 181"/>
                    <a:gd name="T29" fmla="*/ 1 h 55"/>
                    <a:gd name="T30" fmla="*/ 0 w 181"/>
                    <a:gd name="T31" fmla="*/ 1 h 55"/>
                    <a:gd name="T32" fmla="*/ 0 w 181"/>
                    <a:gd name="T33" fmla="*/ 1 h 55"/>
                    <a:gd name="T34" fmla="*/ 0 w 181"/>
                    <a:gd name="T35" fmla="*/ 1 h 55"/>
                    <a:gd name="T36" fmla="*/ 0 w 181"/>
                    <a:gd name="T37" fmla="*/ 1 h 55"/>
                    <a:gd name="T38" fmla="*/ 0 w 181"/>
                    <a:gd name="T39" fmla="*/ 1 h 55"/>
                    <a:gd name="T40" fmla="*/ 0 w 181"/>
                    <a:gd name="T41" fmla="*/ 1 h 55"/>
                    <a:gd name="T42" fmla="*/ 0 w 181"/>
                    <a:gd name="T43" fmla="*/ 1 h 55"/>
                    <a:gd name="T44" fmla="*/ 0 w 181"/>
                    <a:gd name="T45" fmla="*/ 1 h 55"/>
                    <a:gd name="T46" fmla="*/ 0 w 181"/>
                    <a:gd name="T47" fmla="*/ 1 h 55"/>
                    <a:gd name="T48" fmla="*/ 0 w 181"/>
                    <a:gd name="T49" fmla="*/ 1 h 55"/>
                    <a:gd name="T50" fmla="*/ 0 w 181"/>
                    <a:gd name="T51" fmla="*/ 1 h 55"/>
                    <a:gd name="T52" fmla="*/ 0 w 181"/>
                    <a:gd name="T53" fmla="*/ 1 h 55"/>
                    <a:gd name="T54" fmla="*/ 0 w 181"/>
                    <a:gd name="T55" fmla="*/ 1 h 55"/>
                    <a:gd name="T56" fmla="*/ 0 w 181"/>
                    <a:gd name="T57" fmla="*/ 1 h 55"/>
                    <a:gd name="T58" fmla="*/ 0 w 181"/>
                    <a:gd name="T59" fmla="*/ 1 h 55"/>
                    <a:gd name="T60" fmla="*/ 0 w 181"/>
                    <a:gd name="T61" fmla="*/ 1 h 55"/>
                    <a:gd name="T62" fmla="*/ 0 w 181"/>
                    <a:gd name="T63" fmla="*/ 1 h 55"/>
                    <a:gd name="T64" fmla="*/ 0 w 181"/>
                    <a:gd name="T65" fmla="*/ 1 h 55"/>
                    <a:gd name="T66" fmla="*/ 0 w 181"/>
                    <a:gd name="T67" fmla="*/ 1 h 55"/>
                    <a:gd name="T68" fmla="*/ 0 w 181"/>
                    <a:gd name="T69" fmla="*/ 1 h 55"/>
                    <a:gd name="T70" fmla="*/ 0 w 181"/>
                    <a:gd name="T71" fmla="*/ 1 h 55"/>
                    <a:gd name="T72" fmla="*/ 0 w 181"/>
                    <a:gd name="T73" fmla="*/ 1 h 55"/>
                    <a:gd name="T74" fmla="*/ 0 w 181"/>
                    <a:gd name="T75" fmla="*/ 1 h 55"/>
                    <a:gd name="T76" fmla="*/ 0 w 181"/>
                    <a:gd name="T77" fmla="*/ 1 h 55"/>
                    <a:gd name="T78" fmla="*/ 0 w 181"/>
                    <a:gd name="T79" fmla="*/ 1 h 55"/>
                    <a:gd name="T80" fmla="*/ 0 w 181"/>
                    <a:gd name="T81" fmla="*/ 1 h 55"/>
                    <a:gd name="T82" fmla="*/ 0 w 181"/>
                    <a:gd name="T83" fmla="*/ 1 h 55"/>
                    <a:gd name="T84" fmla="*/ 0 w 181"/>
                    <a:gd name="T85" fmla="*/ 1 h 55"/>
                    <a:gd name="T86" fmla="*/ 0 w 181"/>
                    <a:gd name="T87" fmla="*/ 1 h 55"/>
                    <a:gd name="T88" fmla="*/ 0 w 181"/>
                    <a:gd name="T89" fmla="*/ 1 h 55"/>
                    <a:gd name="T90" fmla="*/ 0 w 181"/>
                    <a:gd name="T91" fmla="*/ 1 h 55"/>
                    <a:gd name="T92" fmla="*/ 0 w 181"/>
                    <a:gd name="T93" fmla="*/ 1 h 55"/>
                    <a:gd name="T94" fmla="*/ 0 w 181"/>
                    <a:gd name="T95" fmla="*/ 1 h 55"/>
                    <a:gd name="T96" fmla="*/ 0 w 181"/>
                    <a:gd name="T97" fmla="*/ 1 h 55"/>
                    <a:gd name="T98" fmla="*/ 0 w 181"/>
                    <a:gd name="T99" fmla="*/ 1 h 55"/>
                    <a:gd name="T100" fmla="*/ 0 w 181"/>
                    <a:gd name="T101" fmla="*/ 0 h 5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81"/>
                    <a:gd name="T154" fmla="*/ 0 h 55"/>
                    <a:gd name="T155" fmla="*/ 181 w 181"/>
                    <a:gd name="T156" fmla="*/ 55 h 5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81" h="55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8" y="3"/>
                      </a:lnTo>
                      <a:lnTo>
                        <a:pt x="15" y="6"/>
                      </a:lnTo>
                      <a:lnTo>
                        <a:pt x="23" y="8"/>
                      </a:lnTo>
                      <a:lnTo>
                        <a:pt x="30" y="11"/>
                      </a:lnTo>
                      <a:lnTo>
                        <a:pt x="38" y="14"/>
                      </a:lnTo>
                      <a:lnTo>
                        <a:pt x="44" y="15"/>
                      </a:lnTo>
                      <a:lnTo>
                        <a:pt x="52" y="19"/>
                      </a:lnTo>
                      <a:lnTo>
                        <a:pt x="58" y="20"/>
                      </a:lnTo>
                      <a:lnTo>
                        <a:pt x="65" y="23"/>
                      </a:lnTo>
                      <a:lnTo>
                        <a:pt x="71" y="27"/>
                      </a:lnTo>
                      <a:lnTo>
                        <a:pt x="79" y="30"/>
                      </a:lnTo>
                      <a:lnTo>
                        <a:pt x="85" y="35"/>
                      </a:lnTo>
                      <a:lnTo>
                        <a:pt x="92" y="39"/>
                      </a:lnTo>
                      <a:lnTo>
                        <a:pt x="98" y="44"/>
                      </a:lnTo>
                      <a:lnTo>
                        <a:pt x="105" y="49"/>
                      </a:lnTo>
                      <a:lnTo>
                        <a:pt x="111" y="55"/>
                      </a:lnTo>
                      <a:lnTo>
                        <a:pt x="114" y="52"/>
                      </a:lnTo>
                      <a:lnTo>
                        <a:pt x="117" y="50"/>
                      </a:lnTo>
                      <a:lnTo>
                        <a:pt x="120" y="47"/>
                      </a:lnTo>
                      <a:lnTo>
                        <a:pt x="125" y="44"/>
                      </a:lnTo>
                      <a:lnTo>
                        <a:pt x="128" y="42"/>
                      </a:lnTo>
                      <a:lnTo>
                        <a:pt x="133" y="39"/>
                      </a:lnTo>
                      <a:lnTo>
                        <a:pt x="138" y="36"/>
                      </a:lnTo>
                      <a:lnTo>
                        <a:pt x="143" y="35"/>
                      </a:lnTo>
                      <a:lnTo>
                        <a:pt x="148" y="33"/>
                      </a:lnTo>
                      <a:lnTo>
                        <a:pt x="152" y="30"/>
                      </a:lnTo>
                      <a:lnTo>
                        <a:pt x="157" y="28"/>
                      </a:lnTo>
                      <a:lnTo>
                        <a:pt x="162" y="28"/>
                      </a:lnTo>
                      <a:lnTo>
                        <a:pt x="167" y="27"/>
                      </a:lnTo>
                      <a:lnTo>
                        <a:pt x="171" y="25"/>
                      </a:lnTo>
                      <a:lnTo>
                        <a:pt x="176" y="25"/>
                      </a:lnTo>
                      <a:lnTo>
                        <a:pt x="181" y="25"/>
                      </a:lnTo>
                      <a:lnTo>
                        <a:pt x="173" y="25"/>
                      </a:lnTo>
                      <a:lnTo>
                        <a:pt x="168" y="25"/>
                      </a:lnTo>
                      <a:lnTo>
                        <a:pt x="155" y="25"/>
                      </a:lnTo>
                      <a:lnTo>
                        <a:pt x="144" y="23"/>
                      </a:lnTo>
                      <a:lnTo>
                        <a:pt x="133" y="23"/>
                      </a:lnTo>
                      <a:lnTo>
                        <a:pt x="120" y="23"/>
                      </a:lnTo>
                      <a:lnTo>
                        <a:pt x="109" y="22"/>
                      </a:lnTo>
                      <a:lnTo>
                        <a:pt x="98" y="20"/>
                      </a:lnTo>
                      <a:lnTo>
                        <a:pt x="87" y="20"/>
                      </a:lnTo>
                      <a:lnTo>
                        <a:pt x="76" y="19"/>
                      </a:lnTo>
                      <a:lnTo>
                        <a:pt x="65" y="15"/>
                      </a:lnTo>
                      <a:lnTo>
                        <a:pt x="54" y="15"/>
                      </a:lnTo>
                      <a:lnTo>
                        <a:pt x="43" y="12"/>
                      </a:lnTo>
                      <a:lnTo>
                        <a:pt x="33" y="9"/>
                      </a:lnTo>
                      <a:lnTo>
                        <a:pt x="22" y="8"/>
                      </a:lnTo>
                      <a:lnTo>
                        <a:pt x="11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8" name="Freeform 981"/>
                <p:cNvSpPr>
                  <a:spLocks/>
                </p:cNvSpPr>
                <p:nvPr/>
              </p:nvSpPr>
              <p:spPr bwMode="auto">
                <a:xfrm>
                  <a:off x="1230" y="3043"/>
                  <a:ext cx="180" cy="28"/>
                </a:xfrm>
                <a:custGeom>
                  <a:avLst/>
                  <a:gdLst>
                    <a:gd name="T0" fmla="*/ 1 w 359"/>
                    <a:gd name="T1" fmla="*/ 0 h 58"/>
                    <a:gd name="T2" fmla="*/ 1 w 359"/>
                    <a:gd name="T3" fmla="*/ 0 h 58"/>
                    <a:gd name="T4" fmla="*/ 1 w 359"/>
                    <a:gd name="T5" fmla="*/ 0 h 58"/>
                    <a:gd name="T6" fmla="*/ 1 w 359"/>
                    <a:gd name="T7" fmla="*/ 0 h 58"/>
                    <a:gd name="T8" fmla="*/ 1 w 359"/>
                    <a:gd name="T9" fmla="*/ 0 h 58"/>
                    <a:gd name="T10" fmla="*/ 1 w 359"/>
                    <a:gd name="T11" fmla="*/ 0 h 58"/>
                    <a:gd name="T12" fmla="*/ 1 w 359"/>
                    <a:gd name="T13" fmla="*/ 0 h 58"/>
                    <a:gd name="T14" fmla="*/ 1 w 359"/>
                    <a:gd name="T15" fmla="*/ 0 h 58"/>
                    <a:gd name="T16" fmla="*/ 1 w 359"/>
                    <a:gd name="T17" fmla="*/ 0 h 58"/>
                    <a:gd name="T18" fmla="*/ 1 w 359"/>
                    <a:gd name="T19" fmla="*/ 0 h 58"/>
                    <a:gd name="T20" fmla="*/ 1 w 359"/>
                    <a:gd name="T21" fmla="*/ 0 h 58"/>
                    <a:gd name="T22" fmla="*/ 1 w 359"/>
                    <a:gd name="T23" fmla="*/ 0 h 58"/>
                    <a:gd name="T24" fmla="*/ 1 w 359"/>
                    <a:gd name="T25" fmla="*/ 0 h 58"/>
                    <a:gd name="T26" fmla="*/ 1 w 359"/>
                    <a:gd name="T27" fmla="*/ 0 h 58"/>
                    <a:gd name="T28" fmla="*/ 1 w 359"/>
                    <a:gd name="T29" fmla="*/ 0 h 58"/>
                    <a:gd name="T30" fmla="*/ 1 w 359"/>
                    <a:gd name="T31" fmla="*/ 0 h 58"/>
                    <a:gd name="T32" fmla="*/ 1 w 359"/>
                    <a:gd name="T33" fmla="*/ 0 h 58"/>
                    <a:gd name="T34" fmla="*/ 1 w 359"/>
                    <a:gd name="T35" fmla="*/ 0 h 58"/>
                    <a:gd name="T36" fmla="*/ 1 w 359"/>
                    <a:gd name="T37" fmla="*/ 0 h 58"/>
                    <a:gd name="T38" fmla="*/ 1 w 359"/>
                    <a:gd name="T39" fmla="*/ 0 h 58"/>
                    <a:gd name="T40" fmla="*/ 1 w 359"/>
                    <a:gd name="T41" fmla="*/ 0 h 58"/>
                    <a:gd name="T42" fmla="*/ 1 w 359"/>
                    <a:gd name="T43" fmla="*/ 0 h 58"/>
                    <a:gd name="T44" fmla="*/ 1 w 359"/>
                    <a:gd name="T45" fmla="*/ 0 h 58"/>
                    <a:gd name="T46" fmla="*/ 1 w 359"/>
                    <a:gd name="T47" fmla="*/ 0 h 58"/>
                    <a:gd name="T48" fmla="*/ 1 w 359"/>
                    <a:gd name="T49" fmla="*/ 0 h 58"/>
                    <a:gd name="T50" fmla="*/ 1 w 359"/>
                    <a:gd name="T51" fmla="*/ 0 h 58"/>
                    <a:gd name="T52" fmla="*/ 1 w 359"/>
                    <a:gd name="T53" fmla="*/ 0 h 58"/>
                    <a:gd name="T54" fmla="*/ 1 w 359"/>
                    <a:gd name="T55" fmla="*/ 0 h 58"/>
                    <a:gd name="T56" fmla="*/ 1 w 359"/>
                    <a:gd name="T57" fmla="*/ 0 h 58"/>
                    <a:gd name="T58" fmla="*/ 1 w 359"/>
                    <a:gd name="T59" fmla="*/ 0 h 58"/>
                    <a:gd name="T60" fmla="*/ 1 w 359"/>
                    <a:gd name="T61" fmla="*/ 0 h 58"/>
                    <a:gd name="T62" fmla="*/ 1 w 359"/>
                    <a:gd name="T63" fmla="*/ 0 h 58"/>
                    <a:gd name="T64" fmla="*/ 0 w 359"/>
                    <a:gd name="T65" fmla="*/ 0 h 58"/>
                    <a:gd name="T66" fmla="*/ 1 w 359"/>
                    <a:gd name="T67" fmla="*/ 0 h 58"/>
                    <a:gd name="T68" fmla="*/ 1 w 359"/>
                    <a:gd name="T69" fmla="*/ 0 h 58"/>
                    <a:gd name="T70" fmla="*/ 1 w 359"/>
                    <a:gd name="T71" fmla="*/ 0 h 58"/>
                    <a:gd name="T72" fmla="*/ 1 w 359"/>
                    <a:gd name="T73" fmla="*/ 0 h 58"/>
                    <a:gd name="T74" fmla="*/ 1 w 359"/>
                    <a:gd name="T75" fmla="*/ 0 h 58"/>
                    <a:gd name="T76" fmla="*/ 1 w 359"/>
                    <a:gd name="T77" fmla="*/ 0 h 58"/>
                    <a:gd name="T78" fmla="*/ 1 w 359"/>
                    <a:gd name="T79" fmla="*/ 0 h 58"/>
                    <a:gd name="T80" fmla="*/ 1 w 359"/>
                    <a:gd name="T81" fmla="*/ 0 h 58"/>
                    <a:gd name="T82" fmla="*/ 1 w 359"/>
                    <a:gd name="T83" fmla="*/ 0 h 58"/>
                    <a:gd name="T84" fmla="*/ 1 w 359"/>
                    <a:gd name="T85" fmla="*/ 0 h 58"/>
                    <a:gd name="T86" fmla="*/ 1 w 359"/>
                    <a:gd name="T87" fmla="*/ 0 h 58"/>
                    <a:gd name="T88" fmla="*/ 1 w 359"/>
                    <a:gd name="T89" fmla="*/ 0 h 58"/>
                    <a:gd name="T90" fmla="*/ 1 w 359"/>
                    <a:gd name="T91" fmla="*/ 0 h 58"/>
                    <a:gd name="T92" fmla="*/ 1 w 359"/>
                    <a:gd name="T93" fmla="*/ 0 h 58"/>
                    <a:gd name="T94" fmla="*/ 1 w 359"/>
                    <a:gd name="T95" fmla="*/ 0 h 58"/>
                    <a:gd name="T96" fmla="*/ 1 w 359"/>
                    <a:gd name="T97" fmla="*/ 0 h 58"/>
                    <a:gd name="T98" fmla="*/ 1 w 359"/>
                    <a:gd name="T99" fmla="*/ 0 h 58"/>
                    <a:gd name="T100" fmla="*/ 1 w 359"/>
                    <a:gd name="T101" fmla="*/ 0 h 5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59"/>
                    <a:gd name="T154" fmla="*/ 0 h 58"/>
                    <a:gd name="T155" fmla="*/ 359 w 359"/>
                    <a:gd name="T156" fmla="*/ 58 h 5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59" h="58">
                      <a:moveTo>
                        <a:pt x="359" y="26"/>
                      </a:moveTo>
                      <a:lnTo>
                        <a:pt x="352" y="27"/>
                      </a:lnTo>
                      <a:lnTo>
                        <a:pt x="344" y="31"/>
                      </a:lnTo>
                      <a:lnTo>
                        <a:pt x="328" y="35"/>
                      </a:lnTo>
                      <a:lnTo>
                        <a:pt x="313" y="40"/>
                      </a:lnTo>
                      <a:lnTo>
                        <a:pt x="299" y="45"/>
                      </a:lnTo>
                      <a:lnTo>
                        <a:pt x="286" y="50"/>
                      </a:lnTo>
                      <a:lnTo>
                        <a:pt x="272" y="53"/>
                      </a:lnTo>
                      <a:lnTo>
                        <a:pt x="258" y="54"/>
                      </a:lnTo>
                      <a:lnTo>
                        <a:pt x="243" y="58"/>
                      </a:lnTo>
                      <a:lnTo>
                        <a:pt x="231" y="58"/>
                      </a:lnTo>
                      <a:lnTo>
                        <a:pt x="216" y="58"/>
                      </a:lnTo>
                      <a:lnTo>
                        <a:pt x="202" y="58"/>
                      </a:lnTo>
                      <a:lnTo>
                        <a:pt x="188" y="56"/>
                      </a:lnTo>
                      <a:lnTo>
                        <a:pt x="173" y="53"/>
                      </a:lnTo>
                      <a:lnTo>
                        <a:pt x="159" y="48"/>
                      </a:lnTo>
                      <a:lnTo>
                        <a:pt x="145" y="43"/>
                      </a:lnTo>
                      <a:lnTo>
                        <a:pt x="129" y="37"/>
                      </a:lnTo>
                      <a:lnTo>
                        <a:pt x="124" y="35"/>
                      </a:lnTo>
                      <a:lnTo>
                        <a:pt x="119" y="34"/>
                      </a:lnTo>
                      <a:lnTo>
                        <a:pt x="110" y="31"/>
                      </a:lnTo>
                      <a:lnTo>
                        <a:pt x="99" y="29"/>
                      </a:lnTo>
                      <a:lnTo>
                        <a:pt x="86" y="27"/>
                      </a:lnTo>
                      <a:lnTo>
                        <a:pt x="75" y="26"/>
                      </a:lnTo>
                      <a:lnTo>
                        <a:pt x="64" y="26"/>
                      </a:lnTo>
                      <a:lnTo>
                        <a:pt x="52" y="26"/>
                      </a:lnTo>
                      <a:lnTo>
                        <a:pt x="41" y="24"/>
                      </a:lnTo>
                      <a:lnTo>
                        <a:pt x="30" y="24"/>
                      </a:lnTo>
                      <a:lnTo>
                        <a:pt x="21" y="24"/>
                      </a:lnTo>
                      <a:lnTo>
                        <a:pt x="13" y="24"/>
                      </a:lnTo>
                      <a:lnTo>
                        <a:pt x="6" y="24"/>
                      </a:lnTo>
                      <a:lnTo>
                        <a:pt x="3" y="24"/>
                      </a:lnTo>
                      <a:lnTo>
                        <a:pt x="0" y="23"/>
                      </a:lnTo>
                      <a:lnTo>
                        <a:pt x="1" y="21"/>
                      </a:lnTo>
                      <a:lnTo>
                        <a:pt x="13" y="16"/>
                      </a:lnTo>
                      <a:lnTo>
                        <a:pt x="24" y="13"/>
                      </a:lnTo>
                      <a:lnTo>
                        <a:pt x="46" y="7"/>
                      </a:lnTo>
                      <a:lnTo>
                        <a:pt x="68" y="4"/>
                      </a:lnTo>
                      <a:lnTo>
                        <a:pt x="89" y="2"/>
                      </a:lnTo>
                      <a:lnTo>
                        <a:pt x="111" y="0"/>
                      </a:lnTo>
                      <a:lnTo>
                        <a:pt x="132" y="2"/>
                      </a:lnTo>
                      <a:lnTo>
                        <a:pt x="154" y="4"/>
                      </a:lnTo>
                      <a:lnTo>
                        <a:pt x="175" y="7"/>
                      </a:lnTo>
                      <a:lnTo>
                        <a:pt x="197" y="10"/>
                      </a:lnTo>
                      <a:lnTo>
                        <a:pt x="218" y="13"/>
                      </a:lnTo>
                      <a:lnTo>
                        <a:pt x="240" y="16"/>
                      </a:lnTo>
                      <a:lnTo>
                        <a:pt x="262" y="20"/>
                      </a:lnTo>
                      <a:lnTo>
                        <a:pt x="283" y="23"/>
                      </a:lnTo>
                      <a:lnTo>
                        <a:pt x="329" y="26"/>
                      </a:lnTo>
                      <a:lnTo>
                        <a:pt x="353" y="26"/>
                      </a:lnTo>
                      <a:lnTo>
                        <a:pt x="359" y="26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79" name="Freeform 982"/>
                <p:cNvSpPr>
                  <a:spLocks/>
                </p:cNvSpPr>
                <p:nvPr/>
              </p:nvSpPr>
              <p:spPr bwMode="auto">
                <a:xfrm>
                  <a:off x="1045" y="3036"/>
                  <a:ext cx="174" cy="23"/>
                </a:xfrm>
                <a:custGeom>
                  <a:avLst/>
                  <a:gdLst>
                    <a:gd name="T0" fmla="*/ 0 w 349"/>
                    <a:gd name="T1" fmla="*/ 0 h 48"/>
                    <a:gd name="T2" fmla="*/ 0 w 349"/>
                    <a:gd name="T3" fmla="*/ 0 h 48"/>
                    <a:gd name="T4" fmla="*/ 0 w 349"/>
                    <a:gd name="T5" fmla="*/ 0 h 48"/>
                    <a:gd name="T6" fmla="*/ 0 w 349"/>
                    <a:gd name="T7" fmla="*/ 0 h 48"/>
                    <a:gd name="T8" fmla="*/ 0 w 349"/>
                    <a:gd name="T9" fmla="*/ 0 h 48"/>
                    <a:gd name="T10" fmla="*/ 0 w 349"/>
                    <a:gd name="T11" fmla="*/ 0 h 48"/>
                    <a:gd name="T12" fmla="*/ 0 w 349"/>
                    <a:gd name="T13" fmla="*/ 0 h 48"/>
                    <a:gd name="T14" fmla="*/ 0 w 349"/>
                    <a:gd name="T15" fmla="*/ 0 h 48"/>
                    <a:gd name="T16" fmla="*/ 0 w 349"/>
                    <a:gd name="T17" fmla="*/ 0 h 48"/>
                    <a:gd name="T18" fmla="*/ 0 w 349"/>
                    <a:gd name="T19" fmla="*/ 0 h 48"/>
                    <a:gd name="T20" fmla="*/ 0 w 349"/>
                    <a:gd name="T21" fmla="*/ 0 h 48"/>
                    <a:gd name="T22" fmla="*/ 0 w 349"/>
                    <a:gd name="T23" fmla="*/ 0 h 48"/>
                    <a:gd name="T24" fmla="*/ 0 w 349"/>
                    <a:gd name="T25" fmla="*/ 0 h 48"/>
                    <a:gd name="T26" fmla="*/ 0 w 349"/>
                    <a:gd name="T27" fmla="*/ 0 h 48"/>
                    <a:gd name="T28" fmla="*/ 0 w 349"/>
                    <a:gd name="T29" fmla="*/ 0 h 48"/>
                    <a:gd name="T30" fmla="*/ 0 w 349"/>
                    <a:gd name="T31" fmla="*/ 0 h 48"/>
                    <a:gd name="T32" fmla="*/ 0 w 349"/>
                    <a:gd name="T33" fmla="*/ 0 h 48"/>
                    <a:gd name="T34" fmla="*/ 0 w 349"/>
                    <a:gd name="T35" fmla="*/ 0 h 48"/>
                    <a:gd name="T36" fmla="*/ 0 w 349"/>
                    <a:gd name="T37" fmla="*/ 0 h 48"/>
                    <a:gd name="T38" fmla="*/ 0 w 349"/>
                    <a:gd name="T39" fmla="*/ 0 h 48"/>
                    <a:gd name="T40" fmla="*/ 0 w 349"/>
                    <a:gd name="T41" fmla="*/ 0 h 48"/>
                    <a:gd name="T42" fmla="*/ 0 w 349"/>
                    <a:gd name="T43" fmla="*/ 0 h 48"/>
                    <a:gd name="T44" fmla="*/ 0 w 349"/>
                    <a:gd name="T45" fmla="*/ 0 h 48"/>
                    <a:gd name="T46" fmla="*/ 0 w 349"/>
                    <a:gd name="T47" fmla="*/ 0 h 48"/>
                    <a:gd name="T48" fmla="*/ 0 w 349"/>
                    <a:gd name="T49" fmla="*/ 0 h 48"/>
                    <a:gd name="T50" fmla="*/ 0 w 349"/>
                    <a:gd name="T51" fmla="*/ 0 h 48"/>
                    <a:gd name="T52" fmla="*/ 0 w 349"/>
                    <a:gd name="T53" fmla="*/ 0 h 48"/>
                    <a:gd name="T54" fmla="*/ 0 w 349"/>
                    <a:gd name="T55" fmla="*/ 0 h 48"/>
                    <a:gd name="T56" fmla="*/ 0 w 349"/>
                    <a:gd name="T57" fmla="*/ 0 h 48"/>
                    <a:gd name="T58" fmla="*/ 0 w 349"/>
                    <a:gd name="T59" fmla="*/ 0 h 48"/>
                    <a:gd name="T60" fmla="*/ 0 w 349"/>
                    <a:gd name="T61" fmla="*/ 0 h 48"/>
                    <a:gd name="T62" fmla="*/ 0 w 349"/>
                    <a:gd name="T63" fmla="*/ 0 h 48"/>
                    <a:gd name="T64" fmla="*/ 0 w 349"/>
                    <a:gd name="T65" fmla="*/ 0 h 48"/>
                    <a:gd name="T66" fmla="*/ 0 w 349"/>
                    <a:gd name="T67" fmla="*/ 0 h 48"/>
                    <a:gd name="T68" fmla="*/ 0 w 349"/>
                    <a:gd name="T69" fmla="*/ 0 h 48"/>
                    <a:gd name="T70" fmla="*/ 0 w 349"/>
                    <a:gd name="T71" fmla="*/ 0 h 48"/>
                    <a:gd name="T72" fmla="*/ 0 w 349"/>
                    <a:gd name="T73" fmla="*/ 0 h 48"/>
                    <a:gd name="T74" fmla="*/ 0 w 349"/>
                    <a:gd name="T75" fmla="*/ 0 h 48"/>
                    <a:gd name="T76" fmla="*/ 0 w 349"/>
                    <a:gd name="T77" fmla="*/ 0 h 48"/>
                    <a:gd name="T78" fmla="*/ 0 w 349"/>
                    <a:gd name="T79" fmla="*/ 0 h 48"/>
                    <a:gd name="T80" fmla="*/ 0 w 349"/>
                    <a:gd name="T81" fmla="*/ 0 h 48"/>
                    <a:gd name="T82" fmla="*/ 0 w 349"/>
                    <a:gd name="T83" fmla="*/ 0 h 48"/>
                    <a:gd name="T84" fmla="*/ 0 w 349"/>
                    <a:gd name="T85" fmla="*/ 0 h 48"/>
                    <a:gd name="T86" fmla="*/ 0 w 349"/>
                    <a:gd name="T87" fmla="*/ 0 h 48"/>
                    <a:gd name="T88" fmla="*/ 0 w 349"/>
                    <a:gd name="T89" fmla="*/ 0 h 48"/>
                    <a:gd name="T90" fmla="*/ 0 w 349"/>
                    <a:gd name="T91" fmla="*/ 0 h 48"/>
                    <a:gd name="T92" fmla="*/ 0 w 349"/>
                    <a:gd name="T93" fmla="*/ 0 h 48"/>
                    <a:gd name="T94" fmla="*/ 0 w 349"/>
                    <a:gd name="T95" fmla="*/ 0 h 48"/>
                    <a:gd name="T96" fmla="*/ 0 w 349"/>
                    <a:gd name="T97" fmla="*/ 0 h 48"/>
                    <a:gd name="T98" fmla="*/ 0 w 349"/>
                    <a:gd name="T99" fmla="*/ 0 h 48"/>
                    <a:gd name="T100" fmla="*/ 0 w 349"/>
                    <a:gd name="T101" fmla="*/ 0 h 4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49"/>
                    <a:gd name="T154" fmla="*/ 0 h 48"/>
                    <a:gd name="T155" fmla="*/ 349 w 349"/>
                    <a:gd name="T156" fmla="*/ 48 h 4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49" h="48">
                      <a:moveTo>
                        <a:pt x="0" y="0"/>
                      </a:moveTo>
                      <a:lnTo>
                        <a:pt x="5" y="10"/>
                      </a:lnTo>
                      <a:lnTo>
                        <a:pt x="11" y="16"/>
                      </a:lnTo>
                      <a:lnTo>
                        <a:pt x="26" y="29"/>
                      </a:lnTo>
                      <a:lnTo>
                        <a:pt x="40" y="38"/>
                      </a:lnTo>
                      <a:lnTo>
                        <a:pt x="56" y="43"/>
                      </a:lnTo>
                      <a:lnTo>
                        <a:pt x="73" y="46"/>
                      </a:lnTo>
                      <a:lnTo>
                        <a:pt x="92" y="48"/>
                      </a:lnTo>
                      <a:lnTo>
                        <a:pt x="113" y="46"/>
                      </a:lnTo>
                      <a:lnTo>
                        <a:pt x="135" y="45"/>
                      </a:lnTo>
                      <a:lnTo>
                        <a:pt x="158" y="40"/>
                      </a:lnTo>
                      <a:lnTo>
                        <a:pt x="183" y="37"/>
                      </a:lnTo>
                      <a:lnTo>
                        <a:pt x="207" y="32"/>
                      </a:lnTo>
                      <a:lnTo>
                        <a:pt x="234" y="27"/>
                      </a:lnTo>
                      <a:lnTo>
                        <a:pt x="261" y="24"/>
                      </a:lnTo>
                      <a:lnTo>
                        <a:pt x="290" y="22"/>
                      </a:lnTo>
                      <a:lnTo>
                        <a:pt x="318" y="22"/>
                      </a:lnTo>
                      <a:lnTo>
                        <a:pt x="349" y="22"/>
                      </a:lnTo>
                      <a:lnTo>
                        <a:pt x="342" y="21"/>
                      </a:lnTo>
                      <a:lnTo>
                        <a:pt x="336" y="19"/>
                      </a:lnTo>
                      <a:lnTo>
                        <a:pt x="322" y="16"/>
                      </a:lnTo>
                      <a:lnTo>
                        <a:pt x="306" y="14"/>
                      </a:lnTo>
                      <a:lnTo>
                        <a:pt x="288" y="14"/>
                      </a:lnTo>
                      <a:lnTo>
                        <a:pt x="269" y="14"/>
                      </a:lnTo>
                      <a:lnTo>
                        <a:pt x="248" y="13"/>
                      </a:lnTo>
                      <a:lnTo>
                        <a:pt x="229" y="14"/>
                      </a:lnTo>
                      <a:lnTo>
                        <a:pt x="209" y="14"/>
                      </a:lnTo>
                      <a:lnTo>
                        <a:pt x="188" y="14"/>
                      </a:lnTo>
                      <a:lnTo>
                        <a:pt x="167" y="16"/>
                      </a:lnTo>
                      <a:lnTo>
                        <a:pt x="148" y="16"/>
                      </a:lnTo>
                      <a:lnTo>
                        <a:pt x="129" y="18"/>
                      </a:lnTo>
                      <a:lnTo>
                        <a:pt x="110" y="18"/>
                      </a:lnTo>
                      <a:lnTo>
                        <a:pt x="94" y="18"/>
                      </a:lnTo>
                      <a:lnTo>
                        <a:pt x="78" y="18"/>
                      </a:lnTo>
                      <a:lnTo>
                        <a:pt x="64" y="16"/>
                      </a:lnTo>
                      <a:lnTo>
                        <a:pt x="62" y="16"/>
                      </a:lnTo>
                      <a:lnTo>
                        <a:pt x="56" y="16"/>
                      </a:lnTo>
                      <a:lnTo>
                        <a:pt x="51" y="14"/>
                      </a:lnTo>
                      <a:lnTo>
                        <a:pt x="46" y="14"/>
                      </a:lnTo>
                      <a:lnTo>
                        <a:pt x="43" y="14"/>
                      </a:lnTo>
                      <a:lnTo>
                        <a:pt x="38" y="14"/>
                      </a:lnTo>
                      <a:lnTo>
                        <a:pt x="34" y="13"/>
                      </a:lnTo>
                      <a:lnTo>
                        <a:pt x="29" y="13"/>
                      </a:lnTo>
                      <a:lnTo>
                        <a:pt x="26" y="11"/>
                      </a:lnTo>
                      <a:lnTo>
                        <a:pt x="19" y="10"/>
                      </a:lnTo>
                      <a:lnTo>
                        <a:pt x="16" y="10"/>
                      </a:lnTo>
                      <a:lnTo>
                        <a:pt x="11" y="8"/>
                      </a:lnTo>
                      <a:lnTo>
                        <a:pt x="8" y="7"/>
                      </a:lnTo>
                      <a:lnTo>
                        <a:pt x="5" y="5"/>
                      </a:lnTo>
                      <a:lnTo>
                        <a:pt x="3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0" name="Freeform 983"/>
                <p:cNvSpPr>
                  <a:spLocks/>
                </p:cNvSpPr>
                <p:nvPr/>
              </p:nvSpPr>
              <p:spPr bwMode="auto">
                <a:xfrm>
                  <a:off x="1031" y="3021"/>
                  <a:ext cx="67" cy="14"/>
                </a:xfrm>
                <a:custGeom>
                  <a:avLst/>
                  <a:gdLst>
                    <a:gd name="T0" fmla="*/ 0 w 133"/>
                    <a:gd name="T1" fmla="*/ 0 h 27"/>
                    <a:gd name="T2" fmla="*/ 1 w 133"/>
                    <a:gd name="T3" fmla="*/ 1 h 27"/>
                    <a:gd name="T4" fmla="*/ 1 w 133"/>
                    <a:gd name="T5" fmla="*/ 1 h 27"/>
                    <a:gd name="T6" fmla="*/ 1 w 133"/>
                    <a:gd name="T7" fmla="*/ 1 h 27"/>
                    <a:gd name="T8" fmla="*/ 1 w 133"/>
                    <a:gd name="T9" fmla="*/ 1 h 27"/>
                    <a:gd name="T10" fmla="*/ 1 w 133"/>
                    <a:gd name="T11" fmla="*/ 1 h 27"/>
                    <a:gd name="T12" fmla="*/ 1 w 133"/>
                    <a:gd name="T13" fmla="*/ 1 h 27"/>
                    <a:gd name="T14" fmla="*/ 1 w 133"/>
                    <a:gd name="T15" fmla="*/ 1 h 27"/>
                    <a:gd name="T16" fmla="*/ 1 w 133"/>
                    <a:gd name="T17" fmla="*/ 1 h 27"/>
                    <a:gd name="T18" fmla="*/ 1 w 133"/>
                    <a:gd name="T19" fmla="*/ 1 h 27"/>
                    <a:gd name="T20" fmla="*/ 1 w 133"/>
                    <a:gd name="T21" fmla="*/ 1 h 27"/>
                    <a:gd name="T22" fmla="*/ 1 w 133"/>
                    <a:gd name="T23" fmla="*/ 1 h 27"/>
                    <a:gd name="T24" fmla="*/ 1 w 133"/>
                    <a:gd name="T25" fmla="*/ 1 h 27"/>
                    <a:gd name="T26" fmla="*/ 1 w 133"/>
                    <a:gd name="T27" fmla="*/ 1 h 27"/>
                    <a:gd name="T28" fmla="*/ 1 w 133"/>
                    <a:gd name="T29" fmla="*/ 1 h 27"/>
                    <a:gd name="T30" fmla="*/ 1 w 133"/>
                    <a:gd name="T31" fmla="*/ 1 h 27"/>
                    <a:gd name="T32" fmla="*/ 1 w 133"/>
                    <a:gd name="T33" fmla="*/ 1 h 27"/>
                    <a:gd name="T34" fmla="*/ 1 w 133"/>
                    <a:gd name="T35" fmla="*/ 1 h 27"/>
                    <a:gd name="T36" fmla="*/ 1 w 133"/>
                    <a:gd name="T37" fmla="*/ 1 h 27"/>
                    <a:gd name="T38" fmla="*/ 1 w 133"/>
                    <a:gd name="T39" fmla="*/ 1 h 27"/>
                    <a:gd name="T40" fmla="*/ 1 w 133"/>
                    <a:gd name="T41" fmla="*/ 1 h 27"/>
                    <a:gd name="T42" fmla="*/ 1 w 133"/>
                    <a:gd name="T43" fmla="*/ 1 h 27"/>
                    <a:gd name="T44" fmla="*/ 1 w 133"/>
                    <a:gd name="T45" fmla="*/ 1 h 27"/>
                    <a:gd name="T46" fmla="*/ 1 w 133"/>
                    <a:gd name="T47" fmla="*/ 1 h 27"/>
                    <a:gd name="T48" fmla="*/ 1 w 133"/>
                    <a:gd name="T49" fmla="*/ 1 h 27"/>
                    <a:gd name="T50" fmla="*/ 1 w 133"/>
                    <a:gd name="T51" fmla="*/ 1 h 27"/>
                    <a:gd name="T52" fmla="*/ 1 w 133"/>
                    <a:gd name="T53" fmla="*/ 1 h 27"/>
                    <a:gd name="T54" fmla="*/ 1 w 133"/>
                    <a:gd name="T55" fmla="*/ 1 h 27"/>
                    <a:gd name="T56" fmla="*/ 1 w 133"/>
                    <a:gd name="T57" fmla="*/ 1 h 27"/>
                    <a:gd name="T58" fmla="*/ 1 w 133"/>
                    <a:gd name="T59" fmla="*/ 1 h 27"/>
                    <a:gd name="T60" fmla="*/ 1 w 133"/>
                    <a:gd name="T61" fmla="*/ 1 h 27"/>
                    <a:gd name="T62" fmla="*/ 1 w 133"/>
                    <a:gd name="T63" fmla="*/ 1 h 27"/>
                    <a:gd name="T64" fmla="*/ 1 w 133"/>
                    <a:gd name="T65" fmla="*/ 1 h 27"/>
                    <a:gd name="T66" fmla="*/ 1 w 133"/>
                    <a:gd name="T67" fmla="*/ 1 h 27"/>
                    <a:gd name="T68" fmla="*/ 1 w 133"/>
                    <a:gd name="T69" fmla="*/ 1 h 27"/>
                    <a:gd name="T70" fmla="*/ 1 w 133"/>
                    <a:gd name="T71" fmla="*/ 1 h 27"/>
                    <a:gd name="T72" fmla="*/ 1 w 133"/>
                    <a:gd name="T73" fmla="*/ 1 h 27"/>
                    <a:gd name="T74" fmla="*/ 1 w 133"/>
                    <a:gd name="T75" fmla="*/ 1 h 27"/>
                    <a:gd name="T76" fmla="*/ 1 w 133"/>
                    <a:gd name="T77" fmla="*/ 1 h 27"/>
                    <a:gd name="T78" fmla="*/ 1 w 133"/>
                    <a:gd name="T79" fmla="*/ 1 h 27"/>
                    <a:gd name="T80" fmla="*/ 1 w 133"/>
                    <a:gd name="T81" fmla="*/ 1 h 27"/>
                    <a:gd name="T82" fmla="*/ 1 w 133"/>
                    <a:gd name="T83" fmla="*/ 1 h 27"/>
                    <a:gd name="T84" fmla="*/ 1 w 133"/>
                    <a:gd name="T85" fmla="*/ 1 h 27"/>
                    <a:gd name="T86" fmla="*/ 1 w 133"/>
                    <a:gd name="T87" fmla="*/ 1 h 27"/>
                    <a:gd name="T88" fmla="*/ 1 w 133"/>
                    <a:gd name="T89" fmla="*/ 1 h 27"/>
                    <a:gd name="T90" fmla="*/ 1 w 133"/>
                    <a:gd name="T91" fmla="*/ 1 h 27"/>
                    <a:gd name="T92" fmla="*/ 1 w 133"/>
                    <a:gd name="T93" fmla="*/ 1 h 27"/>
                    <a:gd name="T94" fmla="*/ 1 w 133"/>
                    <a:gd name="T95" fmla="*/ 1 h 27"/>
                    <a:gd name="T96" fmla="*/ 0 w 133"/>
                    <a:gd name="T97" fmla="*/ 0 h 2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33"/>
                    <a:gd name="T148" fmla="*/ 0 h 27"/>
                    <a:gd name="T149" fmla="*/ 133 w 133"/>
                    <a:gd name="T150" fmla="*/ 27 h 2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33" h="27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6" y="3"/>
                      </a:lnTo>
                      <a:lnTo>
                        <a:pt x="11" y="6"/>
                      </a:lnTo>
                      <a:lnTo>
                        <a:pt x="17" y="8"/>
                      </a:lnTo>
                      <a:lnTo>
                        <a:pt x="23" y="8"/>
                      </a:lnTo>
                      <a:lnTo>
                        <a:pt x="30" y="9"/>
                      </a:lnTo>
                      <a:lnTo>
                        <a:pt x="36" y="9"/>
                      </a:lnTo>
                      <a:lnTo>
                        <a:pt x="43" y="9"/>
                      </a:lnTo>
                      <a:lnTo>
                        <a:pt x="47" y="8"/>
                      </a:lnTo>
                      <a:lnTo>
                        <a:pt x="55" y="8"/>
                      </a:lnTo>
                      <a:lnTo>
                        <a:pt x="60" y="8"/>
                      </a:lnTo>
                      <a:lnTo>
                        <a:pt x="66" y="6"/>
                      </a:lnTo>
                      <a:lnTo>
                        <a:pt x="71" y="4"/>
                      </a:lnTo>
                      <a:lnTo>
                        <a:pt x="78" y="4"/>
                      </a:lnTo>
                      <a:lnTo>
                        <a:pt x="82" y="4"/>
                      </a:lnTo>
                      <a:lnTo>
                        <a:pt x="85" y="3"/>
                      </a:lnTo>
                      <a:lnTo>
                        <a:pt x="89" y="3"/>
                      </a:lnTo>
                      <a:lnTo>
                        <a:pt x="93" y="4"/>
                      </a:lnTo>
                      <a:lnTo>
                        <a:pt x="97" y="4"/>
                      </a:lnTo>
                      <a:lnTo>
                        <a:pt x="100" y="4"/>
                      </a:lnTo>
                      <a:lnTo>
                        <a:pt x="103" y="6"/>
                      </a:lnTo>
                      <a:lnTo>
                        <a:pt x="106" y="6"/>
                      </a:lnTo>
                      <a:lnTo>
                        <a:pt x="109" y="8"/>
                      </a:lnTo>
                      <a:lnTo>
                        <a:pt x="113" y="9"/>
                      </a:lnTo>
                      <a:lnTo>
                        <a:pt x="116" y="11"/>
                      </a:lnTo>
                      <a:lnTo>
                        <a:pt x="119" y="12"/>
                      </a:lnTo>
                      <a:lnTo>
                        <a:pt x="122" y="14"/>
                      </a:lnTo>
                      <a:lnTo>
                        <a:pt x="125" y="15"/>
                      </a:lnTo>
                      <a:lnTo>
                        <a:pt x="130" y="20"/>
                      </a:lnTo>
                      <a:lnTo>
                        <a:pt x="133" y="25"/>
                      </a:lnTo>
                      <a:lnTo>
                        <a:pt x="133" y="27"/>
                      </a:lnTo>
                      <a:lnTo>
                        <a:pt x="130" y="25"/>
                      </a:lnTo>
                      <a:lnTo>
                        <a:pt x="125" y="22"/>
                      </a:lnTo>
                      <a:lnTo>
                        <a:pt x="117" y="19"/>
                      </a:lnTo>
                      <a:lnTo>
                        <a:pt x="108" y="15"/>
                      </a:lnTo>
                      <a:lnTo>
                        <a:pt x="98" y="15"/>
                      </a:lnTo>
                      <a:lnTo>
                        <a:pt x="87" y="14"/>
                      </a:lnTo>
                      <a:lnTo>
                        <a:pt x="78" y="14"/>
                      </a:lnTo>
                      <a:lnTo>
                        <a:pt x="66" y="15"/>
                      </a:lnTo>
                      <a:lnTo>
                        <a:pt x="57" y="15"/>
                      </a:lnTo>
                      <a:lnTo>
                        <a:pt x="46" y="15"/>
                      </a:lnTo>
                      <a:lnTo>
                        <a:pt x="36" y="15"/>
                      </a:lnTo>
                      <a:lnTo>
                        <a:pt x="28" y="15"/>
                      </a:lnTo>
                      <a:lnTo>
                        <a:pt x="19" y="14"/>
                      </a:lnTo>
                      <a:lnTo>
                        <a:pt x="12" y="12"/>
                      </a:lnTo>
                      <a:lnTo>
                        <a:pt x="6" y="9"/>
                      </a:lnTo>
                      <a:lnTo>
                        <a:pt x="3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1" name="Freeform 984"/>
                <p:cNvSpPr>
                  <a:spLocks/>
                </p:cNvSpPr>
                <p:nvPr/>
              </p:nvSpPr>
              <p:spPr bwMode="auto">
                <a:xfrm>
                  <a:off x="1030" y="3126"/>
                  <a:ext cx="390" cy="87"/>
                </a:xfrm>
                <a:custGeom>
                  <a:avLst/>
                  <a:gdLst>
                    <a:gd name="T0" fmla="*/ 1 w 780"/>
                    <a:gd name="T1" fmla="*/ 0 h 175"/>
                    <a:gd name="T2" fmla="*/ 1 w 780"/>
                    <a:gd name="T3" fmla="*/ 0 h 175"/>
                    <a:gd name="T4" fmla="*/ 1 w 780"/>
                    <a:gd name="T5" fmla="*/ 0 h 175"/>
                    <a:gd name="T6" fmla="*/ 1 w 780"/>
                    <a:gd name="T7" fmla="*/ 0 h 175"/>
                    <a:gd name="T8" fmla="*/ 1 w 780"/>
                    <a:gd name="T9" fmla="*/ 0 h 175"/>
                    <a:gd name="T10" fmla="*/ 1 w 780"/>
                    <a:gd name="T11" fmla="*/ 0 h 175"/>
                    <a:gd name="T12" fmla="*/ 1 w 780"/>
                    <a:gd name="T13" fmla="*/ 0 h 175"/>
                    <a:gd name="T14" fmla="*/ 1 w 780"/>
                    <a:gd name="T15" fmla="*/ 0 h 175"/>
                    <a:gd name="T16" fmla="*/ 1 w 780"/>
                    <a:gd name="T17" fmla="*/ 0 h 175"/>
                    <a:gd name="T18" fmla="*/ 1 w 780"/>
                    <a:gd name="T19" fmla="*/ 0 h 175"/>
                    <a:gd name="T20" fmla="*/ 1 w 780"/>
                    <a:gd name="T21" fmla="*/ 0 h 175"/>
                    <a:gd name="T22" fmla="*/ 1 w 780"/>
                    <a:gd name="T23" fmla="*/ 0 h 175"/>
                    <a:gd name="T24" fmla="*/ 1 w 780"/>
                    <a:gd name="T25" fmla="*/ 0 h 175"/>
                    <a:gd name="T26" fmla="*/ 1 w 780"/>
                    <a:gd name="T27" fmla="*/ 0 h 175"/>
                    <a:gd name="T28" fmla="*/ 1 w 780"/>
                    <a:gd name="T29" fmla="*/ 0 h 175"/>
                    <a:gd name="T30" fmla="*/ 1 w 780"/>
                    <a:gd name="T31" fmla="*/ 0 h 175"/>
                    <a:gd name="T32" fmla="*/ 1 w 780"/>
                    <a:gd name="T33" fmla="*/ 0 h 175"/>
                    <a:gd name="T34" fmla="*/ 1 w 780"/>
                    <a:gd name="T35" fmla="*/ 0 h 175"/>
                    <a:gd name="T36" fmla="*/ 1 w 780"/>
                    <a:gd name="T37" fmla="*/ 0 h 175"/>
                    <a:gd name="T38" fmla="*/ 0 w 780"/>
                    <a:gd name="T39" fmla="*/ 0 h 175"/>
                    <a:gd name="T40" fmla="*/ 1 w 780"/>
                    <a:gd name="T41" fmla="*/ 0 h 175"/>
                    <a:gd name="T42" fmla="*/ 1 w 780"/>
                    <a:gd name="T43" fmla="*/ 0 h 175"/>
                    <a:gd name="T44" fmla="*/ 1 w 780"/>
                    <a:gd name="T45" fmla="*/ 0 h 175"/>
                    <a:gd name="T46" fmla="*/ 1 w 780"/>
                    <a:gd name="T47" fmla="*/ 0 h 175"/>
                    <a:gd name="T48" fmla="*/ 1 w 780"/>
                    <a:gd name="T49" fmla="*/ 0 h 175"/>
                    <a:gd name="T50" fmla="*/ 1 w 780"/>
                    <a:gd name="T51" fmla="*/ 0 h 175"/>
                    <a:gd name="T52" fmla="*/ 1 w 780"/>
                    <a:gd name="T53" fmla="*/ 0 h 175"/>
                    <a:gd name="T54" fmla="*/ 1 w 780"/>
                    <a:gd name="T55" fmla="*/ 0 h 175"/>
                    <a:gd name="T56" fmla="*/ 1 w 780"/>
                    <a:gd name="T57" fmla="*/ 0 h 175"/>
                    <a:gd name="T58" fmla="*/ 1 w 780"/>
                    <a:gd name="T59" fmla="*/ 0 h 175"/>
                    <a:gd name="T60" fmla="*/ 1 w 780"/>
                    <a:gd name="T61" fmla="*/ 0 h 175"/>
                    <a:gd name="T62" fmla="*/ 1 w 780"/>
                    <a:gd name="T63" fmla="*/ 0 h 175"/>
                    <a:gd name="T64" fmla="*/ 1 w 780"/>
                    <a:gd name="T65" fmla="*/ 0 h 175"/>
                    <a:gd name="T66" fmla="*/ 1 w 780"/>
                    <a:gd name="T67" fmla="*/ 0 h 175"/>
                    <a:gd name="T68" fmla="*/ 1 w 780"/>
                    <a:gd name="T69" fmla="*/ 0 h 175"/>
                    <a:gd name="T70" fmla="*/ 1 w 780"/>
                    <a:gd name="T71" fmla="*/ 0 h 175"/>
                    <a:gd name="T72" fmla="*/ 1 w 780"/>
                    <a:gd name="T73" fmla="*/ 0 h 175"/>
                    <a:gd name="T74" fmla="*/ 1 w 780"/>
                    <a:gd name="T75" fmla="*/ 0 h 175"/>
                    <a:gd name="T76" fmla="*/ 1 w 780"/>
                    <a:gd name="T77" fmla="*/ 0 h 175"/>
                    <a:gd name="T78" fmla="*/ 1 w 780"/>
                    <a:gd name="T79" fmla="*/ 0 h 175"/>
                    <a:gd name="T80" fmla="*/ 1 w 780"/>
                    <a:gd name="T81" fmla="*/ 0 h 175"/>
                    <a:gd name="T82" fmla="*/ 1 w 780"/>
                    <a:gd name="T83" fmla="*/ 0 h 175"/>
                    <a:gd name="T84" fmla="*/ 1 w 780"/>
                    <a:gd name="T85" fmla="*/ 0 h 175"/>
                    <a:gd name="T86" fmla="*/ 1 w 780"/>
                    <a:gd name="T87" fmla="*/ 0 h 175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780"/>
                    <a:gd name="T133" fmla="*/ 0 h 175"/>
                    <a:gd name="T134" fmla="*/ 780 w 780"/>
                    <a:gd name="T135" fmla="*/ 175 h 175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780" h="175">
                      <a:moveTo>
                        <a:pt x="778" y="167"/>
                      </a:moveTo>
                      <a:lnTo>
                        <a:pt x="780" y="159"/>
                      </a:lnTo>
                      <a:lnTo>
                        <a:pt x="776" y="149"/>
                      </a:lnTo>
                      <a:lnTo>
                        <a:pt x="772" y="140"/>
                      </a:lnTo>
                      <a:lnTo>
                        <a:pt x="765" y="130"/>
                      </a:lnTo>
                      <a:lnTo>
                        <a:pt x="757" y="122"/>
                      </a:lnTo>
                      <a:lnTo>
                        <a:pt x="751" y="115"/>
                      </a:lnTo>
                      <a:lnTo>
                        <a:pt x="745" y="110"/>
                      </a:lnTo>
                      <a:lnTo>
                        <a:pt x="735" y="102"/>
                      </a:lnTo>
                      <a:lnTo>
                        <a:pt x="725" y="97"/>
                      </a:lnTo>
                      <a:lnTo>
                        <a:pt x="719" y="94"/>
                      </a:lnTo>
                      <a:lnTo>
                        <a:pt x="714" y="92"/>
                      </a:lnTo>
                      <a:lnTo>
                        <a:pt x="708" y="89"/>
                      </a:lnTo>
                      <a:lnTo>
                        <a:pt x="703" y="88"/>
                      </a:lnTo>
                      <a:lnTo>
                        <a:pt x="684" y="84"/>
                      </a:lnTo>
                      <a:lnTo>
                        <a:pt x="678" y="84"/>
                      </a:lnTo>
                      <a:lnTo>
                        <a:pt x="671" y="83"/>
                      </a:lnTo>
                      <a:lnTo>
                        <a:pt x="665" y="83"/>
                      </a:lnTo>
                      <a:lnTo>
                        <a:pt x="659" y="83"/>
                      </a:lnTo>
                      <a:lnTo>
                        <a:pt x="652" y="83"/>
                      </a:lnTo>
                      <a:lnTo>
                        <a:pt x="644" y="83"/>
                      </a:lnTo>
                      <a:lnTo>
                        <a:pt x="619" y="75"/>
                      </a:lnTo>
                      <a:lnTo>
                        <a:pt x="601" y="68"/>
                      </a:lnTo>
                      <a:lnTo>
                        <a:pt x="584" y="64"/>
                      </a:lnTo>
                      <a:lnTo>
                        <a:pt x="565" y="61"/>
                      </a:lnTo>
                      <a:lnTo>
                        <a:pt x="547" y="59"/>
                      </a:lnTo>
                      <a:lnTo>
                        <a:pt x="530" y="57"/>
                      </a:lnTo>
                      <a:lnTo>
                        <a:pt x="511" y="56"/>
                      </a:lnTo>
                      <a:lnTo>
                        <a:pt x="493" y="54"/>
                      </a:lnTo>
                      <a:lnTo>
                        <a:pt x="474" y="54"/>
                      </a:lnTo>
                      <a:lnTo>
                        <a:pt x="455" y="54"/>
                      </a:lnTo>
                      <a:lnTo>
                        <a:pt x="437" y="54"/>
                      </a:lnTo>
                      <a:lnTo>
                        <a:pt x="418" y="54"/>
                      </a:lnTo>
                      <a:lnTo>
                        <a:pt x="399" y="53"/>
                      </a:lnTo>
                      <a:lnTo>
                        <a:pt x="382" y="53"/>
                      </a:lnTo>
                      <a:lnTo>
                        <a:pt x="363" y="49"/>
                      </a:lnTo>
                      <a:lnTo>
                        <a:pt x="345" y="48"/>
                      </a:lnTo>
                      <a:lnTo>
                        <a:pt x="326" y="43"/>
                      </a:lnTo>
                      <a:lnTo>
                        <a:pt x="310" y="40"/>
                      </a:lnTo>
                      <a:lnTo>
                        <a:pt x="294" y="35"/>
                      </a:lnTo>
                      <a:lnTo>
                        <a:pt x="275" y="30"/>
                      </a:lnTo>
                      <a:lnTo>
                        <a:pt x="256" y="26"/>
                      </a:lnTo>
                      <a:lnTo>
                        <a:pt x="237" y="21"/>
                      </a:lnTo>
                      <a:lnTo>
                        <a:pt x="218" y="16"/>
                      </a:lnTo>
                      <a:lnTo>
                        <a:pt x="196" y="11"/>
                      </a:lnTo>
                      <a:lnTo>
                        <a:pt x="175" y="8"/>
                      </a:lnTo>
                      <a:lnTo>
                        <a:pt x="154" y="5"/>
                      </a:lnTo>
                      <a:lnTo>
                        <a:pt x="134" y="2"/>
                      </a:lnTo>
                      <a:lnTo>
                        <a:pt x="113" y="0"/>
                      </a:lnTo>
                      <a:lnTo>
                        <a:pt x="92" y="0"/>
                      </a:lnTo>
                      <a:lnTo>
                        <a:pt x="73" y="2"/>
                      </a:lnTo>
                      <a:lnTo>
                        <a:pt x="54" y="3"/>
                      </a:lnTo>
                      <a:lnTo>
                        <a:pt x="37" y="7"/>
                      </a:lnTo>
                      <a:lnTo>
                        <a:pt x="27" y="10"/>
                      </a:lnTo>
                      <a:lnTo>
                        <a:pt x="19" y="13"/>
                      </a:lnTo>
                      <a:lnTo>
                        <a:pt x="10" y="18"/>
                      </a:lnTo>
                      <a:lnTo>
                        <a:pt x="5" y="26"/>
                      </a:lnTo>
                      <a:lnTo>
                        <a:pt x="0" y="34"/>
                      </a:lnTo>
                      <a:lnTo>
                        <a:pt x="0" y="41"/>
                      </a:lnTo>
                      <a:lnTo>
                        <a:pt x="0" y="51"/>
                      </a:lnTo>
                      <a:lnTo>
                        <a:pt x="2" y="59"/>
                      </a:lnTo>
                      <a:lnTo>
                        <a:pt x="6" y="68"/>
                      </a:lnTo>
                      <a:lnTo>
                        <a:pt x="11" y="75"/>
                      </a:lnTo>
                      <a:lnTo>
                        <a:pt x="13" y="65"/>
                      </a:lnTo>
                      <a:lnTo>
                        <a:pt x="14" y="61"/>
                      </a:lnTo>
                      <a:lnTo>
                        <a:pt x="16" y="56"/>
                      </a:lnTo>
                      <a:lnTo>
                        <a:pt x="19" y="49"/>
                      </a:lnTo>
                      <a:lnTo>
                        <a:pt x="27" y="41"/>
                      </a:lnTo>
                      <a:lnTo>
                        <a:pt x="46" y="34"/>
                      </a:lnTo>
                      <a:lnTo>
                        <a:pt x="62" y="30"/>
                      </a:lnTo>
                      <a:lnTo>
                        <a:pt x="78" y="30"/>
                      </a:lnTo>
                      <a:lnTo>
                        <a:pt x="92" y="30"/>
                      </a:lnTo>
                      <a:lnTo>
                        <a:pt x="108" y="34"/>
                      </a:lnTo>
                      <a:lnTo>
                        <a:pt x="122" y="38"/>
                      </a:lnTo>
                      <a:lnTo>
                        <a:pt x="138" y="43"/>
                      </a:lnTo>
                      <a:lnTo>
                        <a:pt x="153" y="48"/>
                      </a:lnTo>
                      <a:lnTo>
                        <a:pt x="169" y="54"/>
                      </a:lnTo>
                      <a:lnTo>
                        <a:pt x="183" y="59"/>
                      </a:lnTo>
                      <a:lnTo>
                        <a:pt x="197" y="64"/>
                      </a:lnTo>
                      <a:lnTo>
                        <a:pt x="213" y="68"/>
                      </a:lnTo>
                      <a:lnTo>
                        <a:pt x="227" y="72"/>
                      </a:lnTo>
                      <a:lnTo>
                        <a:pt x="242" y="73"/>
                      </a:lnTo>
                      <a:lnTo>
                        <a:pt x="258" y="73"/>
                      </a:lnTo>
                      <a:lnTo>
                        <a:pt x="272" y="70"/>
                      </a:lnTo>
                      <a:lnTo>
                        <a:pt x="280" y="68"/>
                      </a:lnTo>
                      <a:lnTo>
                        <a:pt x="288" y="65"/>
                      </a:lnTo>
                      <a:lnTo>
                        <a:pt x="296" y="64"/>
                      </a:lnTo>
                      <a:lnTo>
                        <a:pt x="304" y="61"/>
                      </a:lnTo>
                      <a:lnTo>
                        <a:pt x="312" y="59"/>
                      </a:lnTo>
                      <a:lnTo>
                        <a:pt x="321" y="57"/>
                      </a:lnTo>
                      <a:lnTo>
                        <a:pt x="329" y="57"/>
                      </a:lnTo>
                      <a:lnTo>
                        <a:pt x="337" y="59"/>
                      </a:lnTo>
                      <a:lnTo>
                        <a:pt x="347" y="65"/>
                      </a:lnTo>
                      <a:lnTo>
                        <a:pt x="350" y="70"/>
                      </a:lnTo>
                      <a:lnTo>
                        <a:pt x="355" y="76"/>
                      </a:lnTo>
                      <a:lnTo>
                        <a:pt x="364" y="88"/>
                      </a:lnTo>
                      <a:lnTo>
                        <a:pt x="372" y="94"/>
                      </a:lnTo>
                      <a:lnTo>
                        <a:pt x="385" y="97"/>
                      </a:lnTo>
                      <a:lnTo>
                        <a:pt x="398" y="99"/>
                      </a:lnTo>
                      <a:lnTo>
                        <a:pt x="410" y="100"/>
                      </a:lnTo>
                      <a:lnTo>
                        <a:pt x="423" y="102"/>
                      </a:lnTo>
                      <a:lnTo>
                        <a:pt x="437" y="102"/>
                      </a:lnTo>
                      <a:lnTo>
                        <a:pt x="450" y="102"/>
                      </a:lnTo>
                      <a:lnTo>
                        <a:pt x="465" y="102"/>
                      </a:lnTo>
                      <a:lnTo>
                        <a:pt x="479" y="102"/>
                      </a:lnTo>
                      <a:lnTo>
                        <a:pt x="492" y="102"/>
                      </a:lnTo>
                      <a:lnTo>
                        <a:pt x="506" y="103"/>
                      </a:lnTo>
                      <a:lnTo>
                        <a:pt x="519" y="103"/>
                      </a:lnTo>
                      <a:lnTo>
                        <a:pt x="533" y="105"/>
                      </a:lnTo>
                      <a:lnTo>
                        <a:pt x="546" y="107"/>
                      </a:lnTo>
                      <a:lnTo>
                        <a:pt x="558" y="110"/>
                      </a:lnTo>
                      <a:lnTo>
                        <a:pt x="571" y="113"/>
                      </a:lnTo>
                      <a:lnTo>
                        <a:pt x="584" y="116"/>
                      </a:lnTo>
                      <a:lnTo>
                        <a:pt x="592" y="119"/>
                      </a:lnTo>
                      <a:lnTo>
                        <a:pt x="601" y="121"/>
                      </a:lnTo>
                      <a:lnTo>
                        <a:pt x="612" y="121"/>
                      </a:lnTo>
                      <a:lnTo>
                        <a:pt x="625" y="122"/>
                      </a:lnTo>
                      <a:lnTo>
                        <a:pt x="640" y="122"/>
                      </a:lnTo>
                      <a:lnTo>
                        <a:pt x="654" y="124"/>
                      </a:lnTo>
                      <a:lnTo>
                        <a:pt x="670" y="126"/>
                      </a:lnTo>
                      <a:lnTo>
                        <a:pt x="684" y="127"/>
                      </a:lnTo>
                      <a:lnTo>
                        <a:pt x="698" y="129"/>
                      </a:lnTo>
                      <a:lnTo>
                        <a:pt x="713" y="132"/>
                      </a:lnTo>
                      <a:lnTo>
                        <a:pt x="725" y="137"/>
                      </a:lnTo>
                      <a:lnTo>
                        <a:pt x="737" y="140"/>
                      </a:lnTo>
                      <a:lnTo>
                        <a:pt x="746" y="148"/>
                      </a:lnTo>
                      <a:lnTo>
                        <a:pt x="753" y="154"/>
                      </a:lnTo>
                      <a:lnTo>
                        <a:pt x="757" y="164"/>
                      </a:lnTo>
                      <a:lnTo>
                        <a:pt x="759" y="175"/>
                      </a:lnTo>
                      <a:lnTo>
                        <a:pt x="765" y="172"/>
                      </a:lnTo>
                      <a:lnTo>
                        <a:pt x="770" y="169"/>
                      </a:lnTo>
                      <a:lnTo>
                        <a:pt x="776" y="167"/>
                      </a:lnTo>
                      <a:lnTo>
                        <a:pt x="778" y="1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2" name="Freeform 985"/>
                <p:cNvSpPr>
                  <a:spLocks/>
                </p:cNvSpPr>
                <p:nvPr/>
              </p:nvSpPr>
              <p:spPr bwMode="auto">
                <a:xfrm>
                  <a:off x="1082" y="3153"/>
                  <a:ext cx="219" cy="31"/>
                </a:xfrm>
                <a:custGeom>
                  <a:avLst/>
                  <a:gdLst>
                    <a:gd name="T0" fmla="*/ 0 w 439"/>
                    <a:gd name="T1" fmla="*/ 1 h 62"/>
                    <a:gd name="T2" fmla="*/ 0 w 439"/>
                    <a:gd name="T3" fmla="*/ 1 h 62"/>
                    <a:gd name="T4" fmla="*/ 0 w 439"/>
                    <a:gd name="T5" fmla="*/ 1 h 62"/>
                    <a:gd name="T6" fmla="*/ 0 w 439"/>
                    <a:gd name="T7" fmla="*/ 1 h 62"/>
                    <a:gd name="T8" fmla="*/ 0 w 439"/>
                    <a:gd name="T9" fmla="*/ 1 h 62"/>
                    <a:gd name="T10" fmla="*/ 0 w 439"/>
                    <a:gd name="T11" fmla="*/ 1 h 62"/>
                    <a:gd name="T12" fmla="*/ 0 w 439"/>
                    <a:gd name="T13" fmla="*/ 1 h 62"/>
                    <a:gd name="T14" fmla="*/ 0 w 439"/>
                    <a:gd name="T15" fmla="*/ 1 h 62"/>
                    <a:gd name="T16" fmla="*/ 0 w 439"/>
                    <a:gd name="T17" fmla="*/ 1 h 62"/>
                    <a:gd name="T18" fmla="*/ 0 w 439"/>
                    <a:gd name="T19" fmla="*/ 1 h 62"/>
                    <a:gd name="T20" fmla="*/ 0 w 439"/>
                    <a:gd name="T21" fmla="*/ 1 h 62"/>
                    <a:gd name="T22" fmla="*/ 0 w 439"/>
                    <a:gd name="T23" fmla="*/ 1 h 62"/>
                    <a:gd name="T24" fmla="*/ 0 w 439"/>
                    <a:gd name="T25" fmla="*/ 1 h 62"/>
                    <a:gd name="T26" fmla="*/ 0 w 439"/>
                    <a:gd name="T27" fmla="*/ 1 h 62"/>
                    <a:gd name="T28" fmla="*/ 0 w 439"/>
                    <a:gd name="T29" fmla="*/ 1 h 62"/>
                    <a:gd name="T30" fmla="*/ 0 w 439"/>
                    <a:gd name="T31" fmla="*/ 1 h 62"/>
                    <a:gd name="T32" fmla="*/ 0 w 439"/>
                    <a:gd name="T33" fmla="*/ 1 h 62"/>
                    <a:gd name="T34" fmla="*/ 0 w 439"/>
                    <a:gd name="T35" fmla="*/ 1 h 62"/>
                    <a:gd name="T36" fmla="*/ 0 w 439"/>
                    <a:gd name="T37" fmla="*/ 1 h 62"/>
                    <a:gd name="T38" fmla="*/ 0 w 439"/>
                    <a:gd name="T39" fmla="*/ 1 h 62"/>
                    <a:gd name="T40" fmla="*/ 0 w 439"/>
                    <a:gd name="T41" fmla="*/ 1 h 62"/>
                    <a:gd name="T42" fmla="*/ 0 w 439"/>
                    <a:gd name="T43" fmla="*/ 1 h 62"/>
                    <a:gd name="T44" fmla="*/ 0 w 439"/>
                    <a:gd name="T45" fmla="*/ 1 h 62"/>
                    <a:gd name="T46" fmla="*/ 0 w 439"/>
                    <a:gd name="T47" fmla="*/ 1 h 62"/>
                    <a:gd name="T48" fmla="*/ 0 w 439"/>
                    <a:gd name="T49" fmla="*/ 1 h 62"/>
                    <a:gd name="T50" fmla="*/ 0 w 439"/>
                    <a:gd name="T51" fmla="*/ 1 h 62"/>
                    <a:gd name="T52" fmla="*/ 0 w 439"/>
                    <a:gd name="T53" fmla="*/ 1 h 62"/>
                    <a:gd name="T54" fmla="*/ 0 w 439"/>
                    <a:gd name="T55" fmla="*/ 1 h 62"/>
                    <a:gd name="T56" fmla="*/ 0 w 439"/>
                    <a:gd name="T57" fmla="*/ 1 h 62"/>
                    <a:gd name="T58" fmla="*/ 0 w 439"/>
                    <a:gd name="T59" fmla="*/ 0 h 62"/>
                    <a:gd name="T60" fmla="*/ 0 w 439"/>
                    <a:gd name="T61" fmla="*/ 1 h 62"/>
                    <a:gd name="T62" fmla="*/ 0 w 439"/>
                    <a:gd name="T63" fmla="*/ 1 h 62"/>
                    <a:gd name="T64" fmla="*/ 0 w 439"/>
                    <a:gd name="T65" fmla="*/ 1 h 62"/>
                    <a:gd name="T66" fmla="*/ 0 w 439"/>
                    <a:gd name="T67" fmla="*/ 1 h 62"/>
                    <a:gd name="T68" fmla="*/ 0 w 439"/>
                    <a:gd name="T69" fmla="*/ 1 h 62"/>
                    <a:gd name="T70" fmla="*/ 0 w 439"/>
                    <a:gd name="T71" fmla="*/ 1 h 62"/>
                    <a:gd name="T72" fmla="*/ 0 w 439"/>
                    <a:gd name="T73" fmla="*/ 1 h 62"/>
                    <a:gd name="T74" fmla="*/ 0 w 439"/>
                    <a:gd name="T75" fmla="*/ 1 h 62"/>
                    <a:gd name="T76" fmla="*/ 0 w 439"/>
                    <a:gd name="T77" fmla="*/ 1 h 62"/>
                    <a:gd name="T78" fmla="*/ 0 w 439"/>
                    <a:gd name="T79" fmla="*/ 1 h 62"/>
                    <a:gd name="T80" fmla="*/ 0 w 439"/>
                    <a:gd name="T81" fmla="*/ 1 h 62"/>
                    <a:gd name="T82" fmla="*/ 0 w 439"/>
                    <a:gd name="T83" fmla="*/ 1 h 62"/>
                    <a:gd name="T84" fmla="*/ 0 w 439"/>
                    <a:gd name="T85" fmla="*/ 1 h 62"/>
                    <a:gd name="T86" fmla="*/ 0 w 439"/>
                    <a:gd name="T87" fmla="*/ 1 h 62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439"/>
                    <a:gd name="T133" fmla="*/ 0 h 62"/>
                    <a:gd name="T134" fmla="*/ 439 w 439"/>
                    <a:gd name="T135" fmla="*/ 62 h 62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439" h="62">
                      <a:moveTo>
                        <a:pt x="439" y="48"/>
                      </a:moveTo>
                      <a:lnTo>
                        <a:pt x="430" y="51"/>
                      </a:lnTo>
                      <a:lnTo>
                        <a:pt x="422" y="53"/>
                      </a:lnTo>
                      <a:lnTo>
                        <a:pt x="414" y="56"/>
                      </a:lnTo>
                      <a:lnTo>
                        <a:pt x="403" y="57"/>
                      </a:lnTo>
                      <a:lnTo>
                        <a:pt x="392" y="59"/>
                      </a:lnTo>
                      <a:lnTo>
                        <a:pt x="381" y="59"/>
                      </a:lnTo>
                      <a:lnTo>
                        <a:pt x="369" y="59"/>
                      </a:lnTo>
                      <a:lnTo>
                        <a:pt x="358" y="61"/>
                      </a:lnTo>
                      <a:lnTo>
                        <a:pt x="344" y="61"/>
                      </a:lnTo>
                      <a:lnTo>
                        <a:pt x="331" y="61"/>
                      </a:lnTo>
                      <a:lnTo>
                        <a:pt x="319" y="61"/>
                      </a:lnTo>
                      <a:lnTo>
                        <a:pt x="304" y="61"/>
                      </a:lnTo>
                      <a:lnTo>
                        <a:pt x="292" y="61"/>
                      </a:lnTo>
                      <a:lnTo>
                        <a:pt x="277" y="59"/>
                      </a:lnTo>
                      <a:lnTo>
                        <a:pt x="263" y="59"/>
                      </a:lnTo>
                      <a:lnTo>
                        <a:pt x="249" y="59"/>
                      </a:lnTo>
                      <a:lnTo>
                        <a:pt x="234" y="57"/>
                      </a:lnTo>
                      <a:lnTo>
                        <a:pt x="220" y="57"/>
                      </a:lnTo>
                      <a:lnTo>
                        <a:pt x="207" y="56"/>
                      </a:lnTo>
                      <a:lnTo>
                        <a:pt x="193" y="56"/>
                      </a:lnTo>
                      <a:lnTo>
                        <a:pt x="180" y="54"/>
                      </a:lnTo>
                      <a:lnTo>
                        <a:pt x="166" y="54"/>
                      </a:lnTo>
                      <a:lnTo>
                        <a:pt x="153" y="53"/>
                      </a:lnTo>
                      <a:lnTo>
                        <a:pt x="140" y="53"/>
                      </a:lnTo>
                      <a:lnTo>
                        <a:pt x="128" y="53"/>
                      </a:lnTo>
                      <a:lnTo>
                        <a:pt x="117" y="53"/>
                      </a:lnTo>
                      <a:lnTo>
                        <a:pt x="105" y="51"/>
                      </a:lnTo>
                      <a:lnTo>
                        <a:pt x="96" y="51"/>
                      </a:lnTo>
                      <a:lnTo>
                        <a:pt x="86" y="51"/>
                      </a:lnTo>
                      <a:lnTo>
                        <a:pt x="77" y="53"/>
                      </a:lnTo>
                      <a:lnTo>
                        <a:pt x="69" y="53"/>
                      </a:lnTo>
                      <a:lnTo>
                        <a:pt x="61" y="54"/>
                      </a:lnTo>
                      <a:lnTo>
                        <a:pt x="53" y="56"/>
                      </a:lnTo>
                      <a:lnTo>
                        <a:pt x="45" y="56"/>
                      </a:lnTo>
                      <a:lnTo>
                        <a:pt x="39" y="57"/>
                      </a:lnTo>
                      <a:lnTo>
                        <a:pt x="31" y="59"/>
                      </a:lnTo>
                      <a:lnTo>
                        <a:pt x="23" y="59"/>
                      </a:lnTo>
                      <a:lnTo>
                        <a:pt x="16" y="61"/>
                      </a:lnTo>
                      <a:lnTo>
                        <a:pt x="8" y="62"/>
                      </a:lnTo>
                      <a:lnTo>
                        <a:pt x="0" y="62"/>
                      </a:lnTo>
                      <a:lnTo>
                        <a:pt x="4" y="59"/>
                      </a:lnTo>
                      <a:lnTo>
                        <a:pt x="8" y="53"/>
                      </a:lnTo>
                      <a:lnTo>
                        <a:pt x="12" y="48"/>
                      </a:lnTo>
                      <a:lnTo>
                        <a:pt x="18" y="43"/>
                      </a:lnTo>
                      <a:lnTo>
                        <a:pt x="23" y="40"/>
                      </a:lnTo>
                      <a:lnTo>
                        <a:pt x="29" y="35"/>
                      </a:lnTo>
                      <a:lnTo>
                        <a:pt x="35" y="30"/>
                      </a:lnTo>
                      <a:lnTo>
                        <a:pt x="43" y="26"/>
                      </a:lnTo>
                      <a:lnTo>
                        <a:pt x="50" y="22"/>
                      </a:lnTo>
                      <a:lnTo>
                        <a:pt x="56" y="19"/>
                      </a:lnTo>
                      <a:lnTo>
                        <a:pt x="64" y="14"/>
                      </a:lnTo>
                      <a:lnTo>
                        <a:pt x="70" y="11"/>
                      </a:lnTo>
                      <a:lnTo>
                        <a:pt x="77" y="8"/>
                      </a:lnTo>
                      <a:lnTo>
                        <a:pt x="83" y="7"/>
                      </a:lnTo>
                      <a:lnTo>
                        <a:pt x="89" y="5"/>
                      </a:lnTo>
                      <a:lnTo>
                        <a:pt x="96" y="3"/>
                      </a:lnTo>
                      <a:lnTo>
                        <a:pt x="102" y="2"/>
                      </a:lnTo>
                      <a:lnTo>
                        <a:pt x="112" y="0"/>
                      </a:lnTo>
                      <a:lnTo>
                        <a:pt x="120" y="0"/>
                      </a:lnTo>
                      <a:lnTo>
                        <a:pt x="128" y="0"/>
                      </a:lnTo>
                      <a:lnTo>
                        <a:pt x="137" y="2"/>
                      </a:lnTo>
                      <a:lnTo>
                        <a:pt x="147" y="2"/>
                      </a:lnTo>
                      <a:lnTo>
                        <a:pt x="156" y="3"/>
                      </a:lnTo>
                      <a:lnTo>
                        <a:pt x="167" y="5"/>
                      </a:lnTo>
                      <a:lnTo>
                        <a:pt x="177" y="7"/>
                      </a:lnTo>
                      <a:lnTo>
                        <a:pt x="188" y="8"/>
                      </a:lnTo>
                      <a:lnTo>
                        <a:pt x="199" y="11"/>
                      </a:lnTo>
                      <a:lnTo>
                        <a:pt x="209" y="13"/>
                      </a:lnTo>
                      <a:lnTo>
                        <a:pt x="222" y="16"/>
                      </a:lnTo>
                      <a:lnTo>
                        <a:pt x="233" y="18"/>
                      </a:lnTo>
                      <a:lnTo>
                        <a:pt x="244" y="21"/>
                      </a:lnTo>
                      <a:lnTo>
                        <a:pt x="257" y="24"/>
                      </a:lnTo>
                      <a:lnTo>
                        <a:pt x="268" y="26"/>
                      </a:lnTo>
                      <a:lnTo>
                        <a:pt x="279" y="29"/>
                      </a:lnTo>
                      <a:lnTo>
                        <a:pt x="292" y="32"/>
                      </a:lnTo>
                      <a:lnTo>
                        <a:pt x="303" y="34"/>
                      </a:lnTo>
                      <a:lnTo>
                        <a:pt x="315" y="37"/>
                      </a:lnTo>
                      <a:lnTo>
                        <a:pt x="327" y="38"/>
                      </a:lnTo>
                      <a:lnTo>
                        <a:pt x="338" y="41"/>
                      </a:lnTo>
                      <a:lnTo>
                        <a:pt x="350" y="43"/>
                      </a:lnTo>
                      <a:lnTo>
                        <a:pt x="362" y="45"/>
                      </a:lnTo>
                      <a:lnTo>
                        <a:pt x="374" y="46"/>
                      </a:lnTo>
                      <a:lnTo>
                        <a:pt x="384" y="48"/>
                      </a:lnTo>
                      <a:lnTo>
                        <a:pt x="395" y="48"/>
                      </a:lnTo>
                      <a:lnTo>
                        <a:pt x="406" y="48"/>
                      </a:lnTo>
                      <a:lnTo>
                        <a:pt x="417" y="49"/>
                      </a:lnTo>
                      <a:lnTo>
                        <a:pt x="428" y="48"/>
                      </a:lnTo>
                      <a:lnTo>
                        <a:pt x="439" y="48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ABABA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3" name="Freeform 986"/>
                <p:cNvSpPr>
                  <a:spLocks/>
                </p:cNvSpPr>
                <p:nvPr/>
              </p:nvSpPr>
              <p:spPr bwMode="auto">
                <a:xfrm>
                  <a:off x="1614" y="3130"/>
                  <a:ext cx="48" cy="215"/>
                </a:xfrm>
                <a:custGeom>
                  <a:avLst/>
                  <a:gdLst>
                    <a:gd name="T0" fmla="*/ 0 w 97"/>
                    <a:gd name="T1" fmla="*/ 0 h 431"/>
                    <a:gd name="T2" fmla="*/ 0 w 97"/>
                    <a:gd name="T3" fmla="*/ 0 h 431"/>
                    <a:gd name="T4" fmla="*/ 0 w 97"/>
                    <a:gd name="T5" fmla="*/ 0 h 431"/>
                    <a:gd name="T6" fmla="*/ 0 w 97"/>
                    <a:gd name="T7" fmla="*/ 0 h 431"/>
                    <a:gd name="T8" fmla="*/ 0 w 97"/>
                    <a:gd name="T9" fmla="*/ 0 h 4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7"/>
                    <a:gd name="T16" fmla="*/ 0 h 431"/>
                    <a:gd name="T17" fmla="*/ 97 w 97"/>
                    <a:gd name="T18" fmla="*/ 431 h 4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7" h="431">
                      <a:moveTo>
                        <a:pt x="0" y="431"/>
                      </a:moveTo>
                      <a:lnTo>
                        <a:pt x="97" y="431"/>
                      </a:lnTo>
                      <a:lnTo>
                        <a:pt x="78" y="0"/>
                      </a:lnTo>
                      <a:lnTo>
                        <a:pt x="19" y="0"/>
                      </a:lnTo>
                      <a:lnTo>
                        <a:pt x="0" y="431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4" name="Line 987"/>
                <p:cNvSpPr>
                  <a:spLocks noChangeShapeType="1"/>
                </p:cNvSpPr>
                <p:nvPr/>
              </p:nvSpPr>
              <p:spPr bwMode="auto">
                <a:xfrm>
                  <a:off x="1624" y="3138"/>
                  <a:ext cx="2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5" name="Line 988"/>
                <p:cNvSpPr>
                  <a:spLocks noChangeShapeType="1"/>
                </p:cNvSpPr>
                <p:nvPr/>
              </p:nvSpPr>
              <p:spPr bwMode="auto">
                <a:xfrm>
                  <a:off x="1623" y="3129"/>
                  <a:ext cx="15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6" name="Freeform 989"/>
                <p:cNvSpPr>
                  <a:spLocks/>
                </p:cNvSpPr>
                <p:nvPr/>
              </p:nvSpPr>
              <p:spPr bwMode="auto">
                <a:xfrm>
                  <a:off x="1643" y="3154"/>
                  <a:ext cx="7" cy="5"/>
                </a:xfrm>
                <a:custGeom>
                  <a:avLst/>
                  <a:gdLst>
                    <a:gd name="T0" fmla="*/ 0 w 16"/>
                    <a:gd name="T1" fmla="*/ 0 h 9"/>
                    <a:gd name="T2" fmla="*/ 0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7" name="Freeform 990"/>
                <p:cNvSpPr>
                  <a:spLocks/>
                </p:cNvSpPr>
                <p:nvPr/>
              </p:nvSpPr>
              <p:spPr bwMode="auto">
                <a:xfrm>
                  <a:off x="1641" y="315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8" name="Freeform 991"/>
                <p:cNvSpPr>
                  <a:spLocks/>
                </p:cNvSpPr>
                <p:nvPr/>
              </p:nvSpPr>
              <p:spPr bwMode="auto">
                <a:xfrm>
                  <a:off x="1639" y="3148"/>
                  <a:ext cx="7" cy="4"/>
                </a:xfrm>
                <a:custGeom>
                  <a:avLst/>
                  <a:gdLst>
                    <a:gd name="T0" fmla="*/ 0 w 16"/>
                    <a:gd name="T1" fmla="*/ 0 h 10"/>
                    <a:gd name="T2" fmla="*/ 0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89" name="Freeform 992"/>
                <p:cNvSpPr>
                  <a:spLocks/>
                </p:cNvSpPr>
                <p:nvPr/>
              </p:nvSpPr>
              <p:spPr bwMode="auto">
                <a:xfrm>
                  <a:off x="1637" y="3148"/>
                  <a:ext cx="9" cy="4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0" name="Freeform 993"/>
                <p:cNvSpPr>
                  <a:spLocks/>
                </p:cNvSpPr>
                <p:nvPr/>
              </p:nvSpPr>
              <p:spPr bwMode="auto">
                <a:xfrm>
                  <a:off x="1643" y="3169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1" name="Freeform 994"/>
                <p:cNvSpPr>
                  <a:spLocks/>
                </p:cNvSpPr>
                <p:nvPr/>
              </p:nvSpPr>
              <p:spPr bwMode="auto">
                <a:xfrm>
                  <a:off x="1641" y="3169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2" name="Freeform 995"/>
                <p:cNvSpPr>
                  <a:spLocks/>
                </p:cNvSpPr>
                <p:nvPr/>
              </p:nvSpPr>
              <p:spPr bwMode="auto">
                <a:xfrm>
                  <a:off x="1633" y="3184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3" name="Freeform 996"/>
                <p:cNvSpPr>
                  <a:spLocks/>
                </p:cNvSpPr>
                <p:nvPr/>
              </p:nvSpPr>
              <p:spPr bwMode="auto">
                <a:xfrm>
                  <a:off x="1631" y="3184"/>
                  <a:ext cx="9" cy="5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4" name="Freeform 997"/>
                <p:cNvSpPr>
                  <a:spLocks/>
                </p:cNvSpPr>
                <p:nvPr/>
              </p:nvSpPr>
              <p:spPr bwMode="auto">
                <a:xfrm>
                  <a:off x="1639" y="3163"/>
                  <a:ext cx="7" cy="4"/>
                </a:xfrm>
                <a:custGeom>
                  <a:avLst/>
                  <a:gdLst>
                    <a:gd name="T0" fmla="*/ 0 w 16"/>
                    <a:gd name="T1" fmla="*/ 0 h 10"/>
                    <a:gd name="T2" fmla="*/ 0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5" name="Freeform 998"/>
                <p:cNvSpPr>
                  <a:spLocks/>
                </p:cNvSpPr>
                <p:nvPr/>
              </p:nvSpPr>
              <p:spPr bwMode="auto">
                <a:xfrm>
                  <a:off x="1637" y="3163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6" name="Freeform 999"/>
                <p:cNvSpPr>
                  <a:spLocks/>
                </p:cNvSpPr>
                <p:nvPr/>
              </p:nvSpPr>
              <p:spPr bwMode="auto">
                <a:xfrm>
                  <a:off x="1644" y="3183"/>
                  <a:ext cx="9" cy="6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7" name="Freeform 1000"/>
                <p:cNvSpPr>
                  <a:spLocks/>
                </p:cNvSpPr>
                <p:nvPr/>
              </p:nvSpPr>
              <p:spPr bwMode="auto">
                <a:xfrm>
                  <a:off x="1643" y="3184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8" name="Freeform 1001"/>
                <p:cNvSpPr>
                  <a:spLocks/>
                </p:cNvSpPr>
                <p:nvPr/>
              </p:nvSpPr>
              <p:spPr bwMode="auto">
                <a:xfrm>
                  <a:off x="1640" y="3177"/>
                  <a:ext cx="8" cy="5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0 h 11"/>
                    <a:gd name="T4" fmla="*/ 0 w 16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99" name="Freeform 1002"/>
                <p:cNvSpPr>
                  <a:spLocks/>
                </p:cNvSpPr>
                <p:nvPr/>
              </p:nvSpPr>
              <p:spPr bwMode="auto">
                <a:xfrm>
                  <a:off x="1639" y="317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0" name="Freeform 1003"/>
                <p:cNvSpPr>
                  <a:spLocks/>
                </p:cNvSpPr>
                <p:nvPr/>
              </p:nvSpPr>
              <p:spPr bwMode="auto">
                <a:xfrm>
                  <a:off x="1627" y="3190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1" name="Freeform 1004"/>
                <p:cNvSpPr>
                  <a:spLocks/>
                </p:cNvSpPr>
                <p:nvPr/>
              </p:nvSpPr>
              <p:spPr bwMode="auto">
                <a:xfrm>
                  <a:off x="1626" y="3190"/>
                  <a:ext cx="9" cy="5"/>
                </a:xfrm>
                <a:custGeom>
                  <a:avLst/>
                  <a:gdLst>
                    <a:gd name="T0" fmla="*/ 0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2" name="Freeform 1005"/>
                <p:cNvSpPr>
                  <a:spLocks/>
                </p:cNvSpPr>
                <p:nvPr/>
              </p:nvSpPr>
              <p:spPr bwMode="auto">
                <a:xfrm>
                  <a:off x="1645" y="3196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3" name="Freeform 1006"/>
                <p:cNvSpPr>
                  <a:spLocks/>
                </p:cNvSpPr>
                <p:nvPr/>
              </p:nvSpPr>
              <p:spPr bwMode="auto">
                <a:xfrm>
                  <a:off x="1643" y="3197"/>
                  <a:ext cx="9" cy="4"/>
                </a:xfrm>
                <a:custGeom>
                  <a:avLst/>
                  <a:gdLst>
                    <a:gd name="T0" fmla="*/ 1 w 17"/>
                    <a:gd name="T1" fmla="*/ 0 h 7"/>
                    <a:gd name="T2" fmla="*/ 0 w 17"/>
                    <a:gd name="T3" fmla="*/ 0 h 7"/>
                    <a:gd name="T4" fmla="*/ 0 w 17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7"/>
                    <a:gd name="T11" fmla="*/ 17 w 17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7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4" name="Freeform 1007"/>
                <p:cNvSpPr>
                  <a:spLocks/>
                </p:cNvSpPr>
                <p:nvPr/>
              </p:nvSpPr>
              <p:spPr bwMode="auto">
                <a:xfrm>
                  <a:off x="1640" y="3190"/>
                  <a:ext cx="9" cy="5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5" name="Freeform 1008"/>
                <p:cNvSpPr>
                  <a:spLocks/>
                </p:cNvSpPr>
                <p:nvPr/>
              </p:nvSpPr>
              <p:spPr bwMode="auto">
                <a:xfrm>
                  <a:off x="1639" y="3190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6" name="Freeform 1009"/>
                <p:cNvSpPr>
                  <a:spLocks/>
                </p:cNvSpPr>
                <p:nvPr/>
              </p:nvSpPr>
              <p:spPr bwMode="auto">
                <a:xfrm>
                  <a:off x="1627" y="3229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7" name="Freeform 1010"/>
                <p:cNvSpPr>
                  <a:spLocks/>
                </p:cNvSpPr>
                <p:nvPr/>
              </p:nvSpPr>
              <p:spPr bwMode="auto">
                <a:xfrm>
                  <a:off x="1624" y="3229"/>
                  <a:ext cx="10" cy="4"/>
                </a:xfrm>
                <a:custGeom>
                  <a:avLst/>
                  <a:gdLst>
                    <a:gd name="T0" fmla="*/ 1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8" name="Freeform 1011"/>
                <p:cNvSpPr>
                  <a:spLocks/>
                </p:cNvSpPr>
                <p:nvPr/>
              </p:nvSpPr>
              <p:spPr bwMode="auto">
                <a:xfrm>
                  <a:off x="1650" y="3269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09" name="Freeform 1012"/>
                <p:cNvSpPr>
                  <a:spLocks/>
                </p:cNvSpPr>
                <p:nvPr/>
              </p:nvSpPr>
              <p:spPr bwMode="auto">
                <a:xfrm>
                  <a:off x="1648" y="3270"/>
                  <a:ext cx="9" cy="4"/>
                </a:xfrm>
                <a:custGeom>
                  <a:avLst/>
                  <a:gdLst>
                    <a:gd name="T0" fmla="*/ 1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0" name="Freeform 1013"/>
                <p:cNvSpPr>
                  <a:spLocks/>
                </p:cNvSpPr>
                <p:nvPr/>
              </p:nvSpPr>
              <p:spPr bwMode="auto">
                <a:xfrm>
                  <a:off x="1643" y="3207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1" name="Freeform 1014"/>
                <p:cNvSpPr>
                  <a:spLocks/>
                </p:cNvSpPr>
                <p:nvPr/>
              </p:nvSpPr>
              <p:spPr bwMode="auto">
                <a:xfrm>
                  <a:off x="1641" y="3207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2" name="Freeform 1015"/>
                <p:cNvSpPr>
                  <a:spLocks/>
                </p:cNvSpPr>
                <p:nvPr/>
              </p:nvSpPr>
              <p:spPr bwMode="auto">
                <a:xfrm>
                  <a:off x="1625" y="3298"/>
                  <a:ext cx="8" cy="5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0 h 11"/>
                    <a:gd name="T4" fmla="*/ 0 w 16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3" name="Freeform 1016"/>
                <p:cNvSpPr>
                  <a:spLocks/>
                </p:cNvSpPr>
                <p:nvPr/>
              </p:nvSpPr>
              <p:spPr bwMode="auto">
                <a:xfrm>
                  <a:off x="1623" y="3298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4" name="Freeform 1017"/>
                <p:cNvSpPr>
                  <a:spLocks/>
                </p:cNvSpPr>
                <p:nvPr/>
              </p:nvSpPr>
              <p:spPr bwMode="auto">
                <a:xfrm>
                  <a:off x="1625" y="3269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5" name="Freeform 1018"/>
                <p:cNvSpPr>
                  <a:spLocks/>
                </p:cNvSpPr>
                <p:nvPr/>
              </p:nvSpPr>
              <p:spPr bwMode="auto">
                <a:xfrm>
                  <a:off x="1623" y="3269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0 w 17"/>
                    <a:gd name="T3" fmla="*/ 0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6" name="Freeform 1019"/>
                <p:cNvSpPr>
                  <a:spLocks/>
                </p:cNvSpPr>
                <p:nvPr/>
              </p:nvSpPr>
              <p:spPr bwMode="auto">
                <a:xfrm>
                  <a:off x="1626" y="3207"/>
                  <a:ext cx="9" cy="5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1 h 10"/>
                    <a:gd name="T4" fmla="*/ 0 w 17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7" name="Freeform 1020"/>
                <p:cNvSpPr>
                  <a:spLocks/>
                </p:cNvSpPr>
                <p:nvPr/>
              </p:nvSpPr>
              <p:spPr bwMode="auto">
                <a:xfrm>
                  <a:off x="1624" y="3207"/>
                  <a:ext cx="10" cy="4"/>
                </a:xfrm>
                <a:custGeom>
                  <a:avLst/>
                  <a:gdLst>
                    <a:gd name="T0" fmla="*/ 1 w 20"/>
                    <a:gd name="T1" fmla="*/ 0 h 8"/>
                    <a:gd name="T2" fmla="*/ 0 w 20"/>
                    <a:gd name="T3" fmla="*/ 0 h 8"/>
                    <a:gd name="T4" fmla="*/ 0 w 20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8"/>
                    <a:gd name="T11" fmla="*/ 20 w 20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8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8" name="Freeform 1021"/>
                <p:cNvSpPr>
                  <a:spLocks/>
                </p:cNvSpPr>
                <p:nvPr/>
              </p:nvSpPr>
              <p:spPr bwMode="auto">
                <a:xfrm>
                  <a:off x="1648" y="3299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19" name="Freeform 1022"/>
                <p:cNvSpPr>
                  <a:spLocks/>
                </p:cNvSpPr>
                <p:nvPr/>
              </p:nvSpPr>
              <p:spPr bwMode="auto">
                <a:xfrm>
                  <a:off x="1646" y="3299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0" name="Freeform 1023"/>
                <p:cNvSpPr>
                  <a:spLocks/>
                </p:cNvSpPr>
                <p:nvPr/>
              </p:nvSpPr>
              <p:spPr bwMode="auto">
                <a:xfrm>
                  <a:off x="1653" y="3334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1" name="Freeform 1024"/>
                <p:cNvSpPr>
                  <a:spLocks/>
                </p:cNvSpPr>
                <p:nvPr/>
              </p:nvSpPr>
              <p:spPr bwMode="auto">
                <a:xfrm>
                  <a:off x="1651" y="3335"/>
                  <a:ext cx="9" cy="3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2" name="Freeform 1025"/>
                <p:cNvSpPr>
                  <a:spLocks/>
                </p:cNvSpPr>
                <p:nvPr/>
              </p:nvSpPr>
              <p:spPr bwMode="auto">
                <a:xfrm>
                  <a:off x="1646" y="3224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3" name="Freeform 1026"/>
                <p:cNvSpPr>
                  <a:spLocks/>
                </p:cNvSpPr>
                <p:nvPr/>
              </p:nvSpPr>
              <p:spPr bwMode="auto">
                <a:xfrm>
                  <a:off x="1644" y="322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4" name="Freeform 1027"/>
                <p:cNvSpPr>
                  <a:spLocks/>
                </p:cNvSpPr>
                <p:nvPr/>
              </p:nvSpPr>
              <p:spPr bwMode="auto">
                <a:xfrm>
                  <a:off x="1648" y="3244"/>
                  <a:ext cx="9" cy="6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5" name="Freeform 1028"/>
                <p:cNvSpPr>
                  <a:spLocks/>
                </p:cNvSpPr>
                <p:nvPr/>
              </p:nvSpPr>
              <p:spPr bwMode="auto">
                <a:xfrm>
                  <a:off x="1646" y="324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6" name="Freeform 1029"/>
                <p:cNvSpPr>
                  <a:spLocks/>
                </p:cNvSpPr>
                <p:nvPr/>
              </p:nvSpPr>
              <p:spPr bwMode="auto">
                <a:xfrm>
                  <a:off x="1640" y="3275"/>
                  <a:ext cx="9" cy="5"/>
                </a:xfrm>
                <a:custGeom>
                  <a:avLst/>
                  <a:gdLst>
                    <a:gd name="T0" fmla="*/ 1 w 18"/>
                    <a:gd name="T1" fmla="*/ 0 h 11"/>
                    <a:gd name="T2" fmla="*/ 1 w 18"/>
                    <a:gd name="T3" fmla="*/ 0 h 11"/>
                    <a:gd name="T4" fmla="*/ 0 w 18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7" name="Freeform 1030"/>
                <p:cNvSpPr>
                  <a:spLocks/>
                </p:cNvSpPr>
                <p:nvPr/>
              </p:nvSpPr>
              <p:spPr bwMode="auto">
                <a:xfrm>
                  <a:off x="1639" y="327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8" name="Freeform 1031"/>
                <p:cNvSpPr>
                  <a:spLocks/>
                </p:cNvSpPr>
                <p:nvPr/>
              </p:nvSpPr>
              <p:spPr bwMode="auto">
                <a:xfrm>
                  <a:off x="1650" y="3312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29" name="Freeform 1032"/>
                <p:cNvSpPr>
                  <a:spLocks/>
                </p:cNvSpPr>
                <p:nvPr/>
              </p:nvSpPr>
              <p:spPr bwMode="auto">
                <a:xfrm>
                  <a:off x="1649" y="331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0" name="Freeform 1033"/>
                <p:cNvSpPr>
                  <a:spLocks/>
                </p:cNvSpPr>
                <p:nvPr/>
              </p:nvSpPr>
              <p:spPr bwMode="auto">
                <a:xfrm>
                  <a:off x="1646" y="3213"/>
                  <a:ext cx="8" cy="4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1" name="Freeform 1034"/>
                <p:cNvSpPr>
                  <a:spLocks/>
                </p:cNvSpPr>
                <p:nvPr/>
              </p:nvSpPr>
              <p:spPr bwMode="auto">
                <a:xfrm>
                  <a:off x="1644" y="3213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2" name="Freeform 1035"/>
                <p:cNvSpPr>
                  <a:spLocks/>
                </p:cNvSpPr>
                <p:nvPr/>
              </p:nvSpPr>
              <p:spPr bwMode="auto">
                <a:xfrm>
                  <a:off x="1624" y="3247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3" name="Freeform 1036"/>
                <p:cNvSpPr>
                  <a:spLocks/>
                </p:cNvSpPr>
                <p:nvPr/>
              </p:nvSpPr>
              <p:spPr bwMode="auto">
                <a:xfrm>
                  <a:off x="1623" y="3248"/>
                  <a:ext cx="8" cy="4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4" name="Freeform 1037"/>
                <p:cNvSpPr>
                  <a:spLocks/>
                </p:cNvSpPr>
                <p:nvPr/>
              </p:nvSpPr>
              <p:spPr bwMode="auto">
                <a:xfrm>
                  <a:off x="1636" y="3236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5" name="Freeform 1038"/>
                <p:cNvSpPr>
                  <a:spLocks/>
                </p:cNvSpPr>
                <p:nvPr/>
              </p:nvSpPr>
              <p:spPr bwMode="auto">
                <a:xfrm>
                  <a:off x="1634" y="3236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6" name="Freeform 1039"/>
                <p:cNvSpPr>
                  <a:spLocks/>
                </p:cNvSpPr>
                <p:nvPr/>
              </p:nvSpPr>
              <p:spPr bwMode="auto">
                <a:xfrm>
                  <a:off x="1639" y="3256"/>
                  <a:ext cx="7" cy="5"/>
                </a:xfrm>
                <a:custGeom>
                  <a:avLst/>
                  <a:gdLst>
                    <a:gd name="T0" fmla="*/ 0 w 16"/>
                    <a:gd name="T1" fmla="*/ 0 h 9"/>
                    <a:gd name="T2" fmla="*/ 0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7" name="Freeform 1040"/>
                <p:cNvSpPr>
                  <a:spLocks/>
                </p:cNvSpPr>
                <p:nvPr/>
              </p:nvSpPr>
              <p:spPr bwMode="auto">
                <a:xfrm>
                  <a:off x="1637" y="3257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8" name="Freeform 1041"/>
                <p:cNvSpPr>
                  <a:spLocks/>
                </p:cNvSpPr>
                <p:nvPr/>
              </p:nvSpPr>
              <p:spPr bwMode="auto">
                <a:xfrm>
                  <a:off x="1636" y="3287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39" name="Freeform 1042"/>
                <p:cNvSpPr>
                  <a:spLocks/>
                </p:cNvSpPr>
                <p:nvPr/>
              </p:nvSpPr>
              <p:spPr bwMode="auto">
                <a:xfrm>
                  <a:off x="1634" y="328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0" name="Freeform 1043"/>
                <p:cNvSpPr>
                  <a:spLocks/>
                </p:cNvSpPr>
                <p:nvPr/>
              </p:nvSpPr>
              <p:spPr bwMode="auto">
                <a:xfrm>
                  <a:off x="1640" y="3323"/>
                  <a:ext cx="8" cy="6"/>
                </a:xfrm>
                <a:custGeom>
                  <a:avLst/>
                  <a:gdLst>
                    <a:gd name="T0" fmla="*/ 1 w 16"/>
                    <a:gd name="T1" fmla="*/ 0 h 11"/>
                    <a:gd name="T2" fmla="*/ 1 w 16"/>
                    <a:gd name="T3" fmla="*/ 1 h 11"/>
                    <a:gd name="T4" fmla="*/ 0 w 16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1"/>
                    <a:gd name="T11" fmla="*/ 16 w 16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1">
                      <a:moveTo>
                        <a:pt x="16" y="0"/>
                      </a:moveTo>
                      <a:lnTo>
                        <a:pt x="16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1" name="Freeform 1044"/>
                <p:cNvSpPr>
                  <a:spLocks/>
                </p:cNvSpPr>
                <p:nvPr/>
              </p:nvSpPr>
              <p:spPr bwMode="auto">
                <a:xfrm>
                  <a:off x="1639" y="3324"/>
                  <a:ext cx="8" cy="4"/>
                </a:xfrm>
                <a:custGeom>
                  <a:avLst/>
                  <a:gdLst>
                    <a:gd name="T0" fmla="*/ 0 w 18"/>
                    <a:gd name="T1" fmla="*/ 0 h 8"/>
                    <a:gd name="T2" fmla="*/ 0 w 18"/>
                    <a:gd name="T3" fmla="*/ 0 h 8"/>
                    <a:gd name="T4" fmla="*/ 0 w 18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8"/>
                    <a:gd name="T11" fmla="*/ 18 w 18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2" name="Freeform 1045"/>
                <p:cNvSpPr>
                  <a:spLocks/>
                </p:cNvSpPr>
                <p:nvPr/>
              </p:nvSpPr>
              <p:spPr bwMode="auto">
                <a:xfrm>
                  <a:off x="1649" y="3340"/>
                  <a:ext cx="8" cy="4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0 h 10"/>
                    <a:gd name="T4" fmla="*/ 0 w 16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3" name="Freeform 1046"/>
                <p:cNvSpPr>
                  <a:spLocks/>
                </p:cNvSpPr>
                <p:nvPr/>
              </p:nvSpPr>
              <p:spPr bwMode="auto">
                <a:xfrm>
                  <a:off x="1646" y="3340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4" name="Freeform 1047"/>
                <p:cNvSpPr>
                  <a:spLocks/>
                </p:cNvSpPr>
                <p:nvPr/>
              </p:nvSpPr>
              <p:spPr bwMode="auto">
                <a:xfrm>
                  <a:off x="1641" y="3229"/>
                  <a:ext cx="9" cy="6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1 h 11"/>
                    <a:gd name="T4" fmla="*/ 0 w 17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5" name="Freeform 1048"/>
                <p:cNvSpPr>
                  <a:spLocks/>
                </p:cNvSpPr>
                <p:nvPr/>
              </p:nvSpPr>
              <p:spPr bwMode="auto">
                <a:xfrm>
                  <a:off x="1639" y="3230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6" name="Freeform 1049"/>
                <p:cNvSpPr>
                  <a:spLocks/>
                </p:cNvSpPr>
                <p:nvPr/>
              </p:nvSpPr>
              <p:spPr bwMode="auto">
                <a:xfrm>
                  <a:off x="1643" y="3251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7" name="Freeform 1050"/>
                <p:cNvSpPr>
                  <a:spLocks/>
                </p:cNvSpPr>
                <p:nvPr/>
              </p:nvSpPr>
              <p:spPr bwMode="auto">
                <a:xfrm>
                  <a:off x="1642" y="3251"/>
                  <a:ext cx="9" cy="5"/>
                </a:xfrm>
                <a:custGeom>
                  <a:avLst/>
                  <a:gdLst>
                    <a:gd name="T0" fmla="*/ 0 w 20"/>
                    <a:gd name="T1" fmla="*/ 0 h 9"/>
                    <a:gd name="T2" fmla="*/ 0 w 20"/>
                    <a:gd name="T3" fmla="*/ 0 h 9"/>
                    <a:gd name="T4" fmla="*/ 0 w 20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20"/>
                    <a:gd name="T10" fmla="*/ 0 h 9"/>
                    <a:gd name="T11" fmla="*/ 20 w 20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" h="9">
                      <a:moveTo>
                        <a:pt x="20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8" name="Freeform 1051"/>
                <p:cNvSpPr>
                  <a:spLocks/>
                </p:cNvSpPr>
                <p:nvPr/>
              </p:nvSpPr>
              <p:spPr bwMode="auto">
                <a:xfrm>
                  <a:off x="1644" y="3281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49" name="Freeform 1052"/>
                <p:cNvSpPr>
                  <a:spLocks/>
                </p:cNvSpPr>
                <p:nvPr/>
              </p:nvSpPr>
              <p:spPr bwMode="auto">
                <a:xfrm>
                  <a:off x="1643" y="3281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0" name="Freeform 1053"/>
                <p:cNvSpPr>
                  <a:spLocks/>
                </p:cNvSpPr>
                <p:nvPr/>
              </p:nvSpPr>
              <p:spPr bwMode="auto">
                <a:xfrm>
                  <a:off x="1646" y="3317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1" name="Freeform 1054"/>
                <p:cNvSpPr>
                  <a:spLocks/>
                </p:cNvSpPr>
                <p:nvPr/>
              </p:nvSpPr>
              <p:spPr bwMode="auto">
                <a:xfrm>
                  <a:off x="1644" y="3318"/>
                  <a:ext cx="10" cy="4"/>
                </a:xfrm>
                <a:custGeom>
                  <a:avLst/>
                  <a:gdLst>
                    <a:gd name="T0" fmla="*/ 1 w 19"/>
                    <a:gd name="T1" fmla="*/ 0 h 7"/>
                    <a:gd name="T2" fmla="*/ 0 w 19"/>
                    <a:gd name="T3" fmla="*/ 0 h 7"/>
                    <a:gd name="T4" fmla="*/ 0 w 19"/>
                    <a:gd name="T5" fmla="*/ 1 h 7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7"/>
                    <a:gd name="T11" fmla="*/ 19 w 19"/>
                    <a:gd name="T12" fmla="*/ 7 h 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7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2" name="Freeform 1055"/>
                <p:cNvSpPr>
                  <a:spLocks/>
                </p:cNvSpPr>
                <p:nvPr/>
              </p:nvSpPr>
              <p:spPr bwMode="auto">
                <a:xfrm>
                  <a:off x="1644" y="3306"/>
                  <a:ext cx="9" cy="4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3" name="Freeform 1056"/>
                <p:cNvSpPr>
                  <a:spLocks/>
                </p:cNvSpPr>
                <p:nvPr/>
              </p:nvSpPr>
              <p:spPr bwMode="auto">
                <a:xfrm>
                  <a:off x="1643" y="3306"/>
                  <a:ext cx="9" cy="4"/>
                </a:xfrm>
                <a:custGeom>
                  <a:avLst/>
                  <a:gdLst>
                    <a:gd name="T0" fmla="*/ 1 w 17"/>
                    <a:gd name="T1" fmla="*/ 0 h 8"/>
                    <a:gd name="T2" fmla="*/ 0 w 17"/>
                    <a:gd name="T3" fmla="*/ 0 h 8"/>
                    <a:gd name="T4" fmla="*/ 0 w 17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8"/>
                    <a:gd name="T11" fmla="*/ 17 w 17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8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4" name="Freeform 1057"/>
                <p:cNvSpPr>
                  <a:spLocks/>
                </p:cNvSpPr>
                <p:nvPr/>
              </p:nvSpPr>
              <p:spPr bwMode="auto">
                <a:xfrm>
                  <a:off x="1623" y="3324"/>
                  <a:ext cx="8" cy="5"/>
                </a:xfrm>
                <a:custGeom>
                  <a:avLst/>
                  <a:gdLst>
                    <a:gd name="T0" fmla="*/ 0 w 18"/>
                    <a:gd name="T1" fmla="*/ 0 h 9"/>
                    <a:gd name="T2" fmla="*/ 0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5" name="Freeform 1058"/>
                <p:cNvSpPr>
                  <a:spLocks/>
                </p:cNvSpPr>
                <p:nvPr/>
              </p:nvSpPr>
              <p:spPr bwMode="auto">
                <a:xfrm>
                  <a:off x="1621" y="332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6" name="Freeform 1059"/>
                <p:cNvSpPr>
                  <a:spLocks/>
                </p:cNvSpPr>
                <p:nvPr/>
              </p:nvSpPr>
              <p:spPr bwMode="auto">
                <a:xfrm>
                  <a:off x="1646" y="3235"/>
                  <a:ext cx="9" cy="5"/>
                </a:xfrm>
                <a:custGeom>
                  <a:avLst/>
                  <a:gdLst>
                    <a:gd name="T0" fmla="*/ 1 w 17"/>
                    <a:gd name="T1" fmla="*/ 0 h 9"/>
                    <a:gd name="T2" fmla="*/ 1 w 17"/>
                    <a:gd name="T3" fmla="*/ 1 h 9"/>
                    <a:gd name="T4" fmla="*/ 0 w 17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9"/>
                    <a:gd name="T11" fmla="*/ 17 w 17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9">
                      <a:moveTo>
                        <a:pt x="17" y="0"/>
                      </a:moveTo>
                      <a:lnTo>
                        <a:pt x="17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7" name="Freeform 1060"/>
                <p:cNvSpPr>
                  <a:spLocks/>
                </p:cNvSpPr>
                <p:nvPr/>
              </p:nvSpPr>
              <p:spPr bwMode="auto">
                <a:xfrm>
                  <a:off x="1645" y="3236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8" name="Freeform 1061"/>
                <p:cNvSpPr>
                  <a:spLocks/>
                </p:cNvSpPr>
                <p:nvPr/>
              </p:nvSpPr>
              <p:spPr bwMode="auto">
                <a:xfrm>
                  <a:off x="1649" y="3256"/>
                  <a:ext cx="9" cy="5"/>
                </a:xfrm>
                <a:custGeom>
                  <a:avLst/>
                  <a:gdLst>
                    <a:gd name="T0" fmla="*/ 1 w 17"/>
                    <a:gd name="T1" fmla="*/ 0 h 11"/>
                    <a:gd name="T2" fmla="*/ 1 w 17"/>
                    <a:gd name="T3" fmla="*/ 0 h 11"/>
                    <a:gd name="T4" fmla="*/ 0 w 17"/>
                    <a:gd name="T5" fmla="*/ 0 h 11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1"/>
                    <a:gd name="T11" fmla="*/ 17 w 17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1">
                      <a:moveTo>
                        <a:pt x="17" y="0"/>
                      </a:moveTo>
                      <a:lnTo>
                        <a:pt x="17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59" name="Freeform 1062"/>
                <p:cNvSpPr>
                  <a:spLocks/>
                </p:cNvSpPr>
                <p:nvPr/>
              </p:nvSpPr>
              <p:spPr bwMode="auto">
                <a:xfrm>
                  <a:off x="1647" y="3256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0" name="Freeform 1063"/>
                <p:cNvSpPr>
                  <a:spLocks/>
                </p:cNvSpPr>
                <p:nvPr/>
              </p:nvSpPr>
              <p:spPr bwMode="auto">
                <a:xfrm>
                  <a:off x="1648" y="3287"/>
                  <a:ext cx="8" cy="5"/>
                </a:xfrm>
                <a:custGeom>
                  <a:avLst/>
                  <a:gdLst>
                    <a:gd name="T0" fmla="*/ 1 w 16"/>
                    <a:gd name="T1" fmla="*/ 0 h 9"/>
                    <a:gd name="T2" fmla="*/ 1 w 16"/>
                    <a:gd name="T3" fmla="*/ 1 h 9"/>
                    <a:gd name="T4" fmla="*/ 0 w 16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9"/>
                    <a:gd name="T11" fmla="*/ 16 w 16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9">
                      <a:moveTo>
                        <a:pt x="16" y="0"/>
                      </a:moveTo>
                      <a:lnTo>
                        <a:pt x="16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1" name="Freeform 1064"/>
                <p:cNvSpPr>
                  <a:spLocks/>
                </p:cNvSpPr>
                <p:nvPr/>
              </p:nvSpPr>
              <p:spPr bwMode="auto">
                <a:xfrm>
                  <a:off x="1646" y="3288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2" name="Freeform 1065"/>
                <p:cNvSpPr>
                  <a:spLocks/>
                </p:cNvSpPr>
                <p:nvPr/>
              </p:nvSpPr>
              <p:spPr bwMode="auto">
                <a:xfrm>
                  <a:off x="1652" y="3324"/>
                  <a:ext cx="9" cy="5"/>
                </a:xfrm>
                <a:custGeom>
                  <a:avLst/>
                  <a:gdLst>
                    <a:gd name="T0" fmla="*/ 1 w 18"/>
                    <a:gd name="T1" fmla="*/ 0 h 9"/>
                    <a:gd name="T2" fmla="*/ 1 w 18"/>
                    <a:gd name="T3" fmla="*/ 1 h 9"/>
                    <a:gd name="T4" fmla="*/ 0 w 18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9"/>
                    <a:gd name="T11" fmla="*/ 18 w 18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9">
                      <a:moveTo>
                        <a:pt x="18" y="0"/>
                      </a:moveTo>
                      <a:lnTo>
                        <a:pt x="18" y="9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3" name="Freeform 1066"/>
                <p:cNvSpPr>
                  <a:spLocks/>
                </p:cNvSpPr>
                <p:nvPr/>
              </p:nvSpPr>
              <p:spPr bwMode="auto">
                <a:xfrm>
                  <a:off x="1650" y="3325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4" name="Freeform 1067"/>
                <p:cNvSpPr>
                  <a:spLocks/>
                </p:cNvSpPr>
                <p:nvPr/>
              </p:nvSpPr>
              <p:spPr bwMode="auto">
                <a:xfrm>
                  <a:off x="1641" y="3334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5" name="Freeform 1068"/>
                <p:cNvSpPr>
                  <a:spLocks/>
                </p:cNvSpPr>
                <p:nvPr/>
              </p:nvSpPr>
              <p:spPr bwMode="auto">
                <a:xfrm>
                  <a:off x="1639" y="3335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6" name="Freeform 1069"/>
                <p:cNvSpPr>
                  <a:spLocks/>
                </p:cNvSpPr>
                <p:nvPr/>
              </p:nvSpPr>
              <p:spPr bwMode="auto">
                <a:xfrm>
                  <a:off x="1639" y="3311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7" name="Freeform 1070"/>
                <p:cNvSpPr>
                  <a:spLocks/>
                </p:cNvSpPr>
                <p:nvPr/>
              </p:nvSpPr>
              <p:spPr bwMode="auto">
                <a:xfrm>
                  <a:off x="1637" y="3312"/>
                  <a:ext cx="9" cy="4"/>
                </a:xfrm>
                <a:custGeom>
                  <a:avLst/>
                  <a:gdLst>
                    <a:gd name="T0" fmla="*/ 0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8" name="Freeform 1071"/>
                <p:cNvSpPr>
                  <a:spLocks/>
                </p:cNvSpPr>
                <p:nvPr/>
              </p:nvSpPr>
              <p:spPr bwMode="auto">
                <a:xfrm>
                  <a:off x="1642" y="3242"/>
                  <a:ext cx="8" cy="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 h 10"/>
                    <a:gd name="T4" fmla="*/ 0 w 18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69" name="Freeform 1072"/>
                <p:cNvSpPr>
                  <a:spLocks/>
                </p:cNvSpPr>
                <p:nvPr/>
              </p:nvSpPr>
              <p:spPr bwMode="auto">
                <a:xfrm>
                  <a:off x="1640" y="3242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0" name="Freeform 1073"/>
                <p:cNvSpPr>
                  <a:spLocks/>
                </p:cNvSpPr>
                <p:nvPr/>
              </p:nvSpPr>
              <p:spPr bwMode="auto">
                <a:xfrm>
                  <a:off x="1644" y="3263"/>
                  <a:ext cx="9" cy="4"/>
                </a:xfrm>
                <a:custGeom>
                  <a:avLst/>
                  <a:gdLst>
                    <a:gd name="T0" fmla="*/ 1 w 18"/>
                    <a:gd name="T1" fmla="*/ 0 h 10"/>
                    <a:gd name="T2" fmla="*/ 1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1" name="Freeform 1074"/>
                <p:cNvSpPr>
                  <a:spLocks/>
                </p:cNvSpPr>
                <p:nvPr/>
              </p:nvSpPr>
              <p:spPr bwMode="auto">
                <a:xfrm>
                  <a:off x="1643" y="3263"/>
                  <a:ext cx="9" cy="4"/>
                </a:xfrm>
                <a:custGeom>
                  <a:avLst/>
                  <a:gdLst>
                    <a:gd name="T0" fmla="*/ 0 w 19"/>
                    <a:gd name="T1" fmla="*/ 0 h 10"/>
                    <a:gd name="T2" fmla="*/ 0 w 19"/>
                    <a:gd name="T3" fmla="*/ 0 h 10"/>
                    <a:gd name="T4" fmla="*/ 0 w 19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10"/>
                    <a:gd name="T11" fmla="*/ 19 w 19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10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2" name="Freeform 1075"/>
                <p:cNvSpPr>
                  <a:spLocks/>
                </p:cNvSpPr>
                <p:nvPr/>
              </p:nvSpPr>
              <p:spPr bwMode="auto">
                <a:xfrm>
                  <a:off x="1642" y="3294"/>
                  <a:ext cx="8" cy="4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0 h 10"/>
                    <a:gd name="T4" fmla="*/ 0 w 18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0"/>
                    <a:gd name="T11" fmla="*/ 18 w 18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0">
                      <a:moveTo>
                        <a:pt x="18" y="0"/>
                      </a:moveTo>
                      <a:lnTo>
                        <a:pt x="18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3" name="Freeform 1076"/>
                <p:cNvSpPr>
                  <a:spLocks/>
                </p:cNvSpPr>
                <p:nvPr/>
              </p:nvSpPr>
              <p:spPr bwMode="auto">
                <a:xfrm>
                  <a:off x="1640" y="3294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4" name="Freeform 1077"/>
                <p:cNvSpPr>
                  <a:spLocks/>
                </p:cNvSpPr>
                <p:nvPr/>
              </p:nvSpPr>
              <p:spPr bwMode="auto">
                <a:xfrm>
                  <a:off x="1646" y="3329"/>
                  <a:ext cx="8" cy="6"/>
                </a:xfrm>
                <a:custGeom>
                  <a:avLst/>
                  <a:gdLst>
                    <a:gd name="T0" fmla="*/ 0 w 18"/>
                    <a:gd name="T1" fmla="*/ 0 h 11"/>
                    <a:gd name="T2" fmla="*/ 0 w 18"/>
                    <a:gd name="T3" fmla="*/ 1 h 11"/>
                    <a:gd name="T4" fmla="*/ 0 w 18"/>
                    <a:gd name="T5" fmla="*/ 1 h 11"/>
                    <a:gd name="T6" fmla="*/ 0 60000 65536"/>
                    <a:gd name="T7" fmla="*/ 0 60000 65536"/>
                    <a:gd name="T8" fmla="*/ 0 60000 65536"/>
                    <a:gd name="T9" fmla="*/ 0 w 18"/>
                    <a:gd name="T10" fmla="*/ 0 h 11"/>
                    <a:gd name="T11" fmla="*/ 18 w 18"/>
                    <a:gd name="T12" fmla="*/ 11 h 1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" h="11">
                      <a:moveTo>
                        <a:pt x="18" y="0"/>
                      </a:moveTo>
                      <a:lnTo>
                        <a:pt x="18" y="11"/>
                      </a:lnTo>
                      <a:lnTo>
                        <a:pt x="0" y="11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5" name="Freeform 1078"/>
                <p:cNvSpPr>
                  <a:spLocks/>
                </p:cNvSpPr>
                <p:nvPr/>
              </p:nvSpPr>
              <p:spPr bwMode="auto">
                <a:xfrm>
                  <a:off x="1644" y="3329"/>
                  <a:ext cx="10" cy="5"/>
                </a:xfrm>
                <a:custGeom>
                  <a:avLst/>
                  <a:gdLst>
                    <a:gd name="T0" fmla="*/ 1 w 19"/>
                    <a:gd name="T1" fmla="*/ 0 h 9"/>
                    <a:gd name="T2" fmla="*/ 0 w 19"/>
                    <a:gd name="T3" fmla="*/ 0 h 9"/>
                    <a:gd name="T4" fmla="*/ 0 w 19"/>
                    <a:gd name="T5" fmla="*/ 1 h 9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9"/>
                    <a:gd name="T11" fmla="*/ 19 w 19"/>
                    <a:gd name="T12" fmla="*/ 9 h 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9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6" name="Freeform 1079"/>
                <p:cNvSpPr>
                  <a:spLocks/>
                </p:cNvSpPr>
                <p:nvPr/>
              </p:nvSpPr>
              <p:spPr bwMode="auto">
                <a:xfrm>
                  <a:off x="1633" y="3340"/>
                  <a:ext cx="9" cy="4"/>
                </a:xfrm>
                <a:custGeom>
                  <a:avLst/>
                  <a:gdLst>
                    <a:gd name="T0" fmla="*/ 1 w 17"/>
                    <a:gd name="T1" fmla="*/ 0 h 10"/>
                    <a:gd name="T2" fmla="*/ 1 w 17"/>
                    <a:gd name="T3" fmla="*/ 0 h 10"/>
                    <a:gd name="T4" fmla="*/ 0 w 17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10"/>
                    <a:gd name="T11" fmla="*/ 17 w 17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10">
                      <a:moveTo>
                        <a:pt x="17" y="0"/>
                      </a:moveTo>
                      <a:lnTo>
                        <a:pt x="17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7" name="Freeform 1080"/>
                <p:cNvSpPr>
                  <a:spLocks/>
                </p:cNvSpPr>
                <p:nvPr/>
              </p:nvSpPr>
              <p:spPr bwMode="auto">
                <a:xfrm>
                  <a:off x="1631" y="3340"/>
                  <a:ext cx="10" cy="4"/>
                </a:xfrm>
                <a:custGeom>
                  <a:avLst/>
                  <a:gdLst>
                    <a:gd name="T0" fmla="*/ 1 w 19"/>
                    <a:gd name="T1" fmla="*/ 0 h 8"/>
                    <a:gd name="T2" fmla="*/ 0 w 19"/>
                    <a:gd name="T3" fmla="*/ 0 h 8"/>
                    <a:gd name="T4" fmla="*/ 0 w 19"/>
                    <a:gd name="T5" fmla="*/ 1 h 8"/>
                    <a:gd name="T6" fmla="*/ 0 60000 65536"/>
                    <a:gd name="T7" fmla="*/ 0 60000 65536"/>
                    <a:gd name="T8" fmla="*/ 0 60000 65536"/>
                    <a:gd name="T9" fmla="*/ 0 w 19"/>
                    <a:gd name="T10" fmla="*/ 0 h 8"/>
                    <a:gd name="T11" fmla="*/ 19 w 19"/>
                    <a:gd name="T12" fmla="*/ 8 h 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" h="8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8" name="Freeform 1081"/>
                <p:cNvSpPr>
                  <a:spLocks/>
                </p:cNvSpPr>
                <p:nvPr/>
              </p:nvSpPr>
              <p:spPr bwMode="auto">
                <a:xfrm>
                  <a:off x="1635" y="3219"/>
                  <a:ext cx="8" cy="5"/>
                </a:xfrm>
                <a:custGeom>
                  <a:avLst/>
                  <a:gdLst>
                    <a:gd name="T0" fmla="*/ 1 w 16"/>
                    <a:gd name="T1" fmla="*/ 0 h 10"/>
                    <a:gd name="T2" fmla="*/ 1 w 16"/>
                    <a:gd name="T3" fmla="*/ 1 h 10"/>
                    <a:gd name="T4" fmla="*/ 0 w 16"/>
                    <a:gd name="T5" fmla="*/ 1 h 10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10"/>
                    <a:gd name="T11" fmla="*/ 16 w 16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10">
                      <a:moveTo>
                        <a:pt x="16" y="0"/>
                      </a:moveTo>
                      <a:lnTo>
                        <a:pt x="16" y="10"/>
                      </a:lnTo>
                      <a:lnTo>
                        <a:pt x="0" y="10"/>
                      </a:lnTo>
                    </a:path>
                  </a:pathLst>
                </a:cu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79" name="Freeform 1082"/>
                <p:cNvSpPr>
                  <a:spLocks/>
                </p:cNvSpPr>
                <p:nvPr/>
              </p:nvSpPr>
              <p:spPr bwMode="auto">
                <a:xfrm>
                  <a:off x="1634" y="3220"/>
                  <a:ext cx="9" cy="3"/>
                </a:xfrm>
                <a:custGeom>
                  <a:avLst/>
                  <a:gdLst>
                    <a:gd name="T0" fmla="*/ 1 w 17"/>
                    <a:gd name="T1" fmla="*/ 0 h 6"/>
                    <a:gd name="T2" fmla="*/ 0 w 17"/>
                    <a:gd name="T3" fmla="*/ 0 h 6"/>
                    <a:gd name="T4" fmla="*/ 0 w 17"/>
                    <a:gd name="T5" fmla="*/ 1 h 6"/>
                    <a:gd name="T6" fmla="*/ 0 60000 65536"/>
                    <a:gd name="T7" fmla="*/ 0 60000 65536"/>
                    <a:gd name="T8" fmla="*/ 0 60000 65536"/>
                    <a:gd name="T9" fmla="*/ 0 w 17"/>
                    <a:gd name="T10" fmla="*/ 0 h 6"/>
                    <a:gd name="T11" fmla="*/ 17 w 17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7" h="6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0" y="6"/>
                      </a:lnTo>
                    </a:path>
                  </a:pathLst>
                </a:custGeom>
                <a:noFill/>
                <a:ln w="1588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0" name="Rectangle 1083"/>
                <p:cNvSpPr>
                  <a:spLocks noChangeArrowheads="1"/>
                </p:cNvSpPr>
                <p:nvPr/>
              </p:nvSpPr>
              <p:spPr bwMode="auto">
                <a:xfrm>
                  <a:off x="1619" y="3128"/>
                  <a:ext cx="38" cy="11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1" name="Freeform 1084"/>
                <p:cNvSpPr>
                  <a:spLocks/>
                </p:cNvSpPr>
                <p:nvPr/>
              </p:nvSpPr>
              <p:spPr bwMode="auto">
                <a:xfrm>
                  <a:off x="1470" y="3203"/>
                  <a:ext cx="29" cy="150"/>
                </a:xfrm>
                <a:custGeom>
                  <a:avLst/>
                  <a:gdLst>
                    <a:gd name="T0" fmla="*/ 0 w 57"/>
                    <a:gd name="T1" fmla="*/ 1 h 300"/>
                    <a:gd name="T2" fmla="*/ 1 w 57"/>
                    <a:gd name="T3" fmla="*/ 1 h 300"/>
                    <a:gd name="T4" fmla="*/ 1 w 57"/>
                    <a:gd name="T5" fmla="*/ 0 h 300"/>
                    <a:gd name="T6" fmla="*/ 1 w 57"/>
                    <a:gd name="T7" fmla="*/ 0 h 300"/>
                    <a:gd name="T8" fmla="*/ 0 w 57"/>
                    <a:gd name="T9" fmla="*/ 1 h 3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0"/>
                    <a:gd name="T17" fmla="*/ 57 w 57"/>
                    <a:gd name="T18" fmla="*/ 300 h 3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0">
                      <a:moveTo>
                        <a:pt x="0" y="300"/>
                      </a:moveTo>
                      <a:lnTo>
                        <a:pt x="57" y="300"/>
                      </a:lnTo>
                      <a:lnTo>
                        <a:pt x="46" y="0"/>
                      </a:lnTo>
                      <a:lnTo>
                        <a:pt x="13" y="0"/>
                      </a:lnTo>
                      <a:lnTo>
                        <a:pt x="0" y="300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2" name="Line 1085"/>
                <p:cNvSpPr>
                  <a:spLocks noChangeShapeType="1"/>
                </p:cNvSpPr>
                <p:nvPr/>
              </p:nvSpPr>
              <p:spPr bwMode="auto">
                <a:xfrm>
                  <a:off x="1476" y="3209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3" name="Line 1086"/>
                <p:cNvSpPr>
                  <a:spLocks noChangeShapeType="1"/>
                </p:cNvSpPr>
                <p:nvPr/>
              </p:nvSpPr>
              <p:spPr bwMode="auto">
                <a:xfrm>
                  <a:off x="1476" y="3202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4" name="Rectangle 1087"/>
                <p:cNvSpPr>
                  <a:spLocks noChangeArrowheads="1"/>
                </p:cNvSpPr>
                <p:nvPr/>
              </p:nvSpPr>
              <p:spPr bwMode="auto">
                <a:xfrm>
                  <a:off x="1473" y="3202"/>
                  <a:ext cx="22" cy="7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5" name="Line 1088"/>
                <p:cNvSpPr>
                  <a:spLocks noChangeShapeType="1"/>
                </p:cNvSpPr>
                <p:nvPr/>
              </p:nvSpPr>
              <p:spPr bwMode="auto">
                <a:xfrm>
                  <a:off x="1491" y="3233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6" name="Line 1089"/>
                <p:cNvSpPr>
                  <a:spLocks noChangeShapeType="1"/>
                </p:cNvSpPr>
                <p:nvPr/>
              </p:nvSpPr>
              <p:spPr bwMode="auto">
                <a:xfrm>
                  <a:off x="1488" y="3294"/>
                  <a:ext cx="1" cy="4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7" name="Line 1090"/>
                <p:cNvSpPr>
                  <a:spLocks noChangeShapeType="1"/>
                </p:cNvSpPr>
                <p:nvPr/>
              </p:nvSpPr>
              <p:spPr bwMode="auto">
                <a:xfrm>
                  <a:off x="1487" y="3247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8" name="Line 1091"/>
                <p:cNvSpPr>
                  <a:spLocks noChangeShapeType="1"/>
                </p:cNvSpPr>
                <p:nvPr/>
              </p:nvSpPr>
              <p:spPr bwMode="auto">
                <a:xfrm>
                  <a:off x="1482" y="3263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89" name="Line 1092"/>
                <p:cNvSpPr>
                  <a:spLocks noChangeShapeType="1"/>
                </p:cNvSpPr>
                <p:nvPr/>
              </p:nvSpPr>
              <p:spPr bwMode="auto">
                <a:xfrm>
                  <a:off x="1483" y="324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0" name="Line 1093"/>
                <p:cNvSpPr>
                  <a:spLocks noChangeShapeType="1"/>
                </p:cNvSpPr>
                <p:nvPr/>
              </p:nvSpPr>
              <p:spPr bwMode="auto">
                <a:xfrm>
                  <a:off x="1487" y="322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1" name="Line 1094"/>
                <p:cNvSpPr>
                  <a:spLocks noChangeShapeType="1"/>
                </p:cNvSpPr>
                <p:nvPr/>
              </p:nvSpPr>
              <p:spPr bwMode="auto">
                <a:xfrm>
                  <a:off x="1489" y="3314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2" name="Line 1095"/>
                <p:cNvSpPr>
                  <a:spLocks noChangeShapeType="1"/>
                </p:cNvSpPr>
                <p:nvPr/>
              </p:nvSpPr>
              <p:spPr bwMode="auto">
                <a:xfrm>
                  <a:off x="1486" y="3329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3" name="Line 1096"/>
                <p:cNvSpPr>
                  <a:spLocks noChangeShapeType="1"/>
                </p:cNvSpPr>
                <p:nvPr/>
              </p:nvSpPr>
              <p:spPr bwMode="auto">
                <a:xfrm>
                  <a:off x="1487" y="329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4" name="Line 1097"/>
                <p:cNvSpPr>
                  <a:spLocks noChangeShapeType="1"/>
                </p:cNvSpPr>
                <p:nvPr/>
              </p:nvSpPr>
              <p:spPr bwMode="auto">
                <a:xfrm>
                  <a:off x="1487" y="3269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5" name="Line 1098"/>
                <p:cNvSpPr>
                  <a:spLocks noChangeShapeType="1"/>
                </p:cNvSpPr>
                <p:nvPr/>
              </p:nvSpPr>
              <p:spPr bwMode="auto">
                <a:xfrm>
                  <a:off x="1490" y="331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6" name="Line 1099"/>
                <p:cNvSpPr>
                  <a:spLocks noChangeShapeType="1"/>
                </p:cNvSpPr>
                <p:nvPr/>
              </p:nvSpPr>
              <p:spPr bwMode="auto">
                <a:xfrm>
                  <a:off x="1487" y="3332"/>
                  <a:ext cx="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7" name="Line 1100"/>
                <p:cNvSpPr>
                  <a:spLocks noChangeShapeType="1"/>
                </p:cNvSpPr>
                <p:nvPr/>
              </p:nvSpPr>
              <p:spPr bwMode="auto">
                <a:xfrm>
                  <a:off x="1487" y="3254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8" name="Line 1101"/>
                <p:cNvSpPr>
                  <a:spLocks noChangeShapeType="1"/>
                </p:cNvSpPr>
                <p:nvPr/>
              </p:nvSpPr>
              <p:spPr bwMode="auto">
                <a:xfrm flipH="1">
                  <a:off x="1487" y="3236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99" name="Line 1102"/>
                <p:cNvSpPr>
                  <a:spLocks noChangeShapeType="1"/>
                </p:cNvSpPr>
                <p:nvPr/>
              </p:nvSpPr>
              <p:spPr bwMode="auto">
                <a:xfrm flipH="1">
                  <a:off x="1487" y="3221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0" name="Freeform 1103"/>
                <p:cNvSpPr>
                  <a:spLocks/>
                </p:cNvSpPr>
                <p:nvPr/>
              </p:nvSpPr>
              <p:spPr bwMode="auto">
                <a:xfrm>
                  <a:off x="1434" y="3203"/>
                  <a:ext cx="29" cy="152"/>
                </a:xfrm>
                <a:custGeom>
                  <a:avLst/>
                  <a:gdLst>
                    <a:gd name="T0" fmla="*/ 0 w 57"/>
                    <a:gd name="T1" fmla="*/ 1 h 304"/>
                    <a:gd name="T2" fmla="*/ 1 w 57"/>
                    <a:gd name="T3" fmla="*/ 1 h 304"/>
                    <a:gd name="T4" fmla="*/ 1 w 57"/>
                    <a:gd name="T5" fmla="*/ 0 h 304"/>
                    <a:gd name="T6" fmla="*/ 1 w 57"/>
                    <a:gd name="T7" fmla="*/ 0 h 304"/>
                    <a:gd name="T8" fmla="*/ 0 w 57"/>
                    <a:gd name="T9" fmla="*/ 1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4"/>
                    <a:gd name="T17" fmla="*/ 57 w 57"/>
                    <a:gd name="T18" fmla="*/ 304 h 3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4">
                      <a:moveTo>
                        <a:pt x="0" y="304"/>
                      </a:moveTo>
                      <a:lnTo>
                        <a:pt x="57" y="304"/>
                      </a:lnTo>
                      <a:lnTo>
                        <a:pt x="45" y="0"/>
                      </a:lnTo>
                      <a:lnTo>
                        <a:pt x="11" y="0"/>
                      </a:lnTo>
                      <a:lnTo>
                        <a:pt x="0" y="304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1" name="Line 1104"/>
                <p:cNvSpPr>
                  <a:spLocks noChangeShapeType="1"/>
                </p:cNvSpPr>
                <p:nvPr/>
              </p:nvSpPr>
              <p:spPr bwMode="auto">
                <a:xfrm>
                  <a:off x="1440" y="3209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2" name="Line 1105"/>
                <p:cNvSpPr>
                  <a:spLocks noChangeShapeType="1"/>
                </p:cNvSpPr>
                <p:nvPr/>
              </p:nvSpPr>
              <p:spPr bwMode="auto">
                <a:xfrm>
                  <a:off x="1440" y="3202"/>
                  <a:ext cx="8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3" name="Rectangle 1106"/>
                <p:cNvSpPr>
                  <a:spLocks noChangeArrowheads="1"/>
                </p:cNvSpPr>
                <p:nvPr/>
              </p:nvSpPr>
              <p:spPr bwMode="auto">
                <a:xfrm>
                  <a:off x="1437" y="3202"/>
                  <a:ext cx="23" cy="7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4" name="Line 1107"/>
                <p:cNvSpPr>
                  <a:spLocks noChangeShapeType="1"/>
                </p:cNvSpPr>
                <p:nvPr/>
              </p:nvSpPr>
              <p:spPr bwMode="auto">
                <a:xfrm>
                  <a:off x="1455" y="3233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5" name="Line 1108"/>
                <p:cNvSpPr>
                  <a:spLocks noChangeShapeType="1"/>
                </p:cNvSpPr>
                <p:nvPr/>
              </p:nvSpPr>
              <p:spPr bwMode="auto">
                <a:xfrm>
                  <a:off x="1452" y="3294"/>
                  <a:ext cx="1" cy="4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6" name="Line 1109"/>
                <p:cNvSpPr>
                  <a:spLocks noChangeShapeType="1"/>
                </p:cNvSpPr>
                <p:nvPr/>
              </p:nvSpPr>
              <p:spPr bwMode="auto">
                <a:xfrm>
                  <a:off x="1452" y="3247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7" name="Line 1110"/>
                <p:cNvSpPr>
                  <a:spLocks noChangeShapeType="1"/>
                </p:cNvSpPr>
                <p:nvPr/>
              </p:nvSpPr>
              <p:spPr bwMode="auto">
                <a:xfrm>
                  <a:off x="1446" y="3263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8" name="Line 1111"/>
                <p:cNvSpPr>
                  <a:spLocks noChangeShapeType="1"/>
                </p:cNvSpPr>
                <p:nvPr/>
              </p:nvSpPr>
              <p:spPr bwMode="auto">
                <a:xfrm>
                  <a:off x="1447" y="324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09" name="Line 1112"/>
                <p:cNvSpPr>
                  <a:spLocks noChangeShapeType="1"/>
                </p:cNvSpPr>
                <p:nvPr/>
              </p:nvSpPr>
              <p:spPr bwMode="auto">
                <a:xfrm>
                  <a:off x="1452" y="3226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0" name="Line 1113"/>
                <p:cNvSpPr>
                  <a:spLocks noChangeShapeType="1"/>
                </p:cNvSpPr>
                <p:nvPr/>
              </p:nvSpPr>
              <p:spPr bwMode="auto">
                <a:xfrm>
                  <a:off x="1452" y="3314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1" name="Line 1114"/>
                <p:cNvSpPr>
                  <a:spLocks noChangeShapeType="1"/>
                </p:cNvSpPr>
                <p:nvPr/>
              </p:nvSpPr>
              <p:spPr bwMode="auto">
                <a:xfrm>
                  <a:off x="1449" y="3329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2" name="Line 1115"/>
                <p:cNvSpPr>
                  <a:spLocks noChangeShapeType="1"/>
                </p:cNvSpPr>
                <p:nvPr/>
              </p:nvSpPr>
              <p:spPr bwMode="auto">
                <a:xfrm>
                  <a:off x="1451" y="3290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3" name="Line 1116"/>
                <p:cNvSpPr>
                  <a:spLocks noChangeShapeType="1"/>
                </p:cNvSpPr>
                <p:nvPr/>
              </p:nvSpPr>
              <p:spPr bwMode="auto">
                <a:xfrm>
                  <a:off x="1450" y="3269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4" name="Line 1117"/>
                <p:cNvSpPr>
                  <a:spLocks noChangeShapeType="1"/>
                </p:cNvSpPr>
                <p:nvPr/>
              </p:nvSpPr>
              <p:spPr bwMode="auto">
                <a:xfrm>
                  <a:off x="1454" y="331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5" name="Line 1118"/>
                <p:cNvSpPr>
                  <a:spLocks noChangeShapeType="1"/>
                </p:cNvSpPr>
                <p:nvPr/>
              </p:nvSpPr>
              <p:spPr bwMode="auto">
                <a:xfrm>
                  <a:off x="1450" y="3332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6" name="Line 1119"/>
                <p:cNvSpPr>
                  <a:spLocks noChangeShapeType="1"/>
                </p:cNvSpPr>
                <p:nvPr/>
              </p:nvSpPr>
              <p:spPr bwMode="auto">
                <a:xfrm>
                  <a:off x="1451" y="3254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7" name="Line 1120"/>
                <p:cNvSpPr>
                  <a:spLocks noChangeShapeType="1"/>
                </p:cNvSpPr>
                <p:nvPr/>
              </p:nvSpPr>
              <p:spPr bwMode="auto">
                <a:xfrm flipH="1">
                  <a:off x="1451" y="323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8" name="Line 1121"/>
                <p:cNvSpPr>
                  <a:spLocks noChangeShapeType="1"/>
                </p:cNvSpPr>
                <p:nvPr/>
              </p:nvSpPr>
              <p:spPr bwMode="auto">
                <a:xfrm flipH="1">
                  <a:off x="1451" y="3221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19" name="Freeform 1122"/>
                <p:cNvSpPr>
                  <a:spLocks/>
                </p:cNvSpPr>
                <p:nvPr/>
              </p:nvSpPr>
              <p:spPr bwMode="auto">
                <a:xfrm>
                  <a:off x="1398" y="3203"/>
                  <a:ext cx="29" cy="152"/>
                </a:xfrm>
                <a:custGeom>
                  <a:avLst/>
                  <a:gdLst>
                    <a:gd name="T0" fmla="*/ 0 w 57"/>
                    <a:gd name="T1" fmla="*/ 1 h 304"/>
                    <a:gd name="T2" fmla="*/ 1 w 57"/>
                    <a:gd name="T3" fmla="*/ 1 h 304"/>
                    <a:gd name="T4" fmla="*/ 1 w 57"/>
                    <a:gd name="T5" fmla="*/ 0 h 304"/>
                    <a:gd name="T6" fmla="*/ 1 w 57"/>
                    <a:gd name="T7" fmla="*/ 0 h 304"/>
                    <a:gd name="T8" fmla="*/ 0 w 57"/>
                    <a:gd name="T9" fmla="*/ 1 h 30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"/>
                    <a:gd name="T16" fmla="*/ 0 h 304"/>
                    <a:gd name="T17" fmla="*/ 57 w 57"/>
                    <a:gd name="T18" fmla="*/ 304 h 30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" h="304">
                      <a:moveTo>
                        <a:pt x="0" y="304"/>
                      </a:moveTo>
                      <a:lnTo>
                        <a:pt x="57" y="304"/>
                      </a:lnTo>
                      <a:lnTo>
                        <a:pt x="44" y="0"/>
                      </a:lnTo>
                      <a:lnTo>
                        <a:pt x="11" y="0"/>
                      </a:lnTo>
                      <a:lnTo>
                        <a:pt x="0" y="304"/>
                      </a:lnTo>
                      <a:close/>
                    </a:path>
                  </a:pathLst>
                </a:custGeom>
                <a:solidFill>
                  <a:srgbClr val="850202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0" name="Line 1123"/>
                <p:cNvSpPr>
                  <a:spLocks noChangeShapeType="1"/>
                </p:cNvSpPr>
                <p:nvPr/>
              </p:nvSpPr>
              <p:spPr bwMode="auto">
                <a:xfrm>
                  <a:off x="1405" y="3209"/>
                  <a:ext cx="16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1" name="Line 1124"/>
                <p:cNvSpPr>
                  <a:spLocks noChangeShapeType="1"/>
                </p:cNvSpPr>
                <p:nvPr/>
              </p:nvSpPr>
              <p:spPr bwMode="auto">
                <a:xfrm>
                  <a:off x="1404" y="3202"/>
                  <a:ext cx="9" cy="1"/>
                </a:xfrm>
                <a:prstGeom prst="line">
                  <a:avLst/>
                </a:prstGeom>
                <a:noFill/>
                <a:ln w="1588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2" name="Rectangle 1125"/>
                <p:cNvSpPr>
                  <a:spLocks noChangeArrowheads="1"/>
                </p:cNvSpPr>
                <p:nvPr/>
              </p:nvSpPr>
              <p:spPr bwMode="auto">
                <a:xfrm>
                  <a:off x="1401" y="3202"/>
                  <a:ext cx="22" cy="7"/>
                </a:xfrm>
                <a:prstGeom prst="rect">
                  <a:avLst/>
                </a:prstGeom>
                <a:solidFill>
                  <a:srgbClr val="FF0000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3" name="Line 1126"/>
                <p:cNvSpPr>
                  <a:spLocks noChangeShapeType="1"/>
                </p:cNvSpPr>
                <p:nvPr/>
              </p:nvSpPr>
              <p:spPr bwMode="auto">
                <a:xfrm>
                  <a:off x="1419" y="3233"/>
                  <a:ext cx="4" cy="108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4" name="Line 1127"/>
                <p:cNvSpPr>
                  <a:spLocks noChangeShapeType="1"/>
                </p:cNvSpPr>
                <p:nvPr/>
              </p:nvSpPr>
              <p:spPr bwMode="auto">
                <a:xfrm>
                  <a:off x="1416" y="3294"/>
                  <a:ext cx="1" cy="4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5" name="Line 1128"/>
                <p:cNvSpPr>
                  <a:spLocks noChangeShapeType="1"/>
                </p:cNvSpPr>
                <p:nvPr/>
              </p:nvSpPr>
              <p:spPr bwMode="auto">
                <a:xfrm>
                  <a:off x="1416" y="3247"/>
                  <a:ext cx="1" cy="32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6" name="Line 1129"/>
                <p:cNvSpPr>
                  <a:spLocks noChangeShapeType="1"/>
                </p:cNvSpPr>
                <p:nvPr/>
              </p:nvSpPr>
              <p:spPr bwMode="auto">
                <a:xfrm>
                  <a:off x="1410" y="3263"/>
                  <a:ext cx="5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7" name="Line 1130"/>
                <p:cNvSpPr>
                  <a:spLocks noChangeShapeType="1"/>
                </p:cNvSpPr>
                <p:nvPr/>
              </p:nvSpPr>
              <p:spPr bwMode="auto">
                <a:xfrm>
                  <a:off x="1410" y="324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8" name="Line 1131"/>
                <p:cNvSpPr>
                  <a:spLocks noChangeShapeType="1"/>
                </p:cNvSpPr>
                <p:nvPr/>
              </p:nvSpPr>
              <p:spPr bwMode="auto">
                <a:xfrm>
                  <a:off x="1416" y="3226"/>
                  <a:ext cx="2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29" name="Line 1132"/>
                <p:cNvSpPr>
                  <a:spLocks noChangeShapeType="1"/>
                </p:cNvSpPr>
                <p:nvPr/>
              </p:nvSpPr>
              <p:spPr bwMode="auto">
                <a:xfrm>
                  <a:off x="1417" y="3314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0" name="Line 1133"/>
                <p:cNvSpPr>
                  <a:spLocks noChangeShapeType="1"/>
                </p:cNvSpPr>
                <p:nvPr/>
              </p:nvSpPr>
              <p:spPr bwMode="auto">
                <a:xfrm>
                  <a:off x="1413" y="3329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1" name="Line 1134"/>
                <p:cNvSpPr>
                  <a:spLocks noChangeShapeType="1"/>
                </p:cNvSpPr>
                <p:nvPr/>
              </p:nvSpPr>
              <p:spPr bwMode="auto">
                <a:xfrm>
                  <a:off x="1414" y="3290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2" name="Line 1135"/>
                <p:cNvSpPr>
                  <a:spLocks noChangeShapeType="1"/>
                </p:cNvSpPr>
                <p:nvPr/>
              </p:nvSpPr>
              <p:spPr bwMode="auto">
                <a:xfrm>
                  <a:off x="1414" y="3269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3" name="Line 1136"/>
                <p:cNvSpPr>
                  <a:spLocks noChangeShapeType="1"/>
                </p:cNvSpPr>
                <p:nvPr/>
              </p:nvSpPr>
              <p:spPr bwMode="auto">
                <a:xfrm>
                  <a:off x="1418" y="331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4" name="Line 1137"/>
                <p:cNvSpPr>
                  <a:spLocks noChangeShapeType="1"/>
                </p:cNvSpPr>
                <p:nvPr/>
              </p:nvSpPr>
              <p:spPr bwMode="auto">
                <a:xfrm>
                  <a:off x="1414" y="3332"/>
                  <a:ext cx="7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5" name="Line 1138"/>
                <p:cNvSpPr>
                  <a:spLocks noChangeShapeType="1"/>
                </p:cNvSpPr>
                <p:nvPr/>
              </p:nvSpPr>
              <p:spPr bwMode="auto">
                <a:xfrm>
                  <a:off x="1414" y="3254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6" name="Line 1139"/>
                <p:cNvSpPr>
                  <a:spLocks noChangeShapeType="1"/>
                </p:cNvSpPr>
                <p:nvPr/>
              </p:nvSpPr>
              <p:spPr bwMode="auto">
                <a:xfrm flipH="1">
                  <a:off x="1415" y="3236"/>
                  <a:ext cx="3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7" name="Line 1140"/>
                <p:cNvSpPr>
                  <a:spLocks noChangeShapeType="1"/>
                </p:cNvSpPr>
                <p:nvPr/>
              </p:nvSpPr>
              <p:spPr bwMode="auto">
                <a:xfrm flipH="1">
                  <a:off x="1414" y="3221"/>
                  <a:ext cx="4" cy="1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8" name="Freeform 1141"/>
                <p:cNvSpPr>
                  <a:spLocks/>
                </p:cNvSpPr>
                <p:nvPr/>
              </p:nvSpPr>
              <p:spPr bwMode="auto">
                <a:xfrm>
                  <a:off x="1072" y="3343"/>
                  <a:ext cx="699" cy="111"/>
                </a:xfrm>
                <a:custGeom>
                  <a:avLst/>
                  <a:gdLst>
                    <a:gd name="T0" fmla="*/ 0 w 1399"/>
                    <a:gd name="T1" fmla="*/ 1 h 222"/>
                    <a:gd name="T2" fmla="*/ 0 w 1399"/>
                    <a:gd name="T3" fmla="*/ 0 h 222"/>
                    <a:gd name="T4" fmla="*/ 0 w 1399"/>
                    <a:gd name="T5" fmla="*/ 0 h 222"/>
                    <a:gd name="T6" fmla="*/ 0 w 1399"/>
                    <a:gd name="T7" fmla="*/ 0 h 222"/>
                    <a:gd name="T8" fmla="*/ 0 w 1399"/>
                    <a:gd name="T9" fmla="*/ 0 h 222"/>
                    <a:gd name="T10" fmla="*/ 0 w 1399"/>
                    <a:gd name="T11" fmla="*/ 0 h 222"/>
                    <a:gd name="T12" fmla="*/ 0 w 1399"/>
                    <a:gd name="T13" fmla="*/ 0 h 222"/>
                    <a:gd name="T14" fmla="*/ 0 w 1399"/>
                    <a:gd name="T15" fmla="*/ 0 h 222"/>
                    <a:gd name="T16" fmla="*/ 0 w 1399"/>
                    <a:gd name="T17" fmla="*/ 1 h 222"/>
                    <a:gd name="T18" fmla="*/ 0 w 1399"/>
                    <a:gd name="T19" fmla="*/ 1 h 222"/>
                    <a:gd name="T20" fmla="*/ 0 w 1399"/>
                    <a:gd name="T21" fmla="*/ 1 h 222"/>
                    <a:gd name="T22" fmla="*/ 0 w 1399"/>
                    <a:gd name="T23" fmla="*/ 1 h 22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9"/>
                    <a:gd name="T37" fmla="*/ 0 h 222"/>
                    <a:gd name="T38" fmla="*/ 1399 w 1399"/>
                    <a:gd name="T39" fmla="*/ 222 h 22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9" h="222">
                      <a:moveTo>
                        <a:pt x="0" y="146"/>
                      </a:moveTo>
                      <a:lnTo>
                        <a:pt x="175" y="0"/>
                      </a:lnTo>
                      <a:lnTo>
                        <a:pt x="349" y="0"/>
                      </a:lnTo>
                      <a:lnTo>
                        <a:pt x="524" y="0"/>
                      </a:lnTo>
                      <a:lnTo>
                        <a:pt x="699" y="0"/>
                      </a:lnTo>
                      <a:lnTo>
                        <a:pt x="874" y="0"/>
                      </a:lnTo>
                      <a:lnTo>
                        <a:pt x="1047" y="0"/>
                      </a:lnTo>
                      <a:lnTo>
                        <a:pt x="1222" y="0"/>
                      </a:lnTo>
                      <a:lnTo>
                        <a:pt x="1399" y="136"/>
                      </a:lnTo>
                      <a:lnTo>
                        <a:pt x="1399" y="222"/>
                      </a:lnTo>
                      <a:lnTo>
                        <a:pt x="0" y="222"/>
                      </a:lnTo>
                      <a:lnTo>
                        <a:pt x="0" y="146"/>
                      </a:lnTo>
                      <a:close/>
                    </a:path>
                  </a:pathLst>
                </a:custGeom>
                <a:solidFill>
                  <a:srgbClr val="ABABAB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39" name="Freeform 1142"/>
                <p:cNvSpPr>
                  <a:spLocks/>
                </p:cNvSpPr>
                <p:nvPr/>
              </p:nvSpPr>
              <p:spPr bwMode="auto">
                <a:xfrm>
                  <a:off x="1072" y="3343"/>
                  <a:ext cx="699" cy="201"/>
                </a:xfrm>
                <a:custGeom>
                  <a:avLst/>
                  <a:gdLst>
                    <a:gd name="T0" fmla="*/ 0 w 1399"/>
                    <a:gd name="T1" fmla="*/ 1 h 402"/>
                    <a:gd name="T2" fmla="*/ 0 w 1399"/>
                    <a:gd name="T3" fmla="*/ 0 h 402"/>
                    <a:gd name="T4" fmla="*/ 0 w 1399"/>
                    <a:gd name="T5" fmla="*/ 1 h 402"/>
                    <a:gd name="T6" fmla="*/ 0 w 1399"/>
                    <a:gd name="T7" fmla="*/ 0 h 402"/>
                    <a:gd name="T8" fmla="*/ 0 w 1399"/>
                    <a:gd name="T9" fmla="*/ 1 h 402"/>
                    <a:gd name="T10" fmla="*/ 0 w 1399"/>
                    <a:gd name="T11" fmla="*/ 0 h 402"/>
                    <a:gd name="T12" fmla="*/ 0 w 1399"/>
                    <a:gd name="T13" fmla="*/ 1 h 402"/>
                    <a:gd name="T14" fmla="*/ 0 w 1399"/>
                    <a:gd name="T15" fmla="*/ 0 h 402"/>
                    <a:gd name="T16" fmla="*/ 0 w 1399"/>
                    <a:gd name="T17" fmla="*/ 1 h 402"/>
                    <a:gd name="T18" fmla="*/ 0 w 1399"/>
                    <a:gd name="T19" fmla="*/ 1 h 402"/>
                    <a:gd name="T20" fmla="*/ 0 w 1399"/>
                    <a:gd name="T21" fmla="*/ 1 h 402"/>
                    <a:gd name="T22" fmla="*/ 0 w 1399"/>
                    <a:gd name="T23" fmla="*/ 1 h 40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399"/>
                    <a:gd name="T37" fmla="*/ 0 h 402"/>
                    <a:gd name="T38" fmla="*/ 1399 w 1399"/>
                    <a:gd name="T39" fmla="*/ 402 h 40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399" h="402">
                      <a:moveTo>
                        <a:pt x="0" y="120"/>
                      </a:moveTo>
                      <a:lnTo>
                        <a:pt x="175" y="0"/>
                      </a:lnTo>
                      <a:lnTo>
                        <a:pt x="349" y="125"/>
                      </a:lnTo>
                      <a:lnTo>
                        <a:pt x="524" y="0"/>
                      </a:lnTo>
                      <a:lnTo>
                        <a:pt x="699" y="125"/>
                      </a:lnTo>
                      <a:lnTo>
                        <a:pt x="874" y="0"/>
                      </a:lnTo>
                      <a:lnTo>
                        <a:pt x="1047" y="125"/>
                      </a:lnTo>
                      <a:lnTo>
                        <a:pt x="1222" y="0"/>
                      </a:lnTo>
                      <a:lnTo>
                        <a:pt x="1399" y="120"/>
                      </a:lnTo>
                      <a:lnTo>
                        <a:pt x="1399" y="402"/>
                      </a:lnTo>
                      <a:lnTo>
                        <a:pt x="0" y="402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FFFF14"/>
                </a:solidFill>
                <a:ln w="15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0" name="Rectangle 1143"/>
                <p:cNvSpPr>
                  <a:spLocks noChangeArrowheads="1"/>
                </p:cNvSpPr>
                <p:nvPr/>
              </p:nvSpPr>
              <p:spPr bwMode="auto">
                <a:xfrm>
                  <a:off x="1670" y="3390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1" name="Rectangle 1144"/>
                <p:cNvSpPr>
                  <a:spLocks noChangeArrowheads="1"/>
                </p:cNvSpPr>
                <p:nvPr/>
              </p:nvSpPr>
              <p:spPr bwMode="auto">
                <a:xfrm>
                  <a:off x="1673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2" name="Rectangle 1145"/>
                <p:cNvSpPr>
                  <a:spLocks noChangeArrowheads="1"/>
                </p:cNvSpPr>
                <p:nvPr/>
              </p:nvSpPr>
              <p:spPr bwMode="auto">
                <a:xfrm>
                  <a:off x="1687" y="3390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3" name="Rectangle 1146"/>
                <p:cNvSpPr>
                  <a:spLocks noChangeArrowheads="1"/>
                </p:cNvSpPr>
                <p:nvPr/>
              </p:nvSpPr>
              <p:spPr bwMode="auto">
                <a:xfrm>
                  <a:off x="1689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4" name="Rectangle 1147"/>
                <p:cNvSpPr>
                  <a:spLocks noChangeArrowheads="1"/>
                </p:cNvSpPr>
                <p:nvPr/>
              </p:nvSpPr>
              <p:spPr bwMode="auto">
                <a:xfrm>
                  <a:off x="1670" y="3475"/>
                  <a:ext cx="10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5" name="Rectangle 1148"/>
                <p:cNvSpPr>
                  <a:spLocks noChangeArrowheads="1"/>
                </p:cNvSpPr>
                <p:nvPr/>
              </p:nvSpPr>
              <p:spPr bwMode="auto">
                <a:xfrm>
                  <a:off x="1673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6" name="Rectangle 1149"/>
                <p:cNvSpPr>
                  <a:spLocks noChangeArrowheads="1"/>
                </p:cNvSpPr>
                <p:nvPr/>
              </p:nvSpPr>
              <p:spPr bwMode="auto">
                <a:xfrm>
                  <a:off x="1687" y="3475"/>
                  <a:ext cx="10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7" name="Rectangle 1150"/>
                <p:cNvSpPr>
                  <a:spLocks noChangeArrowheads="1"/>
                </p:cNvSpPr>
                <p:nvPr/>
              </p:nvSpPr>
              <p:spPr bwMode="auto">
                <a:xfrm>
                  <a:off x="1689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8" name="Rectangle 1151"/>
                <p:cNvSpPr>
                  <a:spLocks noChangeArrowheads="1"/>
                </p:cNvSpPr>
                <p:nvPr/>
              </p:nvSpPr>
              <p:spPr bwMode="auto">
                <a:xfrm>
                  <a:off x="1498" y="3390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49" name="Rectangle 1152"/>
                <p:cNvSpPr>
                  <a:spLocks noChangeArrowheads="1"/>
                </p:cNvSpPr>
                <p:nvPr/>
              </p:nvSpPr>
              <p:spPr bwMode="auto">
                <a:xfrm>
                  <a:off x="1500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0" name="Rectangle 1153"/>
                <p:cNvSpPr>
                  <a:spLocks noChangeArrowheads="1"/>
                </p:cNvSpPr>
                <p:nvPr/>
              </p:nvSpPr>
              <p:spPr bwMode="auto">
                <a:xfrm>
                  <a:off x="1514" y="3390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1" name="Rectangle 1154"/>
                <p:cNvSpPr>
                  <a:spLocks noChangeArrowheads="1"/>
                </p:cNvSpPr>
                <p:nvPr/>
              </p:nvSpPr>
              <p:spPr bwMode="auto">
                <a:xfrm>
                  <a:off x="1517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2" name="Rectangle 1155"/>
                <p:cNvSpPr>
                  <a:spLocks noChangeArrowheads="1"/>
                </p:cNvSpPr>
                <p:nvPr/>
              </p:nvSpPr>
              <p:spPr bwMode="auto">
                <a:xfrm>
                  <a:off x="1498" y="3475"/>
                  <a:ext cx="9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3" name="Rectangle 1156"/>
                <p:cNvSpPr>
                  <a:spLocks noChangeArrowheads="1"/>
                </p:cNvSpPr>
                <p:nvPr/>
              </p:nvSpPr>
              <p:spPr bwMode="auto">
                <a:xfrm>
                  <a:off x="1500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4" name="Rectangle 1157"/>
                <p:cNvSpPr>
                  <a:spLocks noChangeArrowheads="1"/>
                </p:cNvSpPr>
                <p:nvPr/>
              </p:nvSpPr>
              <p:spPr bwMode="auto">
                <a:xfrm>
                  <a:off x="1514" y="3475"/>
                  <a:ext cx="10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5" name="Rectangle 1158"/>
                <p:cNvSpPr>
                  <a:spLocks noChangeArrowheads="1"/>
                </p:cNvSpPr>
                <p:nvPr/>
              </p:nvSpPr>
              <p:spPr bwMode="auto">
                <a:xfrm>
                  <a:off x="1517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6" name="Rectangle 1159"/>
                <p:cNvSpPr>
                  <a:spLocks noChangeArrowheads="1"/>
                </p:cNvSpPr>
                <p:nvPr/>
              </p:nvSpPr>
              <p:spPr bwMode="auto">
                <a:xfrm>
                  <a:off x="1322" y="3390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7" name="Rectangle 1160"/>
                <p:cNvSpPr>
                  <a:spLocks noChangeArrowheads="1"/>
                </p:cNvSpPr>
                <p:nvPr/>
              </p:nvSpPr>
              <p:spPr bwMode="auto">
                <a:xfrm>
                  <a:off x="1324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8" name="Rectangle 1161"/>
                <p:cNvSpPr>
                  <a:spLocks noChangeArrowheads="1"/>
                </p:cNvSpPr>
                <p:nvPr/>
              </p:nvSpPr>
              <p:spPr bwMode="auto">
                <a:xfrm>
                  <a:off x="1339" y="3390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59" name="Rectangle 1162"/>
                <p:cNvSpPr>
                  <a:spLocks noChangeArrowheads="1"/>
                </p:cNvSpPr>
                <p:nvPr/>
              </p:nvSpPr>
              <p:spPr bwMode="auto">
                <a:xfrm>
                  <a:off x="1341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0" name="Rectangle 1163"/>
                <p:cNvSpPr>
                  <a:spLocks noChangeArrowheads="1"/>
                </p:cNvSpPr>
                <p:nvPr/>
              </p:nvSpPr>
              <p:spPr bwMode="auto">
                <a:xfrm>
                  <a:off x="1322" y="3475"/>
                  <a:ext cx="9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1" name="Rectangle 1164"/>
                <p:cNvSpPr>
                  <a:spLocks noChangeArrowheads="1"/>
                </p:cNvSpPr>
                <p:nvPr/>
              </p:nvSpPr>
              <p:spPr bwMode="auto">
                <a:xfrm>
                  <a:off x="1324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2" name="Rectangle 1165"/>
                <p:cNvSpPr>
                  <a:spLocks noChangeArrowheads="1"/>
                </p:cNvSpPr>
                <p:nvPr/>
              </p:nvSpPr>
              <p:spPr bwMode="auto">
                <a:xfrm>
                  <a:off x="1339" y="3475"/>
                  <a:ext cx="9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3" name="Rectangle 1166"/>
                <p:cNvSpPr>
                  <a:spLocks noChangeArrowheads="1"/>
                </p:cNvSpPr>
                <p:nvPr/>
              </p:nvSpPr>
              <p:spPr bwMode="auto">
                <a:xfrm>
                  <a:off x="1341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4" name="Rectangle 1167"/>
                <p:cNvSpPr>
                  <a:spLocks noChangeArrowheads="1"/>
                </p:cNvSpPr>
                <p:nvPr/>
              </p:nvSpPr>
              <p:spPr bwMode="auto">
                <a:xfrm>
                  <a:off x="1150" y="3390"/>
                  <a:ext cx="10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5" name="Rectangle 1168"/>
                <p:cNvSpPr>
                  <a:spLocks noChangeArrowheads="1"/>
                </p:cNvSpPr>
                <p:nvPr/>
              </p:nvSpPr>
              <p:spPr bwMode="auto">
                <a:xfrm>
                  <a:off x="1152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6" name="Rectangle 1169"/>
                <p:cNvSpPr>
                  <a:spLocks noChangeArrowheads="1"/>
                </p:cNvSpPr>
                <p:nvPr/>
              </p:nvSpPr>
              <p:spPr bwMode="auto">
                <a:xfrm>
                  <a:off x="1167" y="3390"/>
                  <a:ext cx="9" cy="22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7" name="Rectangle 1170"/>
                <p:cNvSpPr>
                  <a:spLocks noChangeArrowheads="1"/>
                </p:cNvSpPr>
                <p:nvPr/>
              </p:nvSpPr>
              <p:spPr bwMode="auto">
                <a:xfrm>
                  <a:off x="1169" y="3392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8" name="Rectangle 1171"/>
                <p:cNvSpPr>
                  <a:spLocks noChangeArrowheads="1"/>
                </p:cNvSpPr>
                <p:nvPr/>
              </p:nvSpPr>
              <p:spPr bwMode="auto">
                <a:xfrm>
                  <a:off x="1150" y="3475"/>
                  <a:ext cx="10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69" name="Rectangle 1172"/>
                <p:cNvSpPr>
                  <a:spLocks noChangeArrowheads="1"/>
                </p:cNvSpPr>
                <p:nvPr/>
              </p:nvSpPr>
              <p:spPr bwMode="auto">
                <a:xfrm>
                  <a:off x="1152" y="3478"/>
                  <a:ext cx="5" cy="19"/>
                </a:xfrm>
                <a:prstGeom prst="rect">
                  <a:avLst/>
                </a:prstGeom>
                <a:solidFill>
                  <a:srgbClr val="FFFFFF"/>
                </a:solidFill>
                <a:ln w="1588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70" name="Rectangle 1173"/>
                <p:cNvSpPr>
                  <a:spLocks noChangeArrowheads="1"/>
                </p:cNvSpPr>
                <p:nvPr/>
              </p:nvSpPr>
              <p:spPr bwMode="auto">
                <a:xfrm>
                  <a:off x="1167" y="3475"/>
                  <a:ext cx="9" cy="23"/>
                </a:xfrm>
                <a:prstGeom prst="rect">
                  <a:avLst/>
                </a:prstGeom>
                <a:solidFill>
                  <a:srgbClr val="ABABAB"/>
                </a:solidFill>
                <a:ln w="1588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559" name="Rectangle 1174"/>
              <p:cNvSpPr>
                <a:spLocks noChangeArrowheads="1"/>
              </p:cNvSpPr>
              <p:nvPr/>
            </p:nvSpPr>
            <p:spPr bwMode="auto">
              <a:xfrm>
                <a:off x="1169" y="3478"/>
                <a:ext cx="5" cy="19"/>
              </a:xfrm>
              <a:prstGeom prst="rect">
                <a:avLst/>
              </a:prstGeom>
              <a:solidFill>
                <a:srgbClr val="FFFFFF"/>
              </a:solidFill>
              <a:ln w="1588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0" name="Freeform 1175"/>
              <p:cNvSpPr>
                <a:spLocks/>
              </p:cNvSpPr>
              <p:nvPr/>
            </p:nvSpPr>
            <p:spPr bwMode="auto">
              <a:xfrm>
                <a:off x="1161" y="3344"/>
                <a:ext cx="96" cy="62"/>
              </a:xfrm>
              <a:custGeom>
                <a:avLst/>
                <a:gdLst>
                  <a:gd name="T0" fmla="*/ 1 w 191"/>
                  <a:gd name="T1" fmla="*/ 1 h 122"/>
                  <a:gd name="T2" fmla="*/ 1 w 191"/>
                  <a:gd name="T3" fmla="*/ 1 h 122"/>
                  <a:gd name="T4" fmla="*/ 1 w 191"/>
                  <a:gd name="T5" fmla="*/ 1 h 122"/>
                  <a:gd name="T6" fmla="*/ 0 w 191"/>
                  <a:gd name="T7" fmla="*/ 0 h 122"/>
                  <a:gd name="T8" fmla="*/ 1 w 191"/>
                  <a:gd name="T9" fmla="*/ 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22"/>
                  <a:gd name="T17" fmla="*/ 191 w 191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22">
                    <a:moveTo>
                      <a:pt x="171" y="122"/>
                    </a:moveTo>
                    <a:lnTo>
                      <a:pt x="191" y="63"/>
                    </a:lnTo>
                    <a:lnTo>
                      <a:pt x="171" y="36"/>
                    </a:lnTo>
                    <a:lnTo>
                      <a:pt x="0" y="0"/>
                    </a:lnTo>
                    <a:lnTo>
                      <a:pt x="171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1" name="Freeform 1176"/>
              <p:cNvSpPr>
                <a:spLocks/>
              </p:cNvSpPr>
              <p:nvPr/>
            </p:nvSpPr>
            <p:spPr bwMode="auto">
              <a:xfrm>
                <a:off x="1512" y="3344"/>
                <a:ext cx="95" cy="62"/>
              </a:xfrm>
              <a:custGeom>
                <a:avLst/>
                <a:gdLst>
                  <a:gd name="T0" fmla="*/ 1 w 189"/>
                  <a:gd name="T1" fmla="*/ 1 h 122"/>
                  <a:gd name="T2" fmla="*/ 1 w 189"/>
                  <a:gd name="T3" fmla="*/ 1 h 122"/>
                  <a:gd name="T4" fmla="*/ 1 w 189"/>
                  <a:gd name="T5" fmla="*/ 1 h 122"/>
                  <a:gd name="T6" fmla="*/ 0 w 189"/>
                  <a:gd name="T7" fmla="*/ 0 h 122"/>
                  <a:gd name="T8" fmla="*/ 1 w 189"/>
                  <a:gd name="T9" fmla="*/ 1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22"/>
                  <a:gd name="T17" fmla="*/ 189 w 189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22">
                    <a:moveTo>
                      <a:pt x="169" y="122"/>
                    </a:moveTo>
                    <a:lnTo>
                      <a:pt x="189" y="63"/>
                    </a:lnTo>
                    <a:lnTo>
                      <a:pt x="169" y="36"/>
                    </a:lnTo>
                    <a:lnTo>
                      <a:pt x="0" y="0"/>
                    </a:lnTo>
                    <a:lnTo>
                      <a:pt x="169" y="122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2" name="Freeform 1177"/>
              <p:cNvSpPr>
                <a:spLocks/>
              </p:cNvSpPr>
              <p:nvPr/>
            </p:nvSpPr>
            <p:spPr bwMode="auto">
              <a:xfrm>
                <a:off x="1335" y="3344"/>
                <a:ext cx="97" cy="62"/>
              </a:xfrm>
              <a:custGeom>
                <a:avLst/>
                <a:gdLst>
                  <a:gd name="T0" fmla="*/ 1 w 194"/>
                  <a:gd name="T1" fmla="*/ 1 h 124"/>
                  <a:gd name="T2" fmla="*/ 1 w 194"/>
                  <a:gd name="T3" fmla="*/ 1 h 124"/>
                  <a:gd name="T4" fmla="*/ 1 w 194"/>
                  <a:gd name="T5" fmla="*/ 1 h 124"/>
                  <a:gd name="T6" fmla="*/ 0 w 194"/>
                  <a:gd name="T7" fmla="*/ 0 h 124"/>
                  <a:gd name="T8" fmla="*/ 1 w 194"/>
                  <a:gd name="T9" fmla="*/ 1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124"/>
                  <a:gd name="T17" fmla="*/ 194 w 194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124">
                    <a:moveTo>
                      <a:pt x="172" y="124"/>
                    </a:moveTo>
                    <a:lnTo>
                      <a:pt x="194" y="65"/>
                    </a:lnTo>
                    <a:lnTo>
                      <a:pt x="172" y="38"/>
                    </a:lnTo>
                    <a:lnTo>
                      <a:pt x="0" y="0"/>
                    </a:lnTo>
                    <a:lnTo>
                      <a:pt x="172" y="124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3" name="Line 1178"/>
              <p:cNvSpPr>
                <a:spLocks noChangeShapeType="1"/>
              </p:cNvSpPr>
              <p:nvPr/>
            </p:nvSpPr>
            <p:spPr bwMode="auto">
              <a:xfrm flipV="1">
                <a:off x="1246" y="3342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4" name="Line 1179"/>
              <p:cNvSpPr>
                <a:spLocks noChangeShapeType="1"/>
              </p:cNvSpPr>
              <p:nvPr/>
            </p:nvSpPr>
            <p:spPr bwMode="auto">
              <a:xfrm flipV="1">
                <a:off x="1596" y="3342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5" name="Line 1180"/>
              <p:cNvSpPr>
                <a:spLocks noChangeShapeType="1"/>
              </p:cNvSpPr>
              <p:nvPr/>
            </p:nvSpPr>
            <p:spPr bwMode="auto">
              <a:xfrm flipV="1">
                <a:off x="1421" y="3342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ABABA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6" name="Rectangle 1181"/>
              <p:cNvSpPr>
                <a:spLocks noChangeArrowheads="1"/>
              </p:cNvSpPr>
              <p:nvPr/>
            </p:nvSpPr>
            <p:spPr bwMode="auto">
              <a:xfrm>
                <a:off x="1071" y="3541"/>
                <a:ext cx="704" cy="14"/>
              </a:xfrm>
              <a:prstGeom prst="rect">
                <a:avLst/>
              </a:prstGeom>
              <a:solidFill>
                <a:srgbClr val="FF0000"/>
              </a:solidFill>
              <a:ln w="158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7" name="Freeform 1182"/>
              <p:cNvSpPr>
                <a:spLocks/>
              </p:cNvSpPr>
              <p:nvPr/>
            </p:nvSpPr>
            <p:spPr bwMode="auto">
              <a:xfrm>
                <a:off x="1250" y="3348"/>
                <a:ext cx="84" cy="191"/>
              </a:xfrm>
              <a:custGeom>
                <a:avLst/>
                <a:gdLst>
                  <a:gd name="T0" fmla="*/ 0 w 169"/>
                  <a:gd name="T1" fmla="*/ 0 h 383"/>
                  <a:gd name="T2" fmla="*/ 0 w 169"/>
                  <a:gd name="T3" fmla="*/ 0 h 383"/>
                  <a:gd name="T4" fmla="*/ 0 w 169"/>
                  <a:gd name="T5" fmla="*/ 0 h 383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3"/>
                  <a:gd name="T11" fmla="*/ 169 w 169"/>
                  <a:gd name="T12" fmla="*/ 383 h 3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3">
                    <a:moveTo>
                      <a:pt x="0" y="383"/>
                    </a:moveTo>
                    <a:lnTo>
                      <a:pt x="0" y="123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8" name="Freeform 1183"/>
              <p:cNvSpPr>
                <a:spLocks/>
              </p:cNvSpPr>
              <p:nvPr/>
            </p:nvSpPr>
            <p:spPr bwMode="auto">
              <a:xfrm>
                <a:off x="1425" y="3348"/>
                <a:ext cx="84" cy="191"/>
              </a:xfrm>
              <a:custGeom>
                <a:avLst/>
                <a:gdLst>
                  <a:gd name="T0" fmla="*/ 0 w 169"/>
                  <a:gd name="T1" fmla="*/ 0 h 383"/>
                  <a:gd name="T2" fmla="*/ 0 w 169"/>
                  <a:gd name="T3" fmla="*/ 0 h 383"/>
                  <a:gd name="T4" fmla="*/ 0 w 169"/>
                  <a:gd name="T5" fmla="*/ 0 h 383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3"/>
                  <a:gd name="T11" fmla="*/ 169 w 169"/>
                  <a:gd name="T12" fmla="*/ 383 h 3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3">
                    <a:moveTo>
                      <a:pt x="0" y="383"/>
                    </a:moveTo>
                    <a:lnTo>
                      <a:pt x="0" y="123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9" name="Freeform 1184"/>
              <p:cNvSpPr>
                <a:spLocks/>
              </p:cNvSpPr>
              <p:nvPr/>
            </p:nvSpPr>
            <p:spPr bwMode="auto">
              <a:xfrm>
                <a:off x="1602" y="3348"/>
                <a:ext cx="84" cy="191"/>
              </a:xfrm>
              <a:custGeom>
                <a:avLst/>
                <a:gdLst>
                  <a:gd name="T0" fmla="*/ 0 w 169"/>
                  <a:gd name="T1" fmla="*/ 0 h 383"/>
                  <a:gd name="T2" fmla="*/ 0 w 169"/>
                  <a:gd name="T3" fmla="*/ 0 h 383"/>
                  <a:gd name="T4" fmla="*/ 0 w 169"/>
                  <a:gd name="T5" fmla="*/ 0 h 383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3"/>
                  <a:gd name="T11" fmla="*/ 169 w 169"/>
                  <a:gd name="T12" fmla="*/ 383 h 3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3">
                    <a:moveTo>
                      <a:pt x="0" y="383"/>
                    </a:moveTo>
                    <a:lnTo>
                      <a:pt x="0" y="123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70" name="Freeform 1185"/>
              <p:cNvSpPr>
                <a:spLocks/>
              </p:cNvSpPr>
              <p:nvPr/>
            </p:nvSpPr>
            <p:spPr bwMode="auto">
              <a:xfrm>
                <a:off x="1076" y="3348"/>
                <a:ext cx="84" cy="191"/>
              </a:xfrm>
              <a:custGeom>
                <a:avLst/>
                <a:gdLst>
                  <a:gd name="T0" fmla="*/ 0 w 169"/>
                  <a:gd name="T1" fmla="*/ 0 h 383"/>
                  <a:gd name="T2" fmla="*/ 0 w 169"/>
                  <a:gd name="T3" fmla="*/ 0 h 383"/>
                  <a:gd name="T4" fmla="*/ 0 w 169"/>
                  <a:gd name="T5" fmla="*/ 0 h 383"/>
                  <a:gd name="T6" fmla="*/ 0 60000 65536"/>
                  <a:gd name="T7" fmla="*/ 0 60000 65536"/>
                  <a:gd name="T8" fmla="*/ 0 60000 65536"/>
                  <a:gd name="T9" fmla="*/ 0 w 169"/>
                  <a:gd name="T10" fmla="*/ 0 h 383"/>
                  <a:gd name="T11" fmla="*/ 169 w 169"/>
                  <a:gd name="T12" fmla="*/ 383 h 3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9" h="383">
                    <a:moveTo>
                      <a:pt x="0" y="383"/>
                    </a:moveTo>
                    <a:lnTo>
                      <a:pt x="0" y="121"/>
                    </a:lnTo>
                    <a:lnTo>
                      <a:pt x="169" y="0"/>
                    </a:lnTo>
                  </a:path>
                </a:pathLst>
              </a:cu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75" name="Rectangle 2"/>
          <p:cNvSpPr txBox="1">
            <a:spLocks noChangeArrowheads="1"/>
          </p:cNvSpPr>
          <p:nvPr/>
        </p:nvSpPr>
        <p:spPr bwMode="auto">
          <a:xfrm>
            <a:off x="2209800" y="609599"/>
            <a:ext cx="7772400" cy="1463183"/>
          </a:xfrm>
          <a:prstGeom prst="rect">
            <a:avLst/>
          </a:prstGeom>
          <a:solidFill>
            <a:schemeClr val="bg1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Demand Allocation Model with Fixed Costs</a:t>
            </a:r>
            <a:endParaRPr lang="en-US" sz="2800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409" name="TextBox 23408"/>
          <p:cNvSpPr txBox="1"/>
          <p:nvPr/>
        </p:nvSpPr>
        <p:spPr>
          <a:xfrm>
            <a:off x="7848600" y="3446303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9900"/>
                </a:solidFill>
              </a:rPr>
              <a:t>Good news </a:t>
            </a:r>
            <a:r>
              <a:rPr lang="en-US" dirty="0">
                <a:solidFill>
                  <a:srgbClr val="009900"/>
                </a:solidFill>
                <a:sym typeface="Wingdings" panose="05000000000000000000" pitchFamily="2" charset="2"/>
              </a:rPr>
              <a:t>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176" name="TextBox 1175"/>
          <p:cNvSpPr txBox="1"/>
          <p:nvPr/>
        </p:nvSpPr>
        <p:spPr>
          <a:xfrm>
            <a:off x="7315200" y="4026000"/>
            <a:ext cx="35253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We know it already.</a:t>
            </a:r>
          </a:p>
          <a:p>
            <a:r>
              <a:rPr lang="en-US" sz="2800" i="1" u="sng" dirty="0">
                <a:solidFill>
                  <a:srgbClr val="0070C0"/>
                </a:solidFill>
                <a:sym typeface="Wingdings" panose="05000000000000000000" pitchFamily="2" charset="2"/>
              </a:rPr>
              <a:t>So we are done </a:t>
            </a:r>
            <a:r>
              <a:rPr lang="en-US" sz="2800" u="sng" dirty="0">
                <a:solidFill>
                  <a:srgbClr val="0070C0"/>
                </a:solidFill>
                <a:sym typeface="Wingdings" panose="05000000000000000000" pitchFamily="2" charset="2"/>
              </a:rPr>
              <a:t></a:t>
            </a:r>
            <a:endParaRPr lang="en-US" sz="2800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667000" y="762000"/>
            <a:ext cx="693369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solidFill>
                  <a:srgbClr val="0000CC"/>
                </a:solidFill>
              </a:rPr>
              <a:t>Facility Planning:</a:t>
            </a:r>
          </a:p>
          <a:p>
            <a:pPr algn="ctr"/>
            <a:r>
              <a:rPr lang="en-US" sz="4000" dirty="0">
                <a:solidFill>
                  <a:srgbClr val="0000CC"/>
                </a:solidFill>
              </a:rPr>
              <a:t>Summary &amp; Key Takeaways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066800" y="2514600"/>
            <a:ext cx="83058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 dirty="0"/>
              <a:t>  The Strategic framework of facility design</a:t>
            </a:r>
          </a:p>
          <a:p>
            <a:pPr>
              <a:buFontTx/>
              <a:buChar char="•"/>
            </a:pPr>
            <a:endParaRPr lang="en-US" sz="1600" dirty="0">
              <a:solidFill>
                <a:srgbClr val="990000"/>
              </a:solidFill>
            </a:endParaRPr>
          </a:p>
          <a:p>
            <a:pPr>
              <a:buFontTx/>
              <a:buChar char="•"/>
            </a:pPr>
            <a:r>
              <a:rPr lang="en-US" sz="2800" dirty="0"/>
              <a:t>  Various models</a:t>
            </a:r>
          </a:p>
          <a:p>
            <a:pPr lvl="1">
              <a:buClr>
                <a:schemeClr val="tx1"/>
              </a:buClr>
              <a:buFontTx/>
              <a:buChar char="–"/>
            </a:pPr>
            <a:r>
              <a:rPr lang="en-US" dirty="0">
                <a:solidFill>
                  <a:srgbClr val="009900"/>
                </a:solidFill>
              </a:rPr>
              <a:t>  COG/Gravity location models</a:t>
            </a:r>
          </a:p>
          <a:p>
            <a:pPr lvl="1">
              <a:buClr>
                <a:schemeClr val="tx1"/>
              </a:buClr>
              <a:buFontTx/>
              <a:buChar char="–"/>
            </a:pPr>
            <a:r>
              <a:rPr lang="en-US" dirty="0">
                <a:solidFill>
                  <a:srgbClr val="009900"/>
                </a:solidFill>
              </a:rPr>
              <a:t>  Demand allocation/Optimization models</a:t>
            </a:r>
          </a:p>
          <a:p>
            <a:pPr lvl="1">
              <a:buClr>
                <a:schemeClr val="tx1"/>
              </a:buClr>
              <a:buFontTx/>
              <a:buChar char="–"/>
            </a:pPr>
            <a:r>
              <a:rPr lang="en-US" dirty="0">
                <a:solidFill>
                  <a:srgbClr val="009900"/>
                </a:solidFill>
              </a:rPr>
              <a:t>  Use of SOLVER, use of 0-1 variables</a:t>
            </a:r>
          </a:p>
          <a:p>
            <a:pPr lvl="1">
              <a:buClr>
                <a:schemeClr val="tx1"/>
              </a:buClr>
              <a:buFontTx/>
              <a:buChar char="–"/>
            </a:pPr>
            <a:endParaRPr lang="en-US" sz="1600" dirty="0">
              <a:solidFill>
                <a:srgbClr val="8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/>
              <a:t>  </a:t>
            </a:r>
            <a:r>
              <a:rPr lang="en-US" dirty="0" err="1"/>
              <a:t>Applichem</a:t>
            </a:r>
            <a:endParaRPr lang="en-US" dirty="0"/>
          </a:p>
          <a:p>
            <a:pPr lvl="1">
              <a:buClr>
                <a:schemeClr val="tx1"/>
              </a:buClr>
              <a:buFontTx/>
              <a:buChar char="–"/>
            </a:pPr>
            <a:r>
              <a:rPr lang="en-US" dirty="0">
                <a:solidFill>
                  <a:srgbClr val="009900"/>
                </a:solidFill>
              </a:rPr>
              <a:t> Issues in global distribution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254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810001" y="9144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762000" y="1828800"/>
            <a:ext cx="9753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dirty="0">
              <a:solidFill>
                <a:srgbClr val="0099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Transportation Wrap-up</a:t>
            </a: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Case: </a:t>
            </a:r>
            <a:r>
              <a:rPr lang="en-US" sz="3600" dirty="0" err="1">
                <a:solidFill>
                  <a:schemeClr val="bg1">
                    <a:lumMod val="65000"/>
                  </a:schemeClr>
                </a:solidFill>
              </a:rPr>
              <a:t>Applichem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 to Facility Planning</a:t>
            </a:r>
          </a:p>
          <a:p>
            <a:pPr>
              <a:buFontTx/>
              <a:buChar char="•"/>
            </a:pPr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Facility Design Framework &amp; Models</a:t>
            </a:r>
          </a:p>
          <a:p>
            <a:endParaRPr lang="en-US" sz="16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Course Summary &amp; Wrap-up</a:t>
            </a:r>
          </a:p>
        </p:txBody>
      </p:sp>
    </p:spTree>
    <p:extLst>
      <p:ext uri="{BB962C8B-B14F-4D97-AF65-F5344CB8AC3E}">
        <p14:creationId xmlns:p14="http://schemas.microsoft.com/office/powerpoint/2010/main" val="38017378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870170" y="762001"/>
            <a:ext cx="83679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What has not Changed in SCM</a:t>
            </a:r>
          </a:p>
        </p:txBody>
      </p:sp>
      <p:sp>
        <p:nvSpPr>
          <p:cNvPr id="1512451" name="Text Box 3"/>
          <p:cNvSpPr txBox="1">
            <a:spLocks noChangeArrowheads="1"/>
          </p:cNvSpPr>
          <p:nvPr/>
        </p:nvSpPr>
        <p:spPr bwMode="auto">
          <a:xfrm>
            <a:off x="1905001" y="4648201"/>
            <a:ext cx="7912615" cy="169277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200" dirty="0"/>
              <a:t>  Customers ultimately pay for inventory</a:t>
            </a:r>
          </a:p>
          <a:p>
            <a:pPr>
              <a:buFontTx/>
              <a:buChar char="•"/>
            </a:pPr>
            <a:endParaRPr lang="en-US" sz="800" dirty="0"/>
          </a:p>
          <a:p>
            <a:pPr>
              <a:buFontTx/>
              <a:buChar char="•"/>
            </a:pPr>
            <a:r>
              <a:rPr lang="en-US" sz="2200" dirty="0"/>
              <a:t>  Objective: lower customer acquisition cost by</a:t>
            </a:r>
          </a:p>
          <a:p>
            <a:r>
              <a:rPr lang="en-US" sz="2200" dirty="0"/>
              <a:t>   information sharing and SC coordination</a:t>
            </a:r>
          </a:p>
          <a:p>
            <a:endParaRPr lang="en-US" sz="800" dirty="0"/>
          </a:p>
          <a:p>
            <a:pPr>
              <a:buFontTx/>
              <a:buChar char="•"/>
            </a:pPr>
            <a:r>
              <a:rPr lang="en-US" sz="2200" dirty="0"/>
              <a:t>  Example: info sharing, low complexity, excess capacity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00200" y="2133600"/>
            <a:ext cx="1981200" cy="1600200"/>
            <a:chOff x="96" y="1344"/>
            <a:chExt cx="1248" cy="1008"/>
          </a:xfrm>
        </p:grpSpPr>
        <p:sp>
          <p:nvSpPr>
            <p:cNvPr id="26643" name="Oval 5"/>
            <p:cNvSpPr>
              <a:spLocks noChangeArrowheads="1"/>
            </p:cNvSpPr>
            <p:nvPr/>
          </p:nvSpPr>
          <p:spPr bwMode="auto">
            <a:xfrm>
              <a:off x="96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6644" name="Text Box 6"/>
            <p:cNvSpPr txBox="1">
              <a:spLocks noChangeArrowheads="1"/>
            </p:cNvSpPr>
            <p:nvPr/>
          </p:nvSpPr>
          <p:spPr bwMode="auto">
            <a:xfrm>
              <a:off x="222" y="1469"/>
              <a:ext cx="1024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Only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Total Cost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Matters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810000" y="2133600"/>
            <a:ext cx="1981200" cy="1600200"/>
            <a:chOff x="1584" y="1344"/>
            <a:chExt cx="1248" cy="1008"/>
          </a:xfrm>
        </p:grpSpPr>
        <p:sp>
          <p:nvSpPr>
            <p:cNvPr id="26641" name="Oval 8"/>
            <p:cNvSpPr>
              <a:spLocks noChangeArrowheads="1"/>
            </p:cNvSpPr>
            <p:nvPr/>
          </p:nvSpPr>
          <p:spPr bwMode="auto">
            <a:xfrm>
              <a:off x="1584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6642" name="Text Box 9"/>
            <p:cNvSpPr txBox="1">
              <a:spLocks noChangeArrowheads="1"/>
            </p:cNvSpPr>
            <p:nvPr/>
          </p:nvSpPr>
          <p:spPr bwMode="auto">
            <a:xfrm>
              <a:off x="1740" y="1503"/>
              <a:ext cx="968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Tradeoffs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are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Forever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096000" y="2209800"/>
            <a:ext cx="2057400" cy="1600200"/>
            <a:chOff x="3024" y="1392"/>
            <a:chExt cx="1296" cy="1008"/>
          </a:xfrm>
        </p:grpSpPr>
        <p:sp>
          <p:nvSpPr>
            <p:cNvPr id="26639" name="Oval 11"/>
            <p:cNvSpPr>
              <a:spLocks noChangeArrowheads="1"/>
            </p:cNvSpPr>
            <p:nvPr/>
          </p:nvSpPr>
          <p:spPr bwMode="auto">
            <a:xfrm>
              <a:off x="3024" y="1392"/>
              <a:ext cx="1296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6640" name="Text Box 12"/>
            <p:cNvSpPr txBox="1">
              <a:spLocks noChangeArrowheads="1"/>
            </p:cNvSpPr>
            <p:nvPr/>
          </p:nvSpPr>
          <p:spPr bwMode="auto">
            <a:xfrm>
              <a:off x="3163" y="1561"/>
              <a:ext cx="1096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Uncertainty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Will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Remain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8382000" y="2209800"/>
            <a:ext cx="2133600" cy="1600200"/>
            <a:chOff x="4368" y="1296"/>
            <a:chExt cx="1344" cy="1008"/>
          </a:xfrm>
        </p:grpSpPr>
        <p:sp>
          <p:nvSpPr>
            <p:cNvPr id="26637" name="Oval 14"/>
            <p:cNvSpPr>
              <a:spLocks noChangeArrowheads="1"/>
            </p:cNvSpPr>
            <p:nvPr/>
          </p:nvSpPr>
          <p:spPr bwMode="auto">
            <a:xfrm>
              <a:off x="4368" y="1296"/>
              <a:ext cx="1344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6638" name="Text Box 15"/>
            <p:cNvSpPr txBox="1">
              <a:spLocks noChangeArrowheads="1"/>
            </p:cNvSpPr>
            <p:nvPr/>
          </p:nvSpPr>
          <p:spPr bwMode="auto">
            <a:xfrm>
              <a:off x="4554" y="1455"/>
              <a:ext cx="1067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Some old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Responses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Still Work</a:t>
              </a:r>
            </a:p>
          </p:txBody>
        </p:sp>
      </p:grpSp>
      <p:sp>
        <p:nvSpPr>
          <p:cNvPr id="1512464" name="Line 16"/>
          <p:cNvSpPr>
            <a:spLocks noChangeShapeType="1"/>
          </p:cNvSpPr>
          <p:nvPr/>
        </p:nvSpPr>
        <p:spPr bwMode="auto">
          <a:xfrm flipH="1">
            <a:off x="2971800" y="1676400"/>
            <a:ext cx="3048000" cy="3810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2465" name="Line 17"/>
          <p:cNvSpPr>
            <a:spLocks noChangeShapeType="1"/>
          </p:cNvSpPr>
          <p:nvPr/>
        </p:nvSpPr>
        <p:spPr bwMode="auto">
          <a:xfrm flipH="1">
            <a:off x="5181600" y="1676400"/>
            <a:ext cx="838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2466" name="Line 18"/>
          <p:cNvSpPr>
            <a:spLocks noChangeShapeType="1"/>
          </p:cNvSpPr>
          <p:nvPr/>
        </p:nvSpPr>
        <p:spPr bwMode="auto">
          <a:xfrm>
            <a:off x="5943600" y="1676400"/>
            <a:ext cx="9906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2467" name="Line 19"/>
          <p:cNvSpPr>
            <a:spLocks noChangeShapeType="1"/>
          </p:cNvSpPr>
          <p:nvPr/>
        </p:nvSpPr>
        <p:spPr bwMode="auto">
          <a:xfrm>
            <a:off x="6019800" y="1676400"/>
            <a:ext cx="3124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2468" name="AutoShape 20"/>
          <p:cNvSpPr>
            <a:spLocks noChangeArrowheads="1"/>
          </p:cNvSpPr>
          <p:nvPr/>
        </p:nvSpPr>
        <p:spPr bwMode="auto">
          <a:xfrm>
            <a:off x="2057400" y="3733800"/>
            <a:ext cx="9906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 w="9525">
            <a:solidFill>
              <a:srgbClr val="99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10463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2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2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2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12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1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1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1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1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1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1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124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124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1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1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1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1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1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1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1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1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2451" grpId="0" build="p" animBg="1" autoUpdateAnimBg="0"/>
      <p:bldP spid="1512464" grpId="0" animBg="1"/>
      <p:bldP spid="1512465" grpId="0" animBg="1"/>
      <p:bldP spid="1512466" grpId="0" animBg="1"/>
      <p:bldP spid="1512467" grpId="0" animBg="1"/>
      <p:bldP spid="151246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475" name="Text Box 3"/>
          <p:cNvSpPr txBox="1">
            <a:spLocks noChangeArrowheads="1"/>
          </p:cNvSpPr>
          <p:nvPr/>
        </p:nvSpPr>
        <p:spPr bwMode="auto">
          <a:xfrm>
            <a:off x="1688433" y="4607594"/>
            <a:ext cx="8595623" cy="144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200" dirty="0"/>
              <a:t>  Can not have zero inventory and great service</a:t>
            </a:r>
          </a:p>
          <a:p>
            <a:pPr>
              <a:buFontTx/>
              <a:buChar char="•"/>
            </a:pPr>
            <a:r>
              <a:rPr lang="en-US" sz="2200" dirty="0"/>
              <a:t>  Excess capacity can be appropriate if inventory is expensive</a:t>
            </a:r>
          </a:p>
          <a:p>
            <a:pPr>
              <a:buFontTx/>
              <a:buChar char="•"/>
            </a:pPr>
            <a:r>
              <a:rPr lang="en-US" sz="2200" dirty="0"/>
              <a:t>  Tradeoffs are complicated, involves more than 2 factors</a:t>
            </a:r>
          </a:p>
          <a:p>
            <a:pPr>
              <a:buFontTx/>
              <a:buChar char="•"/>
            </a:pPr>
            <a:r>
              <a:rPr lang="en-US" sz="2200" dirty="0"/>
              <a:t>  Optimization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1600200" y="2133600"/>
            <a:ext cx="1981200" cy="1600200"/>
            <a:chOff x="96" y="1344"/>
            <a:chExt cx="1248" cy="1008"/>
          </a:xfrm>
        </p:grpSpPr>
        <p:sp>
          <p:nvSpPr>
            <p:cNvPr id="27667" name="Oval 5"/>
            <p:cNvSpPr>
              <a:spLocks noChangeArrowheads="1"/>
            </p:cNvSpPr>
            <p:nvPr/>
          </p:nvSpPr>
          <p:spPr bwMode="auto">
            <a:xfrm>
              <a:off x="96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7668" name="Text Box 6"/>
            <p:cNvSpPr txBox="1">
              <a:spLocks noChangeArrowheads="1"/>
            </p:cNvSpPr>
            <p:nvPr/>
          </p:nvSpPr>
          <p:spPr bwMode="auto">
            <a:xfrm>
              <a:off x="222" y="1469"/>
              <a:ext cx="1024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Only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Total Cost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Matters</a:t>
              </a:r>
            </a:p>
          </p:txBody>
        </p:sp>
      </p:grpSp>
      <p:grpSp>
        <p:nvGrpSpPr>
          <p:cNvPr id="27653" name="Group 7"/>
          <p:cNvGrpSpPr>
            <a:grpSpLocks/>
          </p:cNvGrpSpPr>
          <p:nvPr/>
        </p:nvGrpSpPr>
        <p:grpSpPr bwMode="auto">
          <a:xfrm>
            <a:off x="3810000" y="2133600"/>
            <a:ext cx="1981200" cy="1600200"/>
            <a:chOff x="1584" y="1344"/>
            <a:chExt cx="1248" cy="1008"/>
          </a:xfrm>
        </p:grpSpPr>
        <p:sp>
          <p:nvSpPr>
            <p:cNvPr id="27665" name="Oval 8"/>
            <p:cNvSpPr>
              <a:spLocks noChangeArrowheads="1"/>
            </p:cNvSpPr>
            <p:nvPr/>
          </p:nvSpPr>
          <p:spPr bwMode="auto">
            <a:xfrm>
              <a:off x="1584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7666" name="Text Box 9"/>
            <p:cNvSpPr txBox="1">
              <a:spLocks noChangeArrowheads="1"/>
            </p:cNvSpPr>
            <p:nvPr/>
          </p:nvSpPr>
          <p:spPr bwMode="auto">
            <a:xfrm>
              <a:off x="1740" y="1503"/>
              <a:ext cx="968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Tradeoffs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are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Forever</a:t>
              </a:r>
            </a:p>
          </p:txBody>
        </p:sp>
      </p:grpSp>
      <p:grpSp>
        <p:nvGrpSpPr>
          <p:cNvPr id="27654" name="Group 10"/>
          <p:cNvGrpSpPr>
            <a:grpSpLocks/>
          </p:cNvGrpSpPr>
          <p:nvPr/>
        </p:nvGrpSpPr>
        <p:grpSpPr bwMode="auto">
          <a:xfrm>
            <a:off x="6096000" y="2209800"/>
            <a:ext cx="2057400" cy="1600200"/>
            <a:chOff x="3024" y="1392"/>
            <a:chExt cx="1296" cy="1008"/>
          </a:xfrm>
        </p:grpSpPr>
        <p:sp>
          <p:nvSpPr>
            <p:cNvPr id="27663" name="Oval 11"/>
            <p:cNvSpPr>
              <a:spLocks noChangeArrowheads="1"/>
            </p:cNvSpPr>
            <p:nvPr/>
          </p:nvSpPr>
          <p:spPr bwMode="auto">
            <a:xfrm>
              <a:off x="3024" y="1392"/>
              <a:ext cx="1296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7664" name="Text Box 12"/>
            <p:cNvSpPr txBox="1">
              <a:spLocks noChangeArrowheads="1"/>
            </p:cNvSpPr>
            <p:nvPr/>
          </p:nvSpPr>
          <p:spPr bwMode="auto">
            <a:xfrm>
              <a:off x="3163" y="1561"/>
              <a:ext cx="1096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Uncertainty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Will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Remain</a:t>
              </a:r>
            </a:p>
          </p:txBody>
        </p:sp>
      </p:grpSp>
      <p:grpSp>
        <p:nvGrpSpPr>
          <p:cNvPr id="27655" name="Group 13"/>
          <p:cNvGrpSpPr>
            <a:grpSpLocks/>
          </p:cNvGrpSpPr>
          <p:nvPr/>
        </p:nvGrpSpPr>
        <p:grpSpPr bwMode="auto">
          <a:xfrm>
            <a:off x="8382000" y="2209800"/>
            <a:ext cx="2133600" cy="1600200"/>
            <a:chOff x="4368" y="1296"/>
            <a:chExt cx="1344" cy="1008"/>
          </a:xfrm>
        </p:grpSpPr>
        <p:sp>
          <p:nvSpPr>
            <p:cNvPr id="27661" name="Oval 14"/>
            <p:cNvSpPr>
              <a:spLocks noChangeArrowheads="1"/>
            </p:cNvSpPr>
            <p:nvPr/>
          </p:nvSpPr>
          <p:spPr bwMode="auto">
            <a:xfrm>
              <a:off x="4368" y="1296"/>
              <a:ext cx="1344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7662" name="Text Box 15"/>
            <p:cNvSpPr txBox="1">
              <a:spLocks noChangeArrowheads="1"/>
            </p:cNvSpPr>
            <p:nvPr/>
          </p:nvSpPr>
          <p:spPr bwMode="auto">
            <a:xfrm>
              <a:off x="4554" y="1455"/>
              <a:ext cx="1067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Some old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Responses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Still Work</a:t>
              </a:r>
            </a:p>
          </p:txBody>
        </p:sp>
      </p:grpSp>
      <p:sp>
        <p:nvSpPr>
          <p:cNvPr id="27656" name="Line 16"/>
          <p:cNvSpPr>
            <a:spLocks noChangeShapeType="1"/>
          </p:cNvSpPr>
          <p:nvPr/>
        </p:nvSpPr>
        <p:spPr bwMode="auto">
          <a:xfrm flipH="1">
            <a:off x="2971800" y="1676400"/>
            <a:ext cx="3048000" cy="3810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Line 17"/>
          <p:cNvSpPr>
            <a:spLocks noChangeShapeType="1"/>
          </p:cNvSpPr>
          <p:nvPr/>
        </p:nvSpPr>
        <p:spPr bwMode="auto">
          <a:xfrm flipH="1">
            <a:off x="5181600" y="1676400"/>
            <a:ext cx="838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Line 18"/>
          <p:cNvSpPr>
            <a:spLocks noChangeShapeType="1"/>
          </p:cNvSpPr>
          <p:nvPr/>
        </p:nvSpPr>
        <p:spPr bwMode="auto">
          <a:xfrm>
            <a:off x="5943600" y="1676400"/>
            <a:ext cx="9906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Line 19"/>
          <p:cNvSpPr>
            <a:spLocks noChangeShapeType="1"/>
          </p:cNvSpPr>
          <p:nvPr/>
        </p:nvSpPr>
        <p:spPr bwMode="auto">
          <a:xfrm>
            <a:off x="6019800" y="1676400"/>
            <a:ext cx="3124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3492" name="AutoShape 20"/>
          <p:cNvSpPr>
            <a:spLocks noChangeArrowheads="1"/>
          </p:cNvSpPr>
          <p:nvPr/>
        </p:nvSpPr>
        <p:spPr bwMode="auto">
          <a:xfrm>
            <a:off x="4343400" y="3810000"/>
            <a:ext cx="9906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 w="9525">
            <a:solidFill>
              <a:srgbClr val="99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/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870170" y="762001"/>
            <a:ext cx="83679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What has not Changed in SCM</a:t>
            </a:r>
          </a:p>
        </p:txBody>
      </p:sp>
    </p:spTree>
    <p:extLst>
      <p:ext uri="{BB962C8B-B14F-4D97-AF65-F5344CB8AC3E}">
        <p14:creationId xmlns:p14="http://schemas.microsoft.com/office/powerpoint/2010/main" val="206418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4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134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34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1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1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1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1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1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1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1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3475" grpId="0" build="p" animBg="1" autoUpdateAnimBg="0"/>
      <p:bldP spid="151349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499" name="Text Box 3"/>
          <p:cNvSpPr txBox="1">
            <a:spLocks noChangeArrowheads="1"/>
          </p:cNvSpPr>
          <p:nvPr/>
        </p:nvSpPr>
        <p:spPr bwMode="auto">
          <a:xfrm>
            <a:off x="1905000" y="4543426"/>
            <a:ext cx="8229600" cy="132343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000" dirty="0"/>
              <a:t>  So “buffers” will still be needed</a:t>
            </a:r>
          </a:p>
          <a:p>
            <a:pPr>
              <a:buFontTx/>
              <a:buChar char="•"/>
            </a:pPr>
            <a:r>
              <a:rPr lang="en-US" sz="2000" dirty="0"/>
              <a:t>  Buffers: inventory, excess capacity, etc.</a:t>
            </a:r>
          </a:p>
          <a:p>
            <a:pPr>
              <a:buFontTx/>
              <a:buChar char="•"/>
            </a:pPr>
            <a:r>
              <a:rPr lang="en-US" sz="2000" dirty="0"/>
              <a:t>  Technology can reduce (but not eliminate!) uncertainty</a:t>
            </a:r>
          </a:p>
          <a:p>
            <a:pPr>
              <a:buFontTx/>
              <a:buChar char="•"/>
            </a:pPr>
            <a:r>
              <a:rPr lang="en-US" sz="2000" dirty="0"/>
              <a:t>  Managing disruption risks are important</a:t>
            </a:r>
          </a:p>
        </p:txBody>
      </p:sp>
      <p:grpSp>
        <p:nvGrpSpPr>
          <p:cNvPr id="28676" name="Group 4"/>
          <p:cNvGrpSpPr>
            <a:grpSpLocks/>
          </p:cNvGrpSpPr>
          <p:nvPr/>
        </p:nvGrpSpPr>
        <p:grpSpPr bwMode="auto">
          <a:xfrm>
            <a:off x="1600200" y="2133600"/>
            <a:ext cx="1981200" cy="1600200"/>
            <a:chOff x="96" y="1344"/>
            <a:chExt cx="1248" cy="1008"/>
          </a:xfrm>
        </p:grpSpPr>
        <p:sp>
          <p:nvSpPr>
            <p:cNvPr id="28691" name="Oval 5"/>
            <p:cNvSpPr>
              <a:spLocks noChangeArrowheads="1"/>
            </p:cNvSpPr>
            <p:nvPr/>
          </p:nvSpPr>
          <p:spPr bwMode="auto">
            <a:xfrm>
              <a:off x="96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8692" name="Text Box 6"/>
            <p:cNvSpPr txBox="1">
              <a:spLocks noChangeArrowheads="1"/>
            </p:cNvSpPr>
            <p:nvPr/>
          </p:nvSpPr>
          <p:spPr bwMode="auto">
            <a:xfrm>
              <a:off x="222" y="1469"/>
              <a:ext cx="1024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Only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Total Cost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Matters</a:t>
              </a:r>
            </a:p>
          </p:txBody>
        </p:sp>
      </p:grpSp>
      <p:grpSp>
        <p:nvGrpSpPr>
          <p:cNvPr id="28677" name="Group 7"/>
          <p:cNvGrpSpPr>
            <a:grpSpLocks/>
          </p:cNvGrpSpPr>
          <p:nvPr/>
        </p:nvGrpSpPr>
        <p:grpSpPr bwMode="auto">
          <a:xfrm>
            <a:off x="3810000" y="2133600"/>
            <a:ext cx="1981200" cy="1600200"/>
            <a:chOff x="1584" y="1344"/>
            <a:chExt cx="1248" cy="1008"/>
          </a:xfrm>
        </p:grpSpPr>
        <p:sp>
          <p:nvSpPr>
            <p:cNvPr id="28689" name="Oval 8"/>
            <p:cNvSpPr>
              <a:spLocks noChangeArrowheads="1"/>
            </p:cNvSpPr>
            <p:nvPr/>
          </p:nvSpPr>
          <p:spPr bwMode="auto">
            <a:xfrm>
              <a:off x="1584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8690" name="Text Box 9"/>
            <p:cNvSpPr txBox="1">
              <a:spLocks noChangeArrowheads="1"/>
            </p:cNvSpPr>
            <p:nvPr/>
          </p:nvSpPr>
          <p:spPr bwMode="auto">
            <a:xfrm>
              <a:off x="1740" y="1503"/>
              <a:ext cx="968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Tradeoffs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are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Forever</a:t>
              </a:r>
            </a:p>
          </p:txBody>
        </p:sp>
      </p:grpSp>
      <p:grpSp>
        <p:nvGrpSpPr>
          <p:cNvPr id="28678" name="Group 10"/>
          <p:cNvGrpSpPr>
            <a:grpSpLocks/>
          </p:cNvGrpSpPr>
          <p:nvPr/>
        </p:nvGrpSpPr>
        <p:grpSpPr bwMode="auto">
          <a:xfrm>
            <a:off x="6096000" y="2209800"/>
            <a:ext cx="2057400" cy="1600200"/>
            <a:chOff x="3024" y="1392"/>
            <a:chExt cx="1296" cy="1008"/>
          </a:xfrm>
        </p:grpSpPr>
        <p:sp>
          <p:nvSpPr>
            <p:cNvPr id="28687" name="Oval 11"/>
            <p:cNvSpPr>
              <a:spLocks noChangeArrowheads="1"/>
            </p:cNvSpPr>
            <p:nvPr/>
          </p:nvSpPr>
          <p:spPr bwMode="auto">
            <a:xfrm>
              <a:off x="3024" y="1392"/>
              <a:ext cx="1296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8688" name="Text Box 12"/>
            <p:cNvSpPr txBox="1">
              <a:spLocks noChangeArrowheads="1"/>
            </p:cNvSpPr>
            <p:nvPr/>
          </p:nvSpPr>
          <p:spPr bwMode="auto">
            <a:xfrm>
              <a:off x="3163" y="1561"/>
              <a:ext cx="1096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Uncertainty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Will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Remain</a:t>
              </a:r>
            </a:p>
          </p:txBody>
        </p:sp>
      </p:grpSp>
      <p:grpSp>
        <p:nvGrpSpPr>
          <p:cNvPr id="28679" name="Group 13"/>
          <p:cNvGrpSpPr>
            <a:grpSpLocks/>
          </p:cNvGrpSpPr>
          <p:nvPr/>
        </p:nvGrpSpPr>
        <p:grpSpPr bwMode="auto">
          <a:xfrm>
            <a:off x="8382000" y="2209800"/>
            <a:ext cx="2133600" cy="1600200"/>
            <a:chOff x="4368" y="1296"/>
            <a:chExt cx="1344" cy="1008"/>
          </a:xfrm>
        </p:grpSpPr>
        <p:sp>
          <p:nvSpPr>
            <p:cNvPr id="28685" name="Oval 14"/>
            <p:cNvSpPr>
              <a:spLocks noChangeArrowheads="1"/>
            </p:cNvSpPr>
            <p:nvPr/>
          </p:nvSpPr>
          <p:spPr bwMode="auto">
            <a:xfrm>
              <a:off x="4368" y="1296"/>
              <a:ext cx="1344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8686" name="Text Box 15"/>
            <p:cNvSpPr txBox="1">
              <a:spLocks noChangeArrowheads="1"/>
            </p:cNvSpPr>
            <p:nvPr/>
          </p:nvSpPr>
          <p:spPr bwMode="auto">
            <a:xfrm>
              <a:off x="4554" y="1455"/>
              <a:ext cx="1067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Some old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Responses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Still Work</a:t>
              </a:r>
            </a:p>
          </p:txBody>
        </p:sp>
      </p:grpSp>
      <p:sp>
        <p:nvSpPr>
          <p:cNvPr id="28680" name="Line 16"/>
          <p:cNvSpPr>
            <a:spLocks noChangeShapeType="1"/>
          </p:cNvSpPr>
          <p:nvPr/>
        </p:nvSpPr>
        <p:spPr bwMode="auto">
          <a:xfrm flipH="1">
            <a:off x="2971800" y="1676400"/>
            <a:ext cx="3048000" cy="3810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Line 17"/>
          <p:cNvSpPr>
            <a:spLocks noChangeShapeType="1"/>
          </p:cNvSpPr>
          <p:nvPr/>
        </p:nvSpPr>
        <p:spPr bwMode="auto">
          <a:xfrm flipH="1">
            <a:off x="5181600" y="1676400"/>
            <a:ext cx="838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Line 18"/>
          <p:cNvSpPr>
            <a:spLocks noChangeShapeType="1"/>
          </p:cNvSpPr>
          <p:nvPr/>
        </p:nvSpPr>
        <p:spPr bwMode="auto">
          <a:xfrm>
            <a:off x="5943600" y="1676400"/>
            <a:ext cx="9906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Line 19"/>
          <p:cNvSpPr>
            <a:spLocks noChangeShapeType="1"/>
          </p:cNvSpPr>
          <p:nvPr/>
        </p:nvSpPr>
        <p:spPr bwMode="auto">
          <a:xfrm>
            <a:off x="6019800" y="1676400"/>
            <a:ext cx="3124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4516" name="AutoShape 20"/>
          <p:cNvSpPr>
            <a:spLocks noChangeArrowheads="1"/>
          </p:cNvSpPr>
          <p:nvPr/>
        </p:nvSpPr>
        <p:spPr bwMode="auto">
          <a:xfrm>
            <a:off x="6629400" y="3810000"/>
            <a:ext cx="9906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 w="9525">
            <a:solidFill>
              <a:srgbClr val="99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/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870170" y="762001"/>
            <a:ext cx="83679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What has not Changed in SCM</a:t>
            </a:r>
          </a:p>
        </p:txBody>
      </p:sp>
    </p:spTree>
    <p:extLst>
      <p:ext uri="{BB962C8B-B14F-4D97-AF65-F5344CB8AC3E}">
        <p14:creationId xmlns:p14="http://schemas.microsoft.com/office/powerpoint/2010/main" val="322765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4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144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44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1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1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1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1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1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1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1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4499" grpId="0" build="p" animBg="1" autoUpdateAnimBg="0"/>
      <p:bldP spid="15145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23" name="Text Box 3"/>
          <p:cNvSpPr txBox="1">
            <a:spLocks noChangeArrowheads="1"/>
          </p:cNvSpPr>
          <p:nvPr/>
        </p:nvSpPr>
        <p:spPr bwMode="auto">
          <a:xfrm>
            <a:off x="2133600" y="4679950"/>
            <a:ext cx="7848600" cy="156966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dirty="0"/>
              <a:t>  Mass customization &amp; postponement</a:t>
            </a:r>
          </a:p>
          <a:p>
            <a:pPr>
              <a:buFontTx/>
              <a:buChar char="•"/>
            </a:pPr>
            <a:r>
              <a:rPr lang="en-US" dirty="0"/>
              <a:t>  Complexity reduction &amp; standardization</a:t>
            </a:r>
          </a:p>
          <a:p>
            <a:pPr>
              <a:buFontTx/>
              <a:buChar char="•"/>
            </a:pPr>
            <a:r>
              <a:rPr lang="en-US" dirty="0"/>
              <a:t>  Centralization reduces inventory</a:t>
            </a:r>
          </a:p>
          <a:p>
            <a:pPr>
              <a:buFontTx/>
              <a:buChar char="•"/>
            </a:pPr>
            <a:r>
              <a:rPr lang="en-US" dirty="0"/>
              <a:t>  Golden rules of forecasting</a:t>
            </a: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1600200" y="2133600"/>
            <a:ext cx="1981200" cy="1600200"/>
            <a:chOff x="96" y="1344"/>
            <a:chExt cx="1248" cy="1008"/>
          </a:xfrm>
        </p:grpSpPr>
        <p:sp>
          <p:nvSpPr>
            <p:cNvPr id="29715" name="Oval 5"/>
            <p:cNvSpPr>
              <a:spLocks noChangeArrowheads="1"/>
            </p:cNvSpPr>
            <p:nvPr/>
          </p:nvSpPr>
          <p:spPr bwMode="auto">
            <a:xfrm>
              <a:off x="96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9716" name="Text Box 6"/>
            <p:cNvSpPr txBox="1">
              <a:spLocks noChangeArrowheads="1"/>
            </p:cNvSpPr>
            <p:nvPr/>
          </p:nvSpPr>
          <p:spPr bwMode="auto">
            <a:xfrm>
              <a:off x="222" y="1469"/>
              <a:ext cx="1024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Only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Total Cost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Matters</a:t>
              </a:r>
            </a:p>
          </p:txBody>
        </p:sp>
      </p:grpSp>
      <p:grpSp>
        <p:nvGrpSpPr>
          <p:cNvPr id="29701" name="Group 7"/>
          <p:cNvGrpSpPr>
            <a:grpSpLocks/>
          </p:cNvGrpSpPr>
          <p:nvPr/>
        </p:nvGrpSpPr>
        <p:grpSpPr bwMode="auto">
          <a:xfrm>
            <a:off x="3810000" y="2133600"/>
            <a:ext cx="1981200" cy="1600200"/>
            <a:chOff x="1584" y="1344"/>
            <a:chExt cx="1248" cy="1008"/>
          </a:xfrm>
        </p:grpSpPr>
        <p:sp>
          <p:nvSpPr>
            <p:cNvPr id="29713" name="Oval 8"/>
            <p:cNvSpPr>
              <a:spLocks noChangeArrowheads="1"/>
            </p:cNvSpPr>
            <p:nvPr/>
          </p:nvSpPr>
          <p:spPr bwMode="auto">
            <a:xfrm>
              <a:off x="1584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9714" name="Text Box 9"/>
            <p:cNvSpPr txBox="1">
              <a:spLocks noChangeArrowheads="1"/>
            </p:cNvSpPr>
            <p:nvPr/>
          </p:nvSpPr>
          <p:spPr bwMode="auto">
            <a:xfrm>
              <a:off x="1740" y="1503"/>
              <a:ext cx="968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Tradeoffs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are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Forever</a:t>
              </a:r>
            </a:p>
          </p:txBody>
        </p:sp>
      </p:grpSp>
      <p:grpSp>
        <p:nvGrpSpPr>
          <p:cNvPr id="29702" name="Group 10"/>
          <p:cNvGrpSpPr>
            <a:grpSpLocks/>
          </p:cNvGrpSpPr>
          <p:nvPr/>
        </p:nvGrpSpPr>
        <p:grpSpPr bwMode="auto">
          <a:xfrm>
            <a:off x="6096000" y="2209800"/>
            <a:ext cx="2057400" cy="1600200"/>
            <a:chOff x="3024" y="1392"/>
            <a:chExt cx="1296" cy="1008"/>
          </a:xfrm>
        </p:grpSpPr>
        <p:sp>
          <p:nvSpPr>
            <p:cNvPr id="29711" name="Oval 11"/>
            <p:cNvSpPr>
              <a:spLocks noChangeArrowheads="1"/>
            </p:cNvSpPr>
            <p:nvPr/>
          </p:nvSpPr>
          <p:spPr bwMode="auto">
            <a:xfrm>
              <a:off x="3024" y="1392"/>
              <a:ext cx="1296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9712" name="Text Box 12"/>
            <p:cNvSpPr txBox="1">
              <a:spLocks noChangeArrowheads="1"/>
            </p:cNvSpPr>
            <p:nvPr/>
          </p:nvSpPr>
          <p:spPr bwMode="auto">
            <a:xfrm>
              <a:off x="3163" y="1561"/>
              <a:ext cx="1096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Uncertainty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Will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Remain</a:t>
              </a:r>
            </a:p>
          </p:txBody>
        </p:sp>
      </p:grpSp>
      <p:grpSp>
        <p:nvGrpSpPr>
          <p:cNvPr id="29703" name="Group 13"/>
          <p:cNvGrpSpPr>
            <a:grpSpLocks/>
          </p:cNvGrpSpPr>
          <p:nvPr/>
        </p:nvGrpSpPr>
        <p:grpSpPr bwMode="auto">
          <a:xfrm>
            <a:off x="8382000" y="2209800"/>
            <a:ext cx="2133600" cy="1600200"/>
            <a:chOff x="4368" y="1296"/>
            <a:chExt cx="1344" cy="1008"/>
          </a:xfrm>
        </p:grpSpPr>
        <p:sp>
          <p:nvSpPr>
            <p:cNvPr id="29709" name="Oval 14"/>
            <p:cNvSpPr>
              <a:spLocks noChangeArrowheads="1"/>
            </p:cNvSpPr>
            <p:nvPr/>
          </p:nvSpPr>
          <p:spPr bwMode="auto">
            <a:xfrm>
              <a:off x="4368" y="1296"/>
              <a:ext cx="1344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29710" name="Text Box 15"/>
            <p:cNvSpPr txBox="1">
              <a:spLocks noChangeArrowheads="1"/>
            </p:cNvSpPr>
            <p:nvPr/>
          </p:nvSpPr>
          <p:spPr bwMode="auto">
            <a:xfrm>
              <a:off x="4554" y="1455"/>
              <a:ext cx="1067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Some old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Responses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Still Work</a:t>
              </a:r>
            </a:p>
          </p:txBody>
        </p:sp>
      </p:grpSp>
      <p:sp>
        <p:nvSpPr>
          <p:cNvPr id="29704" name="Line 16"/>
          <p:cNvSpPr>
            <a:spLocks noChangeShapeType="1"/>
          </p:cNvSpPr>
          <p:nvPr/>
        </p:nvSpPr>
        <p:spPr bwMode="auto">
          <a:xfrm flipH="1">
            <a:off x="2971800" y="1676400"/>
            <a:ext cx="3048000" cy="3810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Line 17"/>
          <p:cNvSpPr>
            <a:spLocks noChangeShapeType="1"/>
          </p:cNvSpPr>
          <p:nvPr/>
        </p:nvSpPr>
        <p:spPr bwMode="auto">
          <a:xfrm flipH="1">
            <a:off x="5181600" y="1676400"/>
            <a:ext cx="838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6" name="Line 18"/>
          <p:cNvSpPr>
            <a:spLocks noChangeShapeType="1"/>
          </p:cNvSpPr>
          <p:nvPr/>
        </p:nvSpPr>
        <p:spPr bwMode="auto">
          <a:xfrm>
            <a:off x="5943600" y="1676400"/>
            <a:ext cx="9906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7" name="Line 19"/>
          <p:cNvSpPr>
            <a:spLocks noChangeShapeType="1"/>
          </p:cNvSpPr>
          <p:nvPr/>
        </p:nvSpPr>
        <p:spPr bwMode="auto">
          <a:xfrm>
            <a:off x="6019800" y="1676400"/>
            <a:ext cx="3124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15540" name="AutoShape 20"/>
          <p:cNvSpPr>
            <a:spLocks noChangeArrowheads="1"/>
          </p:cNvSpPr>
          <p:nvPr/>
        </p:nvSpPr>
        <p:spPr bwMode="auto">
          <a:xfrm>
            <a:off x="8991600" y="3810000"/>
            <a:ext cx="9906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9900"/>
          </a:solidFill>
          <a:ln w="9525">
            <a:solidFill>
              <a:srgbClr val="99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/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870170" y="762001"/>
            <a:ext cx="83679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What has not Changed in SCM</a:t>
            </a:r>
          </a:p>
        </p:txBody>
      </p:sp>
    </p:spTree>
    <p:extLst>
      <p:ext uri="{BB962C8B-B14F-4D97-AF65-F5344CB8AC3E}">
        <p14:creationId xmlns:p14="http://schemas.microsoft.com/office/powerpoint/2010/main" val="43453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155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55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1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1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1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1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1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1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1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23" grpId="0" build="p" animBg="1" autoUpdateAnimBg="0"/>
      <p:bldP spid="151554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581400" y="762001"/>
            <a:ext cx="498245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Moral of the Story</a:t>
            </a:r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1600200" y="2133600"/>
            <a:ext cx="1981200" cy="1600200"/>
            <a:chOff x="96" y="1344"/>
            <a:chExt cx="1248" cy="1008"/>
          </a:xfrm>
        </p:grpSpPr>
        <p:sp>
          <p:nvSpPr>
            <p:cNvPr id="30738" name="Oval 4"/>
            <p:cNvSpPr>
              <a:spLocks noChangeArrowheads="1"/>
            </p:cNvSpPr>
            <p:nvPr/>
          </p:nvSpPr>
          <p:spPr bwMode="auto">
            <a:xfrm>
              <a:off x="96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30739" name="Text Box 5"/>
            <p:cNvSpPr txBox="1">
              <a:spLocks noChangeArrowheads="1"/>
            </p:cNvSpPr>
            <p:nvPr/>
          </p:nvSpPr>
          <p:spPr bwMode="auto">
            <a:xfrm>
              <a:off x="222" y="1469"/>
              <a:ext cx="1024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Only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Total Cost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Matters</a:t>
              </a:r>
            </a:p>
          </p:txBody>
        </p:sp>
      </p:grpSp>
      <p:grpSp>
        <p:nvGrpSpPr>
          <p:cNvPr id="30724" name="Group 6"/>
          <p:cNvGrpSpPr>
            <a:grpSpLocks/>
          </p:cNvGrpSpPr>
          <p:nvPr/>
        </p:nvGrpSpPr>
        <p:grpSpPr bwMode="auto">
          <a:xfrm>
            <a:off x="3810000" y="2133600"/>
            <a:ext cx="1981200" cy="1600200"/>
            <a:chOff x="1584" y="1344"/>
            <a:chExt cx="1248" cy="1008"/>
          </a:xfrm>
        </p:grpSpPr>
        <p:sp>
          <p:nvSpPr>
            <p:cNvPr id="30736" name="Oval 7"/>
            <p:cNvSpPr>
              <a:spLocks noChangeArrowheads="1"/>
            </p:cNvSpPr>
            <p:nvPr/>
          </p:nvSpPr>
          <p:spPr bwMode="auto">
            <a:xfrm>
              <a:off x="1584" y="1344"/>
              <a:ext cx="1248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30737" name="Text Box 8"/>
            <p:cNvSpPr txBox="1">
              <a:spLocks noChangeArrowheads="1"/>
            </p:cNvSpPr>
            <p:nvPr/>
          </p:nvSpPr>
          <p:spPr bwMode="auto">
            <a:xfrm>
              <a:off x="1740" y="1503"/>
              <a:ext cx="968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Tradeoffs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are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Forever</a:t>
              </a:r>
            </a:p>
          </p:txBody>
        </p:sp>
      </p:grpSp>
      <p:grpSp>
        <p:nvGrpSpPr>
          <p:cNvPr id="30725" name="Group 9"/>
          <p:cNvGrpSpPr>
            <a:grpSpLocks/>
          </p:cNvGrpSpPr>
          <p:nvPr/>
        </p:nvGrpSpPr>
        <p:grpSpPr bwMode="auto">
          <a:xfrm>
            <a:off x="6096000" y="2209800"/>
            <a:ext cx="2057400" cy="1600200"/>
            <a:chOff x="3024" y="1392"/>
            <a:chExt cx="1296" cy="1008"/>
          </a:xfrm>
        </p:grpSpPr>
        <p:sp>
          <p:nvSpPr>
            <p:cNvPr id="30734" name="Oval 10"/>
            <p:cNvSpPr>
              <a:spLocks noChangeArrowheads="1"/>
            </p:cNvSpPr>
            <p:nvPr/>
          </p:nvSpPr>
          <p:spPr bwMode="auto">
            <a:xfrm>
              <a:off x="3024" y="1392"/>
              <a:ext cx="1296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30735" name="Text Box 11"/>
            <p:cNvSpPr txBox="1">
              <a:spLocks noChangeArrowheads="1"/>
            </p:cNvSpPr>
            <p:nvPr/>
          </p:nvSpPr>
          <p:spPr bwMode="auto">
            <a:xfrm>
              <a:off x="3163" y="1561"/>
              <a:ext cx="1096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Uncertainty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Will 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Remain</a:t>
              </a:r>
            </a:p>
          </p:txBody>
        </p:sp>
      </p:grpSp>
      <p:grpSp>
        <p:nvGrpSpPr>
          <p:cNvPr id="30726" name="Group 12"/>
          <p:cNvGrpSpPr>
            <a:grpSpLocks/>
          </p:cNvGrpSpPr>
          <p:nvPr/>
        </p:nvGrpSpPr>
        <p:grpSpPr bwMode="auto">
          <a:xfrm>
            <a:off x="8382000" y="2209800"/>
            <a:ext cx="2133600" cy="1600200"/>
            <a:chOff x="4368" y="1296"/>
            <a:chExt cx="1344" cy="1008"/>
          </a:xfrm>
        </p:grpSpPr>
        <p:sp>
          <p:nvSpPr>
            <p:cNvPr id="30732" name="Oval 13"/>
            <p:cNvSpPr>
              <a:spLocks noChangeArrowheads="1"/>
            </p:cNvSpPr>
            <p:nvPr/>
          </p:nvSpPr>
          <p:spPr bwMode="auto">
            <a:xfrm>
              <a:off x="4368" y="1296"/>
              <a:ext cx="1344" cy="1008"/>
            </a:xfrm>
            <a:prstGeom prst="ellips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  <p:sp>
          <p:nvSpPr>
            <p:cNvPr id="30733" name="Text Box 14"/>
            <p:cNvSpPr txBox="1">
              <a:spLocks noChangeArrowheads="1"/>
            </p:cNvSpPr>
            <p:nvPr/>
          </p:nvSpPr>
          <p:spPr bwMode="auto">
            <a:xfrm>
              <a:off x="4554" y="1455"/>
              <a:ext cx="1067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200">
                  <a:solidFill>
                    <a:srgbClr val="990033"/>
                  </a:solidFill>
                </a:rPr>
                <a:t>Some old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Responses</a:t>
              </a:r>
            </a:p>
            <a:p>
              <a:pPr algn="ctr"/>
              <a:r>
                <a:rPr lang="en-US" sz="2200">
                  <a:solidFill>
                    <a:srgbClr val="990033"/>
                  </a:solidFill>
                </a:rPr>
                <a:t>Still Work</a:t>
              </a:r>
            </a:p>
          </p:txBody>
        </p:sp>
      </p:grpSp>
      <p:sp>
        <p:nvSpPr>
          <p:cNvPr id="30727" name="Line 15"/>
          <p:cNvSpPr>
            <a:spLocks noChangeShapeType="1"/>
          </p:cNvSpPr>
          <p:nvPr/>
        </p:nvSpPr>
        <p:spPr bwMode="auto">
          <a:xfrm flipH="1">
            <a:off x="2971800" y="1676400"/>
            <a:ext cx="3048000" cy="3810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8" name="Line 16"/>
          <p:cNvSpPr>
            <a:spLocks noChangeShapeType="1"/>
          </p:cNvSpPr>
          <p:nvPr/>
        </p:nvSpPr>
        <p:spPr bwMode="auto">
          <a:xfrm flipH="1">
            <a:off x="5181600" y="1676400"/>
            <a:ext cx="838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9" name="Line 17"/>
          <p:cNvSpPr>
            <a:spLocks noChangeShapeType="1"/>
          </p:cNvSpPr>
          <p:nvPr/>
        </p:nvSpPr>
        <p:spPr bwMode="auto">
          <a:xfrm>
            <a:off x="5943600" y="1676400"/>
            <a:ext cx="9906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30" name="Line 18"/>
          <p:cNvSpPr>
            <a:spLocks noChangeShapeType="1"/>
          </p:cNvSpPr>
          <p:nvPr/>
        </p:nvSpPr>
        <p:spPr bwMode="auto">
          <a:xfrm>
            <a:off x="6019800" y="1676400"/>
            <a:ext cx="3124200" cy="4572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29875" name="Text Box 19"/>
          <p:cNvSpPr txBox="1">
            <a:spLocks noChangeArrowheads="1"/>
          </p:cNvSpPr>
          <p:nvPr/>
        </p:nvSpPr>
        <p:spPr bwMode="auto">
          <a:xfrm>
            <a:off x="1905000" y="4448176"/>
            <a:ext cx="8305800" cy="18002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i="1" dirty="0"/>
              <a:t>Coordination and Cost saving opportunities of  Technology are real. However, information has </a:t>
            </a:r>
          </a:p>
          <a:p>
            <a:pPr algn="ctr"/>
            <a:r>
              <a:rPr lang="en-US" sz="2800" i="1" u="sng" dirty="0">
                <a:solidFill>
                  <a:srgbClr val="FF0000"/>
                </a:solidFill>
              </a:rPr>
              <a:t>NOT</a:t>
            </a:r>
            <a:r>
              <a:rPr lang="en-US" sz="2800" i="1" u="sng" dirty="0">
                <a:solidFill>
                  <a:srgbClr val="008000"/>
                </a:solidFill>
              </a:rPr>
              <a:t> </a:t>
            </a:r>
          </a:p>
          <a:p>
            <a:pPr algn="ctr"/>
            <a:r>
              <a:rPr lang="en-US" sz="2800" i="1" dirty="0"/>
              <a:t>replaced inventory.</a:t>
            </a:r>
          </a:p>
        </p:txBody>
      </p:sp>
    </p:spTree>
    <p:extLst>
      <p:ext uri="{BB962C8B-B14F-4D97-AF65-F5344CB8AC3E}">
        <p14:creationId xmlns:p14="http://schemas.microsoft.com/office/powerpoint/2010/main" val="345167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9875" grpId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133600" y="609600"/>
            <a:ext cx="77724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4400" dirty="0">
                <a:solidFill>
                  <a:srgbClr val="0000CC"/>
                </a:solidFill>
              </a:rPr>
              <a:t>Parting Thoughts</a:t>
            </a:r>
          </a:p>
        </p:txBody>
      </p:sp>
      <p:sp>
        <p:nvSpPr>
          <p:cNvPr id="1530883" name="Text Box 3"/>
          <p:cNvSpPr txBox="1">
            <a:spLocks noChangeArrowheads="1"/>
          </p:cNvSpPr>
          <p:nvPr/>
        </p:nvSpPr>
        <p:spPr bwMode="auto">
          <a:xfrm>
            <a:off x="1149285" y="1905000"/>
            <a:ext cx="8763000" cy="371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SCM helps you to understand businesses better</a:t>
            </a:r>
          </a:p>
          <a:p>
            <a:pPr lvl="2">
              <a:lnSpc>
                <a:spcPct val="120000"/>
              </a:lnSpc>
              <a:buFontTx/>
              <a:buChar char="•"/>
            </a:pPr>
            <a:endParaRPr lang="en-US" sz="400" dirty="0">
              <a:solidFill>
                <a:srgbClr val="009900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Big potential…</a:t>
            </a:r>
          </a:p>
          <a:p>
            <a:pPr>
              <a:lnSpc>
                <a:spcPct val="120000"/>
              </a:lnSpc>
            </a:pPr>
            <a:endParaRPr lang="en-US" sz="400" dirty="0">
              <a:solidFill>
                <a:srgbClr val="009900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You need a balanced view: classics to contemporary</a:t>
            </a:r>
          </a:p>
          <a:p>
            <a:pPr lvl="1">
              <a:lnSpc>
                <a:spcPct val="120000"/>
              </a:lnSpc>
              <a:buFontTx/>
              <a:buChar char="–"/>
            </a:pPr>
            <a:endParaRPr lang="en-US" sz="4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Yes! some parts are technical, but it is useful!! 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dirty="0"/>
              <a:t>  A software is only as good as your concept</a:t>
            </a:r>
          </a:p>
          <a:p>
            <a:pPr lvl="1">
              <a:lnSpc>
                <a:spcPct val="120000"/>
              </a:lnSpc>
              <a:buFontTx/>
              <a:buChar char="–"/>
            </a:pPr>
            <a:endParaRPr lang="en-US" sz="400" dirty="0"/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In addition, it is the concept that lasts for ever</a:t>
            </a:r>
          </a:p>
          <a:p>
            <a:pPr>
              <a:lnSpc>
                <a:spcPct val="120000"/>
              </a:lnSpc>
              <a:buFontTx/>
              <a:buChar char="•"/>
            </a:pPr>
            <a:endParaRPr lang="en-US" sz="400" dirty="0">
              <a:solidFill>
                <a:srgbClr val="009900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dirty="0">
                <a:solidFill>
                  <a:srgbClr val="009900"/>
                </a:solidFill>
              </a:rPr>
              <a:t>  Class PPTs: any good?</a:t>
            </a:r>
          </a:p>
          <a:p>
            <a:pPr>
              <a:lnSpc>
                <a:spcPct val="120000"/>
              </a:lnSpc>
              <a:buFontTx/>
              <a:buChar char="•"/>
            </a:pPr>
            <a:endParaRPr lang="en-US" sz="400" dirty="0">
              <a:solidFill>
                <a:srgbClr val="009900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endParaRPr lang="en-US" sz="400" dirty="0">
              <a:solidFill>
                <a:srgbClr val="009900"/>
              </a:solidFill>
            </a:endParaRPr>
          </a:p>
        </p:txBody>
      </p:sp>
      <p:pic>
        <p:nvPicPr>
          <p:cNvPr id="31748" name="Picture 4" descr="j03262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0" y="1828800"/>
            <a:ext cx="14363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971800" y="5791200"/>
            <a:ext cx="5918608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FF0000"/>
                </a:solidFill>
              </a:rPr>
              <a:t>Please remember to complete the</a:t>
            </a:r>
          </a:p>
          <a:p>
            <a:r>
              <a:rPr lang="en-US" sz="2800" i="1" dirty="0">
                <a:solidFill>
                  <a:srgbClr val="FF0000"/>
                </a:solidFill>
              </a:rPr>
              <a:t>Course &amp; Instructor Evaluation!</a:t>
            </a:r>
          </a:p>
        </p:txBody>
      </p:sp>
    </p:spTree>
    <p:extLst>
      <p:ext uri="{BB962C8B-B14F-4D97-AF65-F5344CB8AC3E}">
        <p14:creationId xmlns:p14="http://schemas.microsoft.com/office/powerpoint/2010/main" val="333688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0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0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0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0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0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0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0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08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0883" grpId="0" uiExpand="1" build="p" bldLvl="3" autoUpdateAnimBg="0"/>
      <p:bldP spid="2" grpId="0" animBg="1"/>
    </p:bldLst>
  </p:timing>
</p:sld>
</file>

<file path=ppt/theme/theme1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CC"/>
      </a:dk2>
      <a:lt2>
        <a:srgbClr val="000000"/>
      </a:lt2>
      <a:accent1>
        <a:srgbClr val="FF9933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CAAD"/>
      </a:accent5>
      <a:accent6>
        <a:srgbClr val="0000E7"/>
      </a:accent6>
      <a:hlink>
        <a:srgbClr val="FF33CC"/>
      </a:hlink>
      <a:folHlink>
        <a:srgbClr val="00008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Data\Microsoft\Templates\Blank.pot</Template>
  <TotalTime>5527</TotalTime>
  <Words>1860</Words>
  <Application>Microsoft Office PowerPoint</Application>
  <PresentationFormat>Widescreen</PresentationFormat>
  <Paragraphs>606</Paragraphs>
  <Slides>48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Symbol</vt:lpstr>
      <vt:lpstr>Times New Roman</vt:lpstr>
      <vt:lpstr>Wingdings</vt:lpstr>
      <vt:lpstr>Blank</vt:lpstr>
      <vt:lpstr>Document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Applichem: Current SC (Demand Allocation)</vt:lpstr>
      <vt:lpstr>PowerPoint Presentation</vt:lpstr>
      <vt:lpstr>Applichem: Best SC Network</vt:lpstr>
      <vt:lpstr>PowerPoint Presentation</vt:lpstr>
      <vt:lpstr>Excess Capacity Issues</vt:lpstr>
      <vt:lpstr>PowerPoint Presentation</vt:lpstr>
      <vt:lpstr>The SC Network</vt:lpstr>
      <vt:lpstr>Network Design</vt:lpstr>
      <vt:lpstr>Network Design</vt:lpstr>
      <vt:lpstr>Costs and Number of Facilities</vt:lpstr>
      <vt:lpstr>PowerPoint Presentation</vt:lpstr>
      <vt:lpstr>PowerPoint Presentation</vt:lpstr>
      <vt:lpstr>Factors Influencing Network Design Decisions</vt:lpstr>
      <vt:lpstr>A Framework for Site Location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Aggregation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UofI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 Mallik</dc:creator>
  <cp:lastModifiedBy>mark_canary@yahoo.com</cp:lastModifiedBy>
  <cp:revision>677</cp:revision>
  <cp:lastPrinted>2001-01-15T16:50:27Z</cp:lastPrinted>
  <dcterms:created xsi:type="dcterms:W3CDTF">2001-01-08T16:32:40Z</dcterms:created>
  <dcterms:modified xsi:type="dcterms:W3CDTF">2019-02-08T23:27:09Z</dcterms:modified>
</cp:coreProperties>
</file>